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82" r:id="rId5"/>
    <p:sldId id="283" r:id="rId6"/>
    <p:sldId id="285" r:id="rId7"/>
    <p:sldId id="286" r:id="rId8"/>
    <p:sldId id="287" r:id="rId9"/>
    <p:sldId id="289" r:id="rId10"/>
    <p:sldId id="288" r:id="rId11"/>
    <p:sldId id="290" r:id="rId12"/>
    <p:sldId id="291" r:id="rId13"/>
    <p:sldId id="292"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Burgess" initials="KB" lastIdx="7" clrIdx="0">
    <p:extLst>
      <p:ext uri="{19B8F6BF-5375-455C-9EA6-DF929625EA0E}">
        <p15:presenceInfo xmlns:p15="http://schemas.microsoft.com/office/powerpoint/2012/main" userId="S::Karen.Burgess@nelep.co.uk::82045a81-e96a-4c12-9047-61da347519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E57"/>
    <a:srgbClr val="07B197"/>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FE2BF2-C0EB-4B55-86F2-5536B0BC659A}" v="10" dt="2021-11-03T12:42:56.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6"/>
    <p:restoredTop sz="90136"/>
  </p:normalViewPr>
  <p:slideViewPr>
    <p:cSldViewPr snapToGrid="0" snapToObjects="1">
      <p:cViewPr varScale="1">
        <p:scale>
          <a:sx n="77" d="100"/>
          <a:sy n="77" d="100"/>
        </p:scale>
        <p:origin x="8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urgess" userId="82045a81-e96a-4c12-9047-61da347519c2" providerId="ADAL" clId="{7C5F58BC-9DE5-4C4C-8345-4737BAC41B51}"/>
    <pc:docChg chg="addSld delSld">
      <pc:chgData name="Karen Burgess" userId="82045a81-e96a-4c12-9047-61da347519c2" providerId="ADAL" clId="{7C5F58BC-9DE5-4C4C-8345-4737BAC41B51}" dt="2021-11-03T13:03:59.311" v="1" actId="2696"/>
      <pc:docMkLst>
        <pc:docMk/>
      </pc:docMkLst>
      <pc:sldChg chg="add del">
        <pc:chgData name="Karen Burgess" userId="82045a81-e96a-4c12-9047-61da347519c2" providerId="ADAL" clId="{7C5F58BC-9DE5-4C4C-8345-4737BAC41B51}" dt="2021-11-03T13:03:59.311" v="1" actId="2696"/>
        <pc:sldMkLst>
          <pc:docMk/>
          <pc:sldMk cId="1615395938"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000000"/>
                </a:solidFill>
                <a:effectLst/>
                <a:latin typeface="Calibri" panose="020F0502020204030204" pitchFamily="34" charset="0"/>
              </a:rPr>
              <a:t>The resources have been designed to be used as starter/plenary sessions for subject lessons, connecting to relevant topics within the scheme of work or related subject specific skills. There are links to additional resources or optional extension activities which could support a full careers lesson if desired. </a:t>
            </a:r>
          </a:p>
          <a:p>
            <a:r>
              <a:rPr lang="en-GB" sz="1200" b="1" i="0" dirty="0">
                <a:solidFill>
                  <a:srgbClr val="000000"/>
                </a:solidFill>
                <a:effectLst/>
                <a:latin typeface="Calibri" panose="020F0502020204030204" pitchFamily="34" charset="0"/>
              </a:rPr>
              <a:t>Please read accompanying teacher guide for information on how they can be used and links to the curriculum.</a:t>
            </a:r>
            <a:endParaRPr lang="en-GB" b="1" dirty="0"/>
          </a:p>
          <a:p>
            <a:endParaRPr lang="en-US" dirty="0"/>
          </a:p>
        </p:txBody>
      </p:sp>
      <p:sp>
        <p:nvSpPr>
          <p:cNvPr id="4" name="Slide Number Placeholder 3"/>
          <p:cNvSpPr>
            <a:spLocks noGrp="1"/>
          </p:cNvSpPr>
          <p:nvPr>
            <p:ph type="sldNum" sz="quarter" idx="5"/>
          </p:nvPr>
        </p:nvSpPr>
        <p:spPr/>
        <p:txBody>
          <a:bodyPr/>
          <a:lstStyle/>
          <a:p>
            <a:fld id="{E6BE8983-6ADB-074C-82EC-D9C11D0FB6F2}" type="slidenum">
              <a:rPr lang="en-US" smtClean="0"/>
              <a:t>1</a:t>
            </a:fld>
            <a:endParaRPr lang="en-US"/>
          </a:p>
        </p:txBody>
      </p:sp>
    </p:spTree>
    <p:extLst>
      <p:ext uri="{BB962C8B-B14F-4D97-AF65-F5344CB8AC3E}">
        <p14:creationId xmlns:p14="http://schemas.microsoft.com/office/powerpoint/2010/main" val="18710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Optional plenary task to follow subject lesson and link to starter activity.</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4156544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11</a:t>
            </a:fld>
            <a:endParaRPr lang="en-US"/>
          </a:p>
        </p:txBody>
      </p:sp>
    </p:spTree>
    <p:extLst>
      <p:ext uri="{BB962C8B-B14F-4D97-AF65-F5344CB8AC3E}">
        <p14:creationId xmlns:p14="http://schemas.microsoft.com/office/powerpoint/2010/main" val="123089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Facts on the sector in the NE to give context – very large employment sector already and it is growing</a:t>
            </a:r>
          </a:p>
          <a:p>
            <a:endParaRPr lang="en-US"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44841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watch video and answer questions to share in class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to video:</a:t>
            </a:r>
          </a:p>
          <a:p>
            <a:r>
              <a:rPr lang="en-GB" dirty="0"/>
              <a:t>https://</a:t>
            </a:r>
            <a:r>
              <a:rPr lang="en-GB" dirty="0" err="1"/>
              <a:t>www.youtube.com</a:t>
            </a:r>
            <a:r>
              <a:rPr lang="en-GB" dirty="0"/>
              <a:t>/</a:t>
            </a:r>
            <a:r>
              <a:rPr lang="en-GB" dirty="0" err="1"/>
              <a:t>watch?v</a:t>
            </a:r>
            <a:r>
              <a:rPr lang="en-GB" dirty="0"/>
              <a:t>=_fu-5AYPenA</a:t>
            </a:r>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274919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Facts about our NE strengths in electrification from the industry organisation EV North </a:t>
            </a:r>
          </a:p>
          <a:p>
            <a:r>
              <a:rPr lang="en-GB" dirty="0"/>
              <a:t>– website link: https://</a:t>
            </a:r>
            <a:r>
              <a:rPr lang="en-GB" dirty="0" err="1"/>
              <a:t>www.northeastautomotivealliance.com</a:t>
            </a:r>
            <a:r>
              <a:rPr lang="en-GB" dirty="0"/>
              <a:t>/</a:t>
            </a:r>
            <a:r>
              <a:rPr lang="en-GB" dirty="0" err="1"/>
              <a:t>neaa</a:t>
            </a:r>
            <a:r>
              <a:rPr lang="en-GB" dirty="0"/>
              <a:t>-membership-services/</a:t>
            </a:r>
            <a:r>
              <a:rPr lang="en-GB" dirty="0" err="1"/>
              <a:t>ev</a:t>
            </a:r>
            <a:r>
              <a:rPr lang="en-GB" dirty="0"/>
              <a:t>-north/</a:t>
            </a:r>
          </a:p>
          <a:p>
            <a:r>
              <a:rPr lang="en-GB" b="0" i="0" dirty="0">
                <a:solidFill>
                  <a:srgbClr val="252525"/>
                </a:solidFill>
                <a:effectLst/>
                <a:latin typeface="Open Sans" panose="020B0606030504020204" pitchFamily="34" charset="0"/>
              </a:rPr>
              <a:t>In summary:</a:t>
            </a:r>
          </a:p>
          <a:p>
            <a:r>
              <a:rPr lang="en-GB" b="0" i="0" dirty="0">
                <a:solidFill>
                  <a:srgbClr val="252525"/>
                </a:solidFill>
                <a:effectLst/>
                <a:latin typeface="Open Sans" panose="020B0606030504020204" pitchFamily="34" charset="0"/>
              </a:rPr>
              <a:t>The region is home to Europe’s most successful Electric Vehicle (EV), the </a:t>
            </a:r>
            <a:r>
              <a:rPr lang="en-GB" b="1" i="0" dirty="0">
                <a:solidFill>
                  <a:srgbClr val="252525"/>
                </a:solidFill>
                <a:effectLst/>
                <a:latin typeface="Open Sans" panose="020B0606030504020204" pitchFamily="34" charset="0"/>
              </a:rPr>
              <a:t>Nissan LEAF</a:t>
            </a:r>
            <a:r>
              <a:rPr lang="en-GB" b="0" i="0" dirty="0">
                <a:solidFill>
                  <a:srgbClr val="252525"/>
                </a:solidFill>
                <a:effectLst/>
                <a:latin typeface="Open Sans" panose="020B0606030504020204" pitchFamily="34" charset="0"/>
              </a:rPr>
              <a:t>, Europe’s </a:t>
            </a:r>
            <a:r>
              <a:rPr lang="en-GB" b="1" i="0" dirty="0">
                <a:solidFill>
                  <a:srgbClr val="252525"/>
                </a:solidFill>
                <a:effectLst/>
                <a:latin typeface="Open Sans" panose="020B0606030504020204" pitchFamily="34" charset="0"/>
              </a:rPr>
              <a:t>first giga battery</a:t>
            </a:r>
            <a:r>
              <a:rPr lang="en-GB" b="0" i="0" dirty="0">
                <a:solidFill>
                  <a:srgbClr val="252525"/>
                </a:solidFill>
                <a:effectLst/>
                <a:latin typeface="Open Sans" panose="020B0606030504020204" pitchFamily="34" charset="0"/>
              </a:rPr>
              <a:t> manufacturing facility, and has full </a:t>
            </a:r>
            <a:r>
              <a:rPr lang="en-GB" b="1" i="0" dirty="0">
                <a:solidFill>
                  <a:srgbClr val="252525"/>
                </a:solidFill>
                <a:effectLst/>
                <a:latin typeface="Open Sans" panose="020B0606030504020204" pitchFamily="34" charset="0"/>
              </a:rPr>
              <a:t>Power Electronics, Motors and Drives (PEMD)</a:t>
            </a:r>
            <a:r>
              <a:rPr lang="en-GB" b="0" i="0" dirty="0">
                <a:solidFill>
                  <a:srgbClr val="252525"/>
                </a:solidFill>
                <a:effectLst/>
                <a:latin typeface="Open Sans" panose="020B0606030504020204" pitchFamily="34" charset="0"/>
              </a:rPr>
              <a:t> capability. </a:t>
            </a:r>
          </a:p>
          <a:p>
            <a:r>
              <a:rPr lang="en-GB" b="0" i="0" dirty="0">
                <a:solidFill>
                  <a:srgbClr val="252525"/>
                </a:solidFill>
                <a:effectLst/>
                <a:latin typeface="Open Sans" panose="020B0606030504020204" pitchFamily="34" charset="0"/>
              </a:rPr>
              <a:t>The unveiling of </a:t>
            </a:r>
            <a:r>
              <a:rPr lang="en-GB" b="1" i="0" dirty="0">
                <a:solidFill>
                  <a:srgbClr val="252525"/>
                </a:solidFill>
                <a:effectLst/>
                <a:latin typeface="Open Sans" panose="020B0606030504020204" pitchFamily="34" charset="0"/>
              </a:rPr>
              <a:t>Nissan's EV36Zero</a:t>
            </a:r>
            <a:r>
              <a:rPr lang="en-GB" b="0" i="0" dirty="0">
                <a:solidFill>
                  <a:srgbClr val="252525"/>
                </a:solidFill>
                <a:effectLst/>
                <a:latin typeface="Open Sans" panose="020B0606030504020204" pitchFamily="34" charset="0"/>
              </a:rPr>
              <a:t> and the investment by </a:t>
            </a:r>
            <a:r>
              <a:rPr lang="en-GB" b="1" i="0" dirty="0">
                <a:solidFill>
                  <a:srgbClr val="252525"/>
                </a:solidFill>
                <a:effectLst/>
                <a:latin typeface="Open Sans" panose="020B0606030504020204" pitchFamily="34" charset="0"/>
              </a:rPr>
              <a:t>British Volt </a:t>
            </a:r>
            <a:r>
              <a:rPr lang="en-GB" b="0" i="0" dirty="0">
                <a:solidFill>
                  <a:srgbClr val="252525"/>
                </a:solidFill>
                <a:effectLst/>
                <a:latin typeface="Open Sans" panose="020B0606030504020204" pitchFamily="34" charset="0"/>
              </a:rPr>
              <a:t>to build a battery manufacturing plant</a:t>
            </a:r>
            <a:r>
              <a:rPr lang="en-GB" b="1" i="0" dirty="0">
                <a:solidFill>
                  <a:srgbClr val="252525"/>
                </a:solidFill>
                <a:effectLst/>
                <a:latin typeface="Open Sans" panose="020B0606030504020204" pitchFamily="34" charset="0"/>
              </a:rPr>
              <a:t> </a:t>
            </a:r>
            <a:r>
              <a:rPr lang="en-GB" b="0" i="0" dirty="0">
                <a:solidFill>
                  <a:srgbClr val="252525"/>
                </a:solidFill>
                <a:effectLst/>
                <a:latin typeface="Open Sans" panose="020B0606030504020204" pitchFamily="34" charset="0"/>
              </a:rPr>
              <a:t>near Blyth in Northumberland will create thousands of new jobs in the industry.</a:t>
            </a:r>
            <a:endParaRPr lang="en-GB" dirty="0"/>
          </a:p>
          <a:p>
            <a:endParaRPr lang="en-US"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56192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Optional additional info:</a:t>
            </a:r>
          </a:p>
          <a:p>
            <a:r>
              <a:rPr lang="en-GB" dirty="0"/>
              <a:t>More good news stories about the growing industry in our region including the British Volt battery manufacturing site, Nissan investments and successful NE businesses</a:t>
            </a:r>
          </a:p>
          <a:p>
            <a:endParaRPr lang="en-US"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404749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watch videos (teacher can select one which is most relevant to their students if preferred) and answer questions.</a:t>
            </a:r>
          </a:p>
          <a:p>
            <a:r>
              <a:rPr lang="en-GB" dirty="0"/>
              <a:t>Envision video link:</a:t>
            </a:r>
          </a:p>
          <a:p>
            <a:r>
              <a:rPr lang="en-GB" dirty="0"/>
              <a:t>https://</a:t>
            </a:r>
            <a:r>
              <a:rPr lang="en-GB" dirty="0" err="1"/>
              <a:t>www.youtube.com</a:t>
            </a:r>
            <a:r>
              <a:rPr lang="en-GB" dirty="0"/>
              <a:t>/</a:t>
            </a:r>
            <a:r>
              <a:rPr lang="en-GB" dirty="0" err="1"/>
              <a:t>watch?app</a:t>
            </a:r>
            <a:r>
              <a:rPr lang="en-GB" dirty="0"/>
              <a:t>=</a:t>
            </a:r>
            <a:r>
              <a:rPr lang="en-GB" dirty="0" err="1"/>
              <a:t>desktop&amp;v</a:t>
            </a:r>
            <a:r>
              <a:rPr lang="en-GB" dirty="0"/>
              <a:t>=</a:t>
            </a:r>
            <a:r>
              <a:rPr lang="en-GB" dirty="0" err="1"/>
              <a:t>yYLgS-IuXwk</a:t>
            </a:r>
            <a:endParaRPr lang="en-GB" dirty="0"/>
          </a:p>
          <a:p>
            <a:r>
              <a:rPr lang="en-GB" dirty="0"/>
              <a:t>Avid tech video link:</a:t>
            </a:r>
          </a:p>
          <a:p>
            <a:r>
              <a:rPr lang="en-GB" dirty="0"/>
              <a:t>https://</a:t>
            </a:r>
            <a:r>
              <a:rPr lang="en-GB" dirty="0" err="1"/>
              <a:t>www.youtube.com</a:t>
            </a:r>
            <a:r>
              <a:rPr lang="en-GB" dirty="0"/>
              <a:t>/</a:t>
            </a:r>
            <a:r>
              <a:rPr lang="en-GB" dirty="0" err="1"/>
              <a:t>watch?app</a:t>
            </a:r>
            <a:r>
              <a:rPr lang="en-GB" dirty="0"/>
              <a:t>=</a:t>
            </a:r>
            <a:r>
              <a:rPr lang="en-GB" dirty="0" err="1"/>
              <a:t>desktop&amp;v</a:t>
            </a:r>
            <a:r>
              <a:rPr lang="en-GB" dirty="0"/>
              <a:t>=58lK75vBkac</a:t>
            </a:r>
          </a:p>
          <a:p>
            <a:r>
              <a:rPr lang="en-GB" dirty="0"/>
              <a:t>Nissan video link:</a:t>
            </a:r>
          </a:p>
          <a:p>
            <a:r>
              <a:rPr lang="en-GB" dirty="0"/>
              <a:t>https://</a:t>
            </a:r>
            <a:r>
              <a:rPr lang="en-GB" dirty="0" err="1"/>
              <a:t>www.youtube.com</a:t>
            </a:r>
            <a:r>
              <a:rPr lang="en-GB" dirty="0"/>
              <a:t>/</a:t>
            </a:r>
            <a:r>
              <a:rPr lang="en-GB" dirty="0" err="1"/>
              <a:t>watch?app</a:t>
            </a:r>
            <a:r>
              <a:rPr lang="en-GB" dirty="0"/>
              <a:t>=</a:t>
            </a:r>
            <a:r>
              <a:rPr lang="en-GB" dirty="0" err="1"/>
              <a:t>desktop&amp;v</a:t>
            </a:r>
            <a:r>
              <a:rPr lang="en-GB" dirty="0"/>
              <a:t>=8oEplrjLvPc</a:t>
            </a:r>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140972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Slide 1 of optional extension task – only use this if prefer to turn this into a whole careers lesson rather than starter/plenary or can be set as home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Activity – </a:t>
            </a:r>
            <a:r>
              <a:rPr lang="en-US" sz="1200" dirty="0"/>
              <a:t>ask students to pick one of the jobs from the slide and then use the guiding questions on the slide to find out more about it. Websites such as the National Careers Service can be a helpful place to start but links to more detailed information on roles in electrification can be found on the next slide.</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93454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Slide 2 of optional extension task  - research links</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76340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to choose curriculum links most appropriate for the topic currently being studied and how this links to electrification]</a:t>
            </a:r>
          </a:p>
          <a:p>
            <a:r>
              <a:rPr lang="en-GB" dirty="0"/>
              <a:t>See accompanying teacher guide for suggested curriculum links</a:t>
            </a:r>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2229560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nationalcareers.service.gov.uk/" TargetMode="External"/><Relationship Id="rId3" Type="http://schemas.openxmlformats.org/officeDocument/2006/relationships/image" Target="../media/image1.jpg"/><Relationship Id="rId7" Type="http://schemas.openxmlformats.org/officeDocument/2006/relationships/hyperlink" Target="https://www.britishvolt.com/what-we-d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der-ic.org.uk/about-us" TargetMode="External"/><Relationship Id="rId5" Type="http://schemas.openxmlformats.org/officeDocument/2006/relationships/hyperlink" Target="https://automotive.gocareer.io/" TargetMode="External"/><Relationship Id="rId4" Type="http://schemas.openxmlformats.org/officeDocument/2006/relationships/hyperlink" Target="https://www.northeastautomotivealliance.com/neaa-membership-services/ev-north/" TargetMode="External"/><Relationship Id="rId9" Type="http://schemas.openxmlformats.org/officeDocument/2006/relationships/hyperlink" Target="https://www.lmiforall.org.u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ortheastlep.co.uk/about-u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youtube.com/watch?v=_fu-5AYPen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www.youtube.com/watch?app=desktop&amp;v=8oEplrjLvP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58lK75vBkac" TargetMode="External"/><Relationship Id="rId5" Type="http://schemas.openxmlformats.org/officeDocument/2006/relationships/hyperlink" Target="https://www.youtube.com/watch?app=desktop&amp;v=yYLgS-IuXwk"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advancedelectricmachines.com/careers" TargetMode="External"/><Relationship Id="rId13" Type="http://schemas.openxmlformats.org/officeDocument/2006/relationships/hyperlink" Target="https://nationalcareers.service.gov.uk/" TargetMode="External"/><Relationship Id="rId18" Type="http://schemas.openxmlformats.org/officeDocument/2006/relationships/hyperlink" Target="https://www.imeche.org/careers-education" TargetMode="External"/><Relationship Id="rId3" Type="http://schemas.openxmlformats.org/officeDocument/2006/relationships/image" Target="../media/image1.jpg"/><Relationship Id="rId7" Type="http://schemas.openxmlformats.org/officeDocument/2006/relationships/hyperlink" Target="https://avidtp.com/about/careers/" TargetMode="External"/><Relationship Id="rId12" Type="http://schemas.openxmlformats.org/officeDocument/2006/relationships/hyperlink" Target="https://automotive.gocareer.io/" TargetMode="External"/><Relationship Id="rId17" Type="http://schemas.openxmlformats.org/officeDocument/2006/relationships/hyperlink" Target="https://www.youtube.com/watch?v=f_xAQNNi4pA" TargetMode="External"/><Relationship Id="rId2" Type="http://schemas.openxmlformats.org/officeDocument/2006/relationships/notesSlide" Target="../notesSlides/notesSlide8.xml"/><Relationship Id="rId16" Type="http://schemas.openxmlformats.org/officeDocument/2006/relationships/hyperlink" Target="https://www.gov.uk/apply-apprenticeship" TargetMode="External"/><Relationship Id="rId20" Type="http://schemas.openxmlformats.org/officeDocument/2006/relationships/hyperlink" Target="https://evreporter.com/career-in-the-electric-vehicle-industry/" TargetMode="External"/><Relationship Id="rId1" Type="http://schemas.openxmlformats.org/officeDocument/2006/relationships/slideLayout" Target="../slideLayouts/slideLayout2.xml"/><Relationship Id="rId6" Type="http://schemas.openxmlformats.org/officeDocument/2006/relationships/hyperlink" Target="https://www.britishvolt.com/careers/" TargetMode="External"/><Relationship Id="rId11" Type="http://schemas.openxmlformats.org/officeDocument/2006/relationships/hyperlink" Target="https://www.envision-aesc.com/en/aboutus.html" TargetMode="External"/><Relationship Id="rId5" Type="http://schemas.openxmlformats.org/officeDocument/2006/relationships/hyperlink" Target="https://careersatnissan.co.uk/life-nissan-sunderland-nmuk-plant/" TargetMode="External"/><Relationship Id="rId15" Type="http://schemas.openxmlformats.org/officeDocument/2006/relationships/hyperlink" Target="https://amazingapprenticeships.com/" TargetMode="External"/><Relationship Id="rId10" Type="http://schemas.openxmlformats.org/officeDocument/2006/relationships/hyperlink" Target="https://www.peakresources.com.au/uk/" TargetMode="External"/><Relationship Id="rId19" Type="http://schemas.openxmlformats.org/officeDocument/2006/relationships/hyperlink" Target="https://successatschool.org/careerzonesummary/26/Manufacturing-Industry" TargetMode="External"/><Relationship Id="rId4" Type="http://schemas.openxmlformats.org/officeDocument/2006/relationships/hyperlink" Target="https://www.northeastautomotivealliance.com/neaa-membership-services/ev-north/" TargetMode="External"/><Relationship Id="rId9" Type="http://schemas.openxmlformats.org/officeDocument/2006/relationships/hyperlink" Target="https://turntide.com/culture-careers/" TargetMode="External"/><Relationship Id="rId14" Type="http://schemas.openxmlformats.org/officeDocument/2006/relationships/hyperlink" Target="https://www.prospects.ac.uk/jobs-and-work-experience/job-sectors/energy-and-utilities/overview-of-the-uks-energy-and-utilities-secto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E2C8-31AB-D04E-A96F-1FAB4A57F2D9}"/>
              </a:ext>
            </a:extLst>
          </p:cNvPr>
          <p:cNvSpPr>
            <a:spLocks noGrp="1"/>
          </p:cNvSpPr>
          <p:nvPr>
            <p:ph type="ctrTitle"/>
          </p:nvPr>
        </p:nvSpPr>
        <p:spPr>
          <a:xfrm>
            <a:off x="506628" y="1122363"/>
            <a:ext cx="8392046" cy="2387600"/>
          </a:xfrm>
        </p:spPr>
        <p:txBody>
          <a:bodyPr/>
          <a:lstStyle/>
          <a:p>
            <a:r>
              <a:rPr lang="en-US" dirty="0"/>
              <a:t>North East Energy sector careers</a:t>
            </a:r>
          </a:p>
        </p:txBody>
      </p:sp>
      <p:sp>
        <p:nvSpPr>
          <p:cNvPr id="3" name="Subtitle 2">
            <a:extLst>
              <a:ext uri="{FF2B5EF4-FFF2-40B4-BE49-F238E27FC236}">
                <a16:creationId xmlns:a16="http://schemas.microsoft.com/office/drawing/2014/main" id="{FD8145C1-7EA4-BB43-8F70-212827E96F8A}"/>
              </a:ext>
            </a:extLst>
          </p:cNvPr>
          <p:cNvSpPr>
            <a:spLocks noGrp="1"/>
          </p:cNvSpPr>
          <p:nvPr>
            <p:ph type="subTitle" idx="1"/>
          </p:nvPr>
        </p:nvSpPr>
        <p:spPr>
          <a:xfrm>
            <a:off x="506628" y="3602038"/>
            <a:ext cx="6730514" cy="1655762"/>
          </a:xfrm>
        </p:spPr>
        <p:txBody>
          <a:bodyPr/>
          <a:lstStyle/>
          <a:p>
            <a:r>
              <a:rPr lang="en-US" dirty="0"/>
              <a:t>Electrification</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Review</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457201" y="1642517"/>
            <a:ext cx="11053180" cy="3896352"/>
          </a:xfrm>
        </p:spPr>
        <p:txBody>
          <a:bodyPr/>
          <a:lstStyle/>
          <a:p>
            <a:pPr marL="0" indent="0">
              <a:buNone/>
            </a:pPr>
            <a:r>
              <a:rPr lang="en-GB" sz="2000" b="1" dirty="0">
                <a:solidFill>
                  <a:srgbClr val="8D0E57"/>
                </a:solidFill>
                <a:cs typeface="Calibri"/>
              </a:rPr>
              <a:t>How does what we have learned today link to the Electrification sector?</a:t>
            </a:r>
          </a:p>
          <a:p>
            <a:pPr marL="0" indent="0">
              <a:buNone/>
            </a:pPr>
            <a:endParaRPr lang="en-GB" sz="1600" dirty="0">
              <a:cs typeface="Calibri"/>
            </a:endParaRPr>
          </a:p>
          <a:p>
            <a:pPr marL="0" indent="0">
              <a:buNone/>
            </a:pPr>
            <a:r>
              <a:rPr lang="en-GB" sz="1800" b="1" dirty="0">
                <a:cs typeface="Calibri"/>
              </a:rPr>
              <a:t>Want to find out more?</a:t>
            </a:r>
          </a:p>
          <a:p>
            <a:pPr marL="0" indent="0">
              <a:buNone/>
            </a:pPr>
            <a:r>
              <a:rPr lang="en-GB" sz="1600" dirty="0">
                <a:cs typeface="Calibri"/>
              </a:rPr>
              <a:t>Here are some links to more information on the industry in the North East and careers in Electrification</a:t>
            </a:r>
          </a:p>
          <a:p>
            <a:pPr marL="0" indent="0">
              <a:buNone/>
            </a:pPr>
            <a:endParaRPr lang="en-GB" sz="1600" dirty="0">
              <a:cs typeface="Calibri"/>
            </a:endParaRPr>
          </a:p>
          <a:p>
            <a:pPr lvl="1"/>
            <a:r>
              <a:rPr lang="en-GB" sz="1600" dirty="0">
                <a:ea typeface="+mn-lt"/>
                <a:cs typeface="+mn-lt"/>
                <a:hlinkClick r:id="rId4"/>
              </a:rPr>
              <a:t>Electric Vehicle North</a:t>
            </a:r>
            <a:endParaRPr lang="en-GB" sz="1600" u="sng" dirty="0">
              <a:solidFill>
                <a:srgbClr val="0000FF"/>
              </a:solidFill>
              <a:cs typeface="Calibri"/>
              <a:hlinkClick r:id="rId5"/>
            </a:endParaRPr>
          </a:p>
          <a:p>
            <a:pPr lvl="1"/>
            <a:r>
              <a:rPr lang="en-GB" sz="1600" u="sng" dirty="0">
                <a:solidFill>
                  <a:srgbClr val="0000FF"/>
                </a:solidFill>
                <a:cs typeface="Calibri"/>
                <a:hlinkClick r:id="rId5"/>
              </a:rPr>
              <a:t>Home Page - GoCareer</a:t>
            </a:r>
            <a:endParaRPr lang="en-GB" sz="1600" u="sng" dirty="0">
              <a:solidFill>
                <a:srgbClr val="0000FF"/>
              </a:solidFill>
              <a:cs typeface="Calibri"/>
            </a:endParaRPr>
          </a:p>
          <a:p>
            <a:pPr lvl="1"/>
            <a:r>
              <a:rPr lang="en-GB" sz="1600" dirty="0">
                <a:hlinkClick r:id="rId6"/>
              </a:rPr>
              <a:t>https://www.der-ic.org.uk/about-us</a:t>
            </a:r>
            <a:endParaRPr lang="en-GB" sz="1600" dirty="0"/>
          </a:p>
          <a:p>
            <a:pPr lvl="1"/>
            <a:r>
              <a:rPr lang="en-GB" sz="1600" dirty="0">
                <a:hlinkClick r:id="rId7"/>
              </a:rPr>
              <a:t>What We Do - Britishvolt</a:t>
            </a:r>
            <a:endParaRPr lang="en-GB" sz="1600" dirty="0"/>
          </a:p>
          <a:p>
            <a:pPr lvl="1"/>
            <a:r>
              <a:rPr lang="en-GB" sz="1600" dirty="0">
                <a:ea typeface="+mn-lt"/>
                <a:cs typeface="+mn-lt"/>
                <a:hlinkClick r:id="rId8"/>
              </a:rPr>
              <a:t>https://nationalcareers.service.gov.uk/</a:t>
            </a:r>
            <a:endParaRPr lang="en-GB" sz="1600" dirty="0">
              <a:ea typeface="+mn-lt"/>
              <a:cs typeface="+mn-lt"/>
            </a:endParaRPr>
          </a:p>
          <a:p>
            <a:pPr lvl="1"/>
            <a:r>
              <a:rPr lang="en-GB" sz="1600" dirty="0">
                <a:hlinkClick r:id="rId9"/>
              </a:rPr>
              <a:t>https://www.lmiforall.org.uk/</a:t>
            </a:r>
            <a:endParaRPr lang="en-GB" sz="1600" dirty="0">
              <a:solidFill>
                <a:srgbClr val="000000"/>
              </a:solidFill>
              <a:ea typeface="+mn-lt"/>
              <a:cs typeface="+mn-lt"/>
            </a:endParaRPr>
          </a:p>
        </p:txBody>
      </p:sp>
    </p:spTree>
    <p:extLst>
      <p:ext uri="{BB962C8B-B14F-4D97-AF65-F5344CB8AC3E}">
        <p14:creationId xmlns:p14="http://schemas.microsoft.com/office/powerpoint/2010/main" val="422407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go&#10;&#10;Description automatically generated">
            <a:hlinkClick r:id="rId3"/>
            <a:extLst>
              <a:ext uri="{FF2B5EF4-FFF2-40B4-BE49-F238E27FC236}">
                <a16:creationId xmlns:a16="http://schemas.microsoft.com/office/drawing/2014/main" id="{99FEF0C8-A79C-4C92-AF03-970F38C09BC4}"/>
              </a:ext>
            </a:extLst>
          </p:cNvPr>
          <p:cNvPicPr>
            <a:picLocks noChangeAspect="1"/>
          </p:cNvPicPr>
          <p:nvPr/>
        </p:nvPicPr>
        <p:blipFill>
          <a:blip r:embed="rId4"/>
          <a:stretch>
            <a:fillRect/>
          </a:stretch>
        </p:blipFill>
        <p:spPr>
          <a:xfrm>
            <a:off x="2610043" y="2555538"/>
            <a:ext cx="4342857" cy="1571429"/>
          </a:xfrm>
          <a:prstGeom prst="rect">
            <a:avLst/>
          </a:prstGeom>
        </p:spPr>
      </p:pic>
    </p:spTree>
    <p:extLst>
      <p:ext uri="{BB962C8B-B14F-4D97-AF65-F5344CB8AC3E}">
        <p14:creationId xmlns:p14="http://schemas.microsoft.com/office/powerpoint/2010/main" val="18849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The Energy sector in the North East</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457198" y="1311179"/>
            <a:ext cx="9322421" cy="789911"/>
          </a:xfrm>
        </p:spPr>
        <p:txBody>
          <a:bodyPr/>
          <a:lstStyle/>
          <a:p>
            <a:pPr marL="0" indent="0">
              <a:buNone/>
            </a:pPr>
            <a:r>
              <a:rPr lang="en-US" sz="2000" b="1" dirty="0"/>
              <a:t>The Energy sector in the North East grew by </a:t>
            </a:r>
            <a:r>
              <a:rPr lang="en-US" sz="2000" b="1" dirty="0">
                <a:solidFill>
                  <a:srgbClr val="8D0E57"/>
                </a:solidFill>
              </a:rPr>
              <a:t>28% </a:t>
            </a:r>
            <a:r>
              <a:rPr lang="en-US" sz="2000" b="1" dirty="0"/>
              <a:t>between 2010 and 2021, with 3,780 related companies in the region employing over 45,000 people.</a:t>
            </a:r>
          </a:p>
          <a:p>
            <a:pPr marL="0" indent="0">
              <a:buNone/>
            </a:pPr>
            <a:endParaRPr lang="en-US" sz="2000" b="1" dirty="0"/>
          </a:p>
          <a:p>
            <a:pPr marL="0" indent="0">
              <a:buNone/>
            </a:pPr>
            <a:endParaRPr lang="en-US" sz="2000" b="1" dirty="0"/>
          </a:p>
        </p:txBody>
      </p:sp>
      <p:sp>
        <p:nvSpPr>
          <p:cNvPr id="4" name="TextBox 3">
            <a:extLst>
              <a:ext uri="{FF2B5EF4-FFF2-40B4-BE49-F238E27FC236}">
                <a16:creationId xmlns:a16="http://schemas.microsoft.com/office/drawing/2014/main" id="{137E638A-ED3F-4947-B6A0-76C0CB788D0D}"/>
              </a:ext>
            </a:extLst>
          </p:cNvPr>
          <p:cNvSpPr txBox="1"/>
          <p:nvPr/>
        </p:nvSpPr>
        <p:spPr>
          <a:xfrm>
            <a:off x="557561" y="3850062"/>
            <a:ext cx="1839952"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The North East is the leading location in England in the wind energy, oil and gas sectors with a thriving cluster of supply chain businesses to the subsea industry, supporting 15,000 jobs,</a:t>
            </a:r>
          </a:p>
        </p:txBody>
      </p:sp>
      <p:sp>
        <p:nvSpPr>
          <p:cNvPr id="5" name="TextBox 4">
            <a:extLst>
              <a:ext uri="{FF2B5EF4-FFF2-40B4-BE49-F238E27FC236}">
                <a16:creationId xmlns:a16="http://schemas.microsoft.com/office/drawing/2014/main" id="{2B9F249C-B4E7-A043-A44B-577193CD7B15}"/>
              </a:ext>
            </a:extLst>
          </p:cNvPr>
          <p:cNvSpPr txBox="1"/>
          <p:nvPr/>
        </p:nvSpPr>
        <p:spPr>
          <a:xfrm>
            <a:off x="2804995" y="3850062"/>
            <a:ext cx="1839952"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More than 20% of English hydro electricity generation and more than 14% of onshore wind electricity generation takes place in the North East LEP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8626C7B-A317-0A46-8C91-14C237AE549A}"/>
              </a:ext>
            </a:extLst>
          </p:cNvPr>
          <p:cNvSpPr txBox="1"/>
          <p:nvPr/>
        </p:nvSpPr>
        <p:spPr>
          <a:xfrm>
            <a:off x="5052429" y="3850062"/>
            <a:ext cx="1839953" cy="1569660"/>
          </a:xfrm>
          <a:prstGeom prst="rect">
            <a:avLst/>
          </a:prstGeom>
          <a:noFill/>
        </p:spPr>
        <p:txBody>
          <a:bodyPr wrap="square" lIns="91440" tIns="45720" rIns="91440" bIns="45720" rtlCol="0" anchor="t">
            <a:spAutoFit/>
          </a:bodyPr>
          <a:lstStyle/>
          <a:p>
            <a:pPr>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The </a:t>
            </a:r>
            <a:r>
              <a:rPr lang="en-GB" sz="1200" dirty="0">
                <a:solidFill>
                  <a:schemeClr val="tx1">
                    <a:lumMod val="95000"/>
                    <a:lumOff val="5000"/>
                  </a:schemeClr>
                </a:solidFill>
                <a:latin typeface="Arial" panose="020B0604020202020204" pitchFamily="34" charset="0"/>
                <a:cs typeface="Arial" panose="020B0604020202020204" pitchFamily="34" charset="0"/>
              </a:rPr>
              <a:t>North East</a:t>
            </a: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 was home to the first electric vehicle battery production facility in Europe, with 2 more facilities currently under development</a:t>
            </a:r>
          </a:p>
          <a:p>
            <a:pPr>
              <a:defRPr/>
            </a:pPr>
            <a:endPar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endParaRPr>
          </a:p>
        </p:txBody>
      </p:sp>
      <p:pic>
        <p:nvPicPr>
          <p:cNvPr id="10" name="Picture 9" descr="Icon&#10;&#10;Description automatically generated">
            <a:extLst>
              <a:ext uri="{FF2B5EF4-FFF2-40B4-BE49-F238E27FC236}">
                <a16:creationId xmlns:a16="http://schemas.microsoft.com/office/drawing/2014/main" id="{E42B685B-7243-AE44-9E50-A89C0632C2A8}"/>
              </a:ext>
            </a:extLst>
          </p:cNvPr>
          <p:cNvPicPr>
            <a:picLocks noChangeAspect="1"/>
          </p:cNvPicPr>
          <p:nvPr/>
        </p:nvPicPr>
        <p:blipFill>
          <a:blip r:embed="rId4"/>
          <a:stretch>
            <a:fillRect/>
          </a:stretch>
        </p:blipFill>
        <p:spPr>
          <a:xfrm>
            <a:off x="2911647" y="2362199"/>
            <a:ext cx="1255663" cy="1343639"/>
          </a:xfrm>
          <a:prstGeom prst="rect">
            <a:avLst/>
          </a:prstGeom>
        </p:spPr>
      </p:pic>
      <p:pic>
        <p:nvPicPr>
          <p:cNvPr id="12" name="Picture 11" descr="Map&#10;&#10;Description automatically generated">
            <a:extLst>
              <a:ext uri="{FF2B5EF4-FFF2-40B4-BE49-F238E27FC236}">
                <a16:creationId xmlns:a16="http://schemas.microsoft.com/office/drawing/2014/main" id="{18C7897F-B0CB-6D4C-B4E7-AE142FF3497D}"/>
              </a:ext>
            </a:extLst>
          </p:cNvPr>
          <p:cNvPicPr>
            <a:picLocks noChangeAspect="1"/>
          </p:cNvPicPr>
          <p:nvPr/>
        </p:nvPicPr>
        <p:blipFill>
          <a:blip r:embed="rId5"/>
          <a:stretch>
            <a:fillRect/>
          </a:stretch>
        </p:blipFill>
        <p:spPr>
          <a:xfrm>
            <a:off x="557560" y="2403257"/>
            <a:ext cx="992460" cy="1343638"/>
          </a:xfrm>
          <a:prstGeom prst="rect">
            <a:avLst/>
          </a:prstGeom>
        </p:spPr>
      </p:pic>
      <p:pic>
        <p:nvPicPr>
          <p:cNvPr id="14" name="Picture 13" descr="Icon&#10;&#10;Description automatically generated">
            <a:extLst>
              <a:ext uri="{FF2B5EF4-FFF2-40B4-BE49-F238E27FC236}">
                <a16:creationId xmlns:a16="http://schemas.microsoft.com/office/drawing/2014/main" id="{62ADD5F8-0E99-1847-ACA8-C5CB8622025A}"/>
              </a:ext>
            </a:extLst>
          </p:cNvPr>
          <p:cNvPicPr>
            <a:picLocks noChangeAspect="1"/>
          </p:cNvPicPr>
          <p:nvPr/>
        </p:nvPicPr>
        <p:blipFill>
          <a:blip r:embed="rId6"/>
          <a:stretch>
            <a:fillRect/>
          </a:stretch>
        </p:blipFill>
        <p:spPr>
          <a:xfrm>
            <a:off x="5052429" y="2523532"/>
            <a:ext cx="1151910" cy="1234189"/>
          </a:xfrm>
          <a:prstGeom prst="rect">
            <a:avLst/>
          </a:prstGeom>
        </p:spPr>
      </p:pic>
      <p:sp>
        <p:nvSpPr>
          <p:cNvPr id="15" name="TextBox 14">
            <a:extLst>
              <a:ext uri="{FF2B5EF4-FFF2-40B4-BE49-F238E27FC236}">
                <a16:creationId xmlns:a16="http://schemas.microsoft.com/office/drawing/2014/main" id="{0F3D8825-0374-6D42-9CFC-57A77503B35D}"/>
              </a:ext>
            </a:extLst>
          </p:cNvPr>
          <p:cNvSpPr txBox="1"/>
          <p:nvPr/>
        </p:nvSpPr>
        <p:spPr>
          <a:xfrm>
            <a:off x="7299864" y="3850062"/>
            <a:ext cx="1839953" cy="461665"/>
          </a:xfrm>
          <a:prstGeom prst="rect">
            <a:avLst/>
          </a:prstGeom>
          <a:noFill/>
        </p:spPr>
        <p:txBody>
          <a:bodyPr wrap="square" lIns="91440" tIns="45720" rIns="91440" bIns="45720" rtlCol="0" anchor="t">
            <a:spAutoFit/>
          </a:bodyPr>
          <a:lstStyle/>
          <a:p>
            <a:pPr>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Pioneering heat network projects</a:t>
            </a:r>
          </a:p>
        </p:txBody>
      </p:sp>
      <p:sp>
        <p:nvSpPr>
          <p:cNvPr id="17" name="TextBox 16">
            <a:extLst>
              <a:ext uri="{FF2B5EF4-FFF2-40B4-BE49-F238E27FC236}">
                <a16:creationId xmlns:a16="http://schemas.microsoft.com/office/drawing/2014/main" id="{863DBFCC-877F-C44B-B962-4B711B061242}"/>
              </a:ext>
            </a:extLst>
          </p:cNvPr>
          <p:cNvSpPr txBox="1"/>
          <p:nvPr/>
        </p:nvSpPr>
        <p:spPr>
          <a:xfrm>
            <a:off x="9547300" y="3850062"/>
            <a:ext cx="1839953" cy="461665"/>
          </a:xfrm>
          <a:prstGeom prst="rect">
            <a:avLst/>
          </a:prstGeom>
          <a:noFill/>
        </p:spPr>
        <p:txBody>
          <a:bodyPr wrap="square" lIns="91440" tIns="45720" rIns="91440" bIns="45720" rtlCol="0" anchor="t">
            <a:spAutoFit/>
          </a:bodyPr>
          <a:lstStyle/>
          <a:p>
            <a:pPr>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79 research projects funded with £46.2m</a:t>
            </a:r>
          </a:p>
        </p:txBody>
      </p:sp>
      <p:pic>
        <p:nvPicPr>
          <p:cNvPr id="21" name="Picture 20">
            <a:extLst>
              <a:ext uri="{FF2B5EF4-FFF2-40B4-BE49-F238E27FC236}">
                <a16:creationId xmlns:a16="http://schemas.microsoft.com/office/drawing/2014/main" id="{0A342580-97A9-2247-9B97-1083772A8BE9}"/>
              </a:ext>
            </a:extLst>
          </p:cNvPr>
          <p:cNvPicPr>
            <a:picLocks noChangeAspect="1"/>
          </p:cNvPicPr>
          <p:nvPr/>
        </p:nvPicPr>
        <p:blipFill>
          <a:blip r:embed="rId7"/>
          <a:stretch>
            <a:fillRect/>
          </a:stretch>
        </p:blipFill>
        <p:spPr>
          <a:xfrm>
            <a:off x="7299864" y="2523533"/>
            <a:ext cx="1193155" cy="1223362"/>
          </a:xfrm>
          <a:prstGeom prst="rect">
            <a:avLst/>
          </a:prstGeom>
        </p:spPr>
      </p:pic>
      <p:pic>
        <p:nvPicPr>
          <p:cNvPr id="24" name="Picture 23">
            <a:extLst>
              <a:ext uri="{FF2B5EF4-FFF2-40B4-BE49-F238E27FC236}">
                <a16:creationId xmlns:a16="http://schemas.microsoft.com/office/drawing/2014/main" id="{83CD0484-2A82-7645-AD4F-B72F87B42D13}"/>
              </a:ext>
            </a:extLst>
          </p:cNvPr>
          <p:cNvPicPr>
            <a:picLocks noChangeAspect="1"/>
          </p:cNvPicPr>
          <p:nvPr/>
        </p:nvPicPr>
        <p:blipFill>
          <a:blip r:embed="rId8"/>
          <a:stretch>
            <a:fillRect/>
          </a:stretch>
        </p:blipFill>
        <p:spPr>
          <a:xfrm>
            <a:off x="9547300" y="2631687"/>
            <a:ext cx="1151910" cy="1123467"/>
          </a:xfrm>
          <a:prstGeom prst="rect">
            <a:avLst/>
          </a:prstGeom>
        </p:spPr>
      </p:pic>
    </p:spTree>
    <p:extLst>
      <p:ext uri="{BB962C8B-B14F-4D97-AF65-F5344CB8AC3E}">
        <p14:creationId xmlns:p14="http://schemas.microsoft.com/office/powerpoint/2010/main" val="354726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What is Electrification?</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5497552" y="1371600"/>
            <a:ext cx="6032810" cy="4304371"/>
          </a:xfrm>
        </p:spPr>
        <p:txBody>
          <a:bodyPr/>
          <a:lstStyle/>
          <a:p>
            <a:pPr marL="0" indent="0">
              <a:buNone/>
            </a:pPr>
            <a:r>
              <a:rPr lang="en-US" sz="2000" b="1" dirty="0"/>
              <a:t>Answer the following questions whilst watching the video:</a:t>
            </a:r>
          </a:p>
          <a:p>
            <a:r>
              <a:rPr lang="en-US" sz="2000" dirty="0"/>
              <a:t>What is meant by Electrification?</a:t>
            </a:r>
          </a:p>
          <a:p>
            <a:r>
              <a:rPr lang="en-US" sz="2000" dirty="0"/>
              <a:t>Why is electric vehicle production so important to the North East?</a:t>
            </a:r>
          </a:p>
          <a:p>
            <a:r>
              <a:rPr lang="en-US" sz="2000" dirty="0"/>
              <a:t>What is the name of the electric car produced in Sunderland?</a:t>
            </a:r>
          </a:p>
          <a:p>
            <a:r>
              <a:rPr lang="en-US" sz="2000" dirty="0"/>
              <a:t>What are the 2 different routes the young people at the end of the video have taken into working for Advanced Electric Machines?</a:t>
            </a:r>
          </a:p>
          <a:p>
            <a:r>
              <a:rPr lang="en-US" sz="2000" dirty="0"/>
              <a:t>What could be the benefits of a career in Electrification?</a:t>
            </a:r>
          </a:p>
          <a:p>
            <a:endParaRPr lang="en-US" sz="2000" dirty="0"/>
          </a:p>
          <a:p>
            <a:endParaRPr lang="en-US" sz="2000" dirty="0"/>
          </a:p>
          <a:p>
            <a:pPr marL="0" indent="0">
              <a:buNone/>
            </a:pPr>
            <a:endParaRPr lang="en-US" sz="2000" b="1" dirty="0"/>
          </a:p>
        </p:txBody>
      </p:sp>
      <p:pic>
        <p:nvPicPr>
          <p:cNvPr id="5" name="Picture 4" descr="A picture containing text, indoor, screenshot&#10;&#10;Description automatically generated">
            <a:hlinkClick r:id="rId4"/>
            <a:extLst>
              <a:ext uri="{FF2B5EF4-FFF2-40B4-BE49-F238E27FC236}">
                <a16:creationId xmlns:a16="http://schemas.microsoft.com/office/drawing/2014/main" id="{559ADC2A-C708-0B43-836A-88D6544BED93}"/>
              </a:ext>
            </a:extLst>
          </p:cNvPr>
          <p:cNvPicPr>
            <a:picLocks noChangeAspect="1"/>
          </p:cNvPicPr>
          <p:nvPr/>
        </p:nvPicPr>
        <p:blipFill>
          <a:blip r:embed="rId5"/>
          <a:stretch>
            <a:fillRect/>
          </a:stretch>
        </p:blipFill>
        <p:spPr>
          <a:xfrm>
            <a:off x="552098" y="1371600"/>
            <a:ext cx="4549098" cy="2560320"/>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279DAF09-7D98-8F46-B935-2786FBF78F24}"/>
              </a:ext>
            </a:extLst>
          </p:cNvPr>
          <p:cNvPicPr>
            <a:picLocks noChangeAspect="1"/>
          </p:cNvPicPr>
          <p:nvPr/>
        </p:nvPicPr>
        <p:blipFill>
          <a:blip r:embed="rId6">
            <a:alphaModFix amt="63000"/>
          </a:blip>
          <a:stretch>
            <a:fillRect/>
          </a:stretch>
        </p:blipFill>
        <p:spPr>
          <a:xfrm>
            <a:off x="2350397" y="2437311"/>
            <a:ext cx="952500" cy="952500"/>
          </a:xfrm>
          <a:prstGeom prst="rect">
            <a:avLst/>
          </a:prstGeom>
        </p:spPr>
      </p:pic>
    </p:spTree>
    <p:extLst>
      <p:ext uri="{BB962C8B-B14F-4D97-AF65-F5344CB8AC3E}">
        <p14:creationId xmlns:p14="http://schemas.microsoft.com/office/powerpoint/2010/main" val="238798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026D8F-5BAA-4E4E-9B87-7A38EB783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12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0BEE-BCBE-574B-BA21-1E2C92BB7A4E}"/>
              </a:ext>
            </a:extLst>
          </p:cNvPr>
          <p:cNvSpPr>
            <a:spLocks noGrp="1"/>
          </p:cNvSpPr>
          <p:nvPr>
            <p:ph type="title"/>
          </p:nvPr>
        </p:nvSpPr>
        <p:spPr>
          <a:xfrm>
            <a:off x="457200" y="335591"/>
            <a:ext cx="10896600" cy="690322"/>
          </a:xfrm>
        </p:spPr>
        <p:txBody>
          <a:bodyPr/>
          <a:lstStyle/>
          <a:p>
            <a:r>
              <a:rPr lang="en-US" dirty="0"/>
              <a:t>There is lots happening!</a:t>
            </a:r>
          </a:p>
        </p:txBody>
      </p:sp>
      <p:pic>
        <p:nvPicPr>
          <p:cNvPr id="4" name="Picture 4" descr="A picture containing text, grass, outdoor, nature&#10;&#10;Description automatically generated">
            <a:extLst>
              <a:ext uri="{FF2B5EF4-FFF2-40B4-BE49-F238E27FC236}">
                <a16:creationId xmlns:a16="http://schemas.microsoft.com/office/drawing/2014/main" id="{A4C01BD6-09E3-9247-B4F5-F9D3C124FE42}"/>
              </a:ext>
            </a:extLst>
          </p:cNvPr>
          <p:cNvPicPr>
            <a:picLocks noGrp="1" noChangeAspect="1"/>
          </p:cNvPicPr>
          <p:nvPr>
            <p:ph idx="1"/>
          </p:nvPr>
        </p:nvPicPr>
        <p:blipFill>
          <a:blip r:embed="rId3"/>
          <a:stretch>
            <a:fillRect/>
          </a:stretch>
        </p:blipFill>
        <p:spPr>
          <a:xfrm>
            <a:off x="640600" y="1262407"/>
            <a:ext cx="2588399" cy="2017246"/>
          </a:xfrm>
        </p:spPr>
      </p:pic>
      <p:pic>
        <p:nvPicPr>
          <p:cNvPr id="5" name="Picture 5">
            <a:extLst>
              <a:ext uri="{FF2B5EF4-FFF2-40B4-BE49-F238E27FC236}">
                <a16:creationId xmlns:a16="http://schemas.microsoft.com/office/drawing/2014/main" id="{21321BDB-FC05-5545-87CE-4B0247C3CE27}"/>
              </a:ext>
            </a:extLst>
          </p:cNvPr>
          <p:cNvPicPr>
            <a:picLocks noChangeAspect="1"/>
          </p:cNvPicPr>
          <p:nvPr/>
        </p:nvPicPr>
        <p:blipFill>
          <a:blip r:embed="rId4"/>
          <a:stretch>
            <a:fillRect/>
          </a:stretch>
        </p:blipFill>
        <p:spPr>
          <a:xfrm>
            <a:off x="4009665" y="1259994"/>
            <a:ext cx="2790785" cy="2014210"/>
          </a:xfrm>
          <a:prstGeom prst="rect">
            <a:avLst/>
          </a:prstGeom>
        </p:spPr>
      </p:pic>
      <p:pic>
        <p:nvPicPr>
          <p:cNvPr id="6" name="Picture 6" descr="A picture containing text&#10;&#10;Description automatically generated">
            <a:extLst>
              <a:ext uri="{FF2B5EF4-FFF2-40B4-BE49-F238E27FC236}">
                <a16:creationId xmlns:a16="http://schemas.microsoft.com/office/drawing/2014/main" id="{974FED87-74DF-F641-B66E-7F0F05C149F4}"/>
              </a:ext>
            </a:extLst>
          </p:cNvPr>
          <p:cNvPicPr>
            <a:picLocks noChangeAspect="1"/>
          </p:cNvPicPr>
          <p:nvPr/>
        </p:nvPicPr>
        <p:blipFill>
          <a:blip r:embed="rId5"/>
          <a:stretch>
            <a:fillRect/>
          </a:stretch>
        </p:blipFill>
        <p:spPr>
          <a:xfrm>
            <a:off x="7630243" y="1267901"/>
            <a:ext cx="2717391" cy="2057255"/>
          </a:xfrm>
          <a:prstGeom prst="rect">
            <a:avLst/>
          </a:prstGeom>
        </p:spPr>
      </p:pic>
      <p:pic>
        <p:nvPicPr>
          <p:cNvPr id="7" name="Picture 7">
            <a:extLst>
              <a:ext uri="{FF2B5EF4-FFF2-40B4-BE49-F238E27FC236}">
                <a16:creationId xmlns:a16="http://schemas.microsoft.com/office/drawing/2014/main" id="{F6D23780-A8A7-7446-A322-0F3CF01D8E26}"/>
              </a:ext>
            </a:extLst>
          </p:cNvPr>
          <p:cNvPicPr>
            <a:picLocks noChangeAspect="1"/>
          </p:cNvPicPr>
          <p:nvPr/>
        </p:nvPicPr>
        <p:blipFill>
          <a:blip r:embed="rId6"/>
          <a:stretch>
            <a:fillRect/>
          </a:stretch>
        </p:blipFill>
        <p:spPr>
          <a:xfrm>
            <a:off x="637995" y="3559594"/>
            <a:ext cx="2592399" cy="1851832"/>
          </a:xfrm>
          <a:prstGeom prst="rect">
            <a:avLst/>
          </a:prstGeom>
        </p:spPr>
      </p:pic>
      <p:pic>
        <p:nvPicPr>
          <p:cNvPr id="8" name="Picture 8">
            <a:extLst>
              <a:ext uri="{FF2B5EF4-FFF2-40B4-BE49-F238E27FC236}">
                <a16:creationId xmlns:a16="http://schemas.microsoft.com/office/drawing/2014/main" id="{C9577708-63C0-F542-AE5F-41F1172430D7}"/>
              </a:ext>
            </a:extLst>
          </p:cNvPr>
          <p:cNvPicPr>
            <a:picLocks noChangeAspect="1"/>
          </p:cNvPicPr>
          <p:nvPr/>
        </p:nvPicPr>
        <p:blipFill>
          <a:blip r:embed="rId7"/>
          <a:stretch>
            <a:fillRect/>
          </a:stretch>
        </p:blipFill>
        <p:spPr>
          <a:xfrm>
            <a:off x="4002296" y="3559952"/>
            <a:ext cx="2791062" cy="1972685"/>
          </a:xfrm>
          <a:prstGeom prst="rect">
            <a:avLst/>
          </a:prstGeom>
        </p:spPr>
      </p:pic>
      <p:pic>
        <p:nvPicPr>
          <p:cNvPr id="9" name="Picture 9">
            <a:extLst>
              <a:ext uri="{FF2B5EF4-FFF2-40B4-BE49-F238E27FC236}">
                <a16:creationId xmlns:a16="http://schemas.microsoft.com/office/drawing/2014/main" id="{6E361261-F994-6F44-8FE3-D2E19019A628}"/>
              </a:ext>
            </a:extLst>
          </p:cNvPr>
          <p:cNvPicPr>
            <a:picLocks noChangeAspect="1"/>
          </p:cNvPicPr>
          <p:nvPr/>
        </p:nvPicPr>
        <p:blipFill>
          <a:blip r:embed="rId8"/>
          <a:stretch>
            <a:fillRect/>
          </a:stretch>
        </p:blipFill>
        <p:spPr>
          <a:xfrm>
            <a:off x="7635005" y="3559952"/>
            <a:ext cx="2732153" cy="1972685"/>
          </a:xfrm>
          <a:prstGeom prst="rect">
            <a:avLst/>
          </a:prstGeom>
        </p:spPr>
      </p:pic>
    </p:spTree>
    <p:extLst>
      <p:ext uri="{BB962C8B-B14F-4D97-AF65-F5344CB8AC3E}">
        <p14:creationId xmlns:p14="http://schemas.microsoft.com/office/powerpoint/2010/main" val="182829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Jobs in the Electrification industry</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558955" y="3328639"/>
            <a:ext cx="10037955" cy="2246971"/>
          </a:xfrm>
        </p:spPr>
        <p:txBody>
          <a:bodyPr/>
          <a:lstStyle/>
          <a:p>
            <a:pPr marL="0" indent="0">
              <a:buNone/>
            </a:pPr>
            <a:r>
              <a:rPr lang="en-US" sz="2000" b="1" dirty="0"/>
              <a:t>Questions:</a:t>
            </a:r>
          </a:p>
          <a:p>
            <a:r>
              <a:rPr lang="en-US" sz="2000" dirty="0"/>
              <a:t>What does the company do?</a:t>
            </a:r>
          </a:p>
          <a:p>
            <a:r>
              <a:rPr lang="en-US" sz="2000" dirty="0"/>
              <a:t>What job does the speaker have and what types of things do they do in the role?</a:t>
            </a:r>
          </a:p>
          <a:p>
            <a:r>
              <a:rPr lang="en-US" sz="2000" dirty="0"/>
              <a:t>What qualifications do you need to get the job?</a:t>
            </a:r>
          </a:p>
          <a:p>
            <a:r>
              <a:rPr lang="en-US" sz="2000" dirty="0"/>
              <a:t>What skills are important to the job?</a:t>
            </a:r>
          </a:p>
          <a:p>
            <a:r>
              <a:rPr lang="en-US" sz="2000" dirty="0"/>
              <a:t>How can you find out more about jobs such as these?</a:t>
            </a:r>
          </a:p>
          <a:p>
            <a:endParaRPr lang="en-US" sz="2000" dirty="0"/>
          </a:p>
          <a:p>
            <a:pPr marL="0" indent="0">
              <a:buNone/>
            </a:pPr>
            <a:endParaRPr lang="en-US" sz="2000" b="1" dirty="0"/>
          </a:p>
        </p:txBody>
      </p:sp>
      <p:pic>
        <p:nvPicPr>
          <p:cNvPr id="11" name="Picture 10" descr="Icon&#10;&#10;Description automatically generated">
            <a:extLst>
              <a:ext uri="{FF2B5EF4-FFF2-40B4-BE49-F238E27FC236}">
                <a16:creationId xmlns:a16="http://schemas.microsoft.com/office/drawing/2014/main" id="{DE805D65-9872-F54D-81E7-A29412F21D4F}"/>
              </a:ext>
            </a:extLst>
          </p:cNvPr>
          <p:cNvPicPr>
            <a:picLocks noChangeAspect="1"/>
          </p:cNvPicPr>
          <p:nvPr/>
        </p:nvPicPr>
        <p:blipFill>
          <a:blip r:embed="rId4"/>
          <a:stretch>
            <a:fillRect/>
          </a:stretch>
        </p:blipFill>
        <p:spPr>
          <a:xfrm>
            <a:off x="558955" y="1371600"/>
            <a:ext cx="2128490" cy="1458725"/>
          </a:xfrm>
          <a:prstGeom prst="rect">
            <a:avLst/>
          </a:prstGeom>
        </p:spPr>
      </p:pic>
      <p:sp>
        <p:nvSpPr>
          <p:cNvPr id="6" name="TextBox 5">
            <a:extLst>
              <a:ext uri="{FF2B5EF4-FFF2-40B4-BE49-F238E27FC236}">
                <a16:creationId xmlns:a16="http://schemas.microsoft.com/office/drawing/2014/main" id="{AC88CE9B-362A-B248-B34E-AEBE3B276283}"/>
              </a:ext>
            </a:extLst>
          </p:cNvPr>
          <p:cNvSpPr txBox="1"/>
          <p:nvPr/>
        </p:nvSpPr>
        <p:spPr>
          <a:xfrm>
            <a:off x="3200400" y="1400380"/>
            <a:ext cx="6849122" cy="1477328"/>
          </a:xfrm>
          <a:prstGeom prst="rect">
            <a:avLst/>
          </a:prstGeom>
          <a:noFill/>
        </p:spPr>
        <p:txBody>
          <a:bodyPr wrap="square" lIns="91440" tIns="45720" rIns="91440" bIns="45720" rtlCol="0" anchor="t">
            <a:spAutoFit/>
          </a:bodyPr>
          <a:lstStyle/>
          <a:p>
            <a:r>
              <a:rPr lang="en-GB" dirty="0">
                <a:latin typeface="Arial" panose="020B0604020202020204" pitchFamily="34" charset="0"/>
                <a:cs typeface="Arial" panose="020B0604020202020204" pitchFamily="34" charset="0"/>
              </a:rPr>
              <a:t>Watch the videos of people working in the Electrification industry in the North East and answer the questions below:</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hlinkClick r:id="rId5"/>
              </a:rPr>
              <a:t>Envision AESC</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hlinkClick r:id="rId6"/>
              </a:rPr>
              <a:t>Avid Technology </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hlinkClick r:id="rId7"/>
              </a:rPr>
              <a:t>Nissan</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8470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What jobs are available in Electrification?</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5731725" y="1642517"/>
            <a:ext cx="5778655" cy="3896352"/>
          </a:xfrm>
        </p:spPr>
        <p:txBody>
          <a:bodyPr/>
          <a:lstStyle/>
          <a:p>
            <a:pPr marL="0" indent="0">
              <a:buNone/>
            </a:pPr>
            <a:r>
              <a:rPr lang="en-US" sz="1800" b="1" dirty="0"/>
              <a:t>Pick one of the jobs listed and research the following:</a:t>
            </a:r>
          </a:p>
          <a:p>
            <a:r>
              <a:rPr lang="en-US" sz="1800" dirty="0"/>
              <a:t>What is the job, what types of things would you do in the role?</a:t>
            </a:r>
          </a:p>
          <a:p>
            <a:r>
              <a:rPr lang="en-US" sz="1800" dirty="0"/>
              <a:t>How many hours would you work a week? Is it a typical 9-5 or varied hours? Can you work part-time or freelance?</a:t>
            </a:r>
          </a:p>
          <a:p>
            <a:r>
              <a:rPr lang="en-US" sz="1800" dirty="0"/>
              <a:t>What qualifications do you need to get the job?</a:t>
            </a:r>
          </a:p>
          <a:p>
            <a:r>
              <a:rPr lang="en-US" sz="1800" dirty="0"/>
              <a:t>What is the starting salary?</a:t>
            </a:r>
          </a:p>
          <a:p>
            <a:r>
              <a:rPr lang="en-US" sz="1800" dirty="0"/>
              <a:t>What jobs could you progress to in the future?</a:t>
            </a:r>
          </a:p>
          <a:p>
            <a:r>
              <a:rPr lang="en-US" sz="1800" dirty="0"/>
              <a:t>Can you find any local companies currently advertising this job role?</a:t>
            </a:r>
          </a:p>
          <a:p>
            <a:pPr marL="0" indent="0">
              <a:buNone/>
            </a:pPr>
            <a:endParaRPr lang="en-US" sz="1400" b="1" dirty="0"/>
          </a:p>
        </p:txBody>
      </p:sp>
      <p:sp>
        <p:nvSpPr>
          <p:cNvPr id="7" name="TextBox 6">
            <a:extLst>
              <a:ext uri="{FF2B5EF4-FFF2-40B4-BE49-F238E27FC236}">
                <a16:creationId xmlns:a16="http://schemas.microsoft.com/office/drawing/2014/main" id="{21582F28-4F9D-F84E-9CFC-F955B233412B}"/>
              </a:ext>
            </a:extLst>
          </p:cNvPr>
          <p:cNvSpPr txBox="1"/>
          <p:nvPr/>
        </p:nvSpPr>
        <p:spPr>
          <a:xfrm>
            <a:off x="558955" y="1561171"/>
            <a:ext cx="4670967" cy="646331"/>
          </a:xfrm>
          <a:prstGeom prst="rect">
            <a:avLst/>
          </a:prstGeom>
          <a:noFill/>
        </p:spPr>
        <p:txBody>
          <a:bodyPr wrap="square" lIns="91440" tIns="45720" rIns="91440" bIns="45720" numCol="1" rtlCol="0" anchor="t">
            <a:spAutoFit/>
          </a:bodyPr>
          <a:lstStyle/>
          <a:p>
            <a:r>
              <a:rPr lang="en-GB" b="1" dirty="0">
                <a:latin typeface="Arial" panose="020B0604020202020204" pitchFamily="34" charset="0"/>
                <a:cs typeface="Arial" panose="020B0604020202020204" pitchFamily="34" charset="0"/>
              </a:rPr>
              <a:t>Here are some examples of jobs which are available in Electrification:</a:t>
            </a:r>
          </a:p>
        </p:txBody>
      </p:sp>
      <p:sp>
        <p:nvSpPr>
          <p:cNvPr id="8" name="TextBox 7">
            <a:extLst>
              <a:ext uri="{FF2B5EF4-FFF2-40B4-BE49-F238E27FC236}">
                <a16:creationId xmlns:a16="http://schemas.microsoft.com/office/drawing/2014/main" id="{D117D04C-727E-FD46-987C-AD7366B3821F}"/>
              </a:ext>
            </a:extLst>
          </p:cNvPr>
          <p:cNvSpPr txBox="1"/>
          <p:nvPr/>
        </p:nvSpPr>
        <p:spPr>
          <a:xfrm>
            <a:off x="558955" y="2346431"/>
            <a:ext cx="3232459" cy="3323987"/>
          </a:xfrm>
          <a:prstGeom prst="rect">
            <a:avLst/>
          </a:prstGeom>
          <a:noFill/>
        </p:spPr>
        <p:txBody>
          <a:bodyPr wrap="square" lIns="91440" tIns="45720" rIns="91440" bIns="45720" numCol="1" rtlCol="0" anchor="t">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Supply Chain Manager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Systems Analyst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Production Supervisor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Mechanical Design Engineer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Head of Operations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Maintenance Technician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Motor Vehicle Fitter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Process Engineer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Finance / Tax Controller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R&amp;D Programme Manager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Senior Buyer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Research Associate</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HR Controller</a:t>
            </a:r>
          </a:p>
          <a:p>
            <a:r>
              <a:rPr lang="en-GB"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AA6CD4E0-0CFE-F745-A8F7-7682E8529833}"/>
              </a:ext>
            </a:extLst>
          </p:cNvPr>
          <p:cNvCxnSpPr/>
          <p:nvPr/>
        </p:nvCxnSpPr>
        <p:spPr>
          <a:xfrm>
            <a:off x="5330283" y="1561171"/>
            <a:ext cx="0" cy="4059044"/>
          </a:xfrm>
          <a:prstGeom prst="line">
            <a:avLst/>
          </a:prstGeom>
          <a:ln>
            <a:solidFill>
              <a:srgbClr val="8D0E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21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Useful links for research task on job roles</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5731725" y="1642517"/>
            <a:ext cx="5778655" cy="3896352"/>
          </a:xfrm>
        </p:spPr>
        <p:txBody>
          <a:bodyPr/>
          <a:lstStyle/>
          <a:p>
            <a:pPr marL="0" indent="0">
              <a:buNone/>
            </a:pPr>
            <a:r>
              <a:rPr lang="en-GB" sz="1800" b="1" dirty="0"/>
              <a:t>Local employers</a:t>
            </a:r>
          </a:p>
          <a:p>
            <a:pPr marL="0" indent="0">
              <a:buNone/>
            </a:pPr>
            <a:r>
              <a:rPr lang="en-GB" sz="1400" dirty="0">
                <a:hlinkClick r:id="rId4"/>
              </a:rPr>
              <a:t>EV North – NE industry association</a:t>
            </a:r>
            <a:endParaRPr lang="en-GB" sz="1400" dirty="0"/>
          </a:p>
          <a:p>
            <a:pPr marL="0" indent="0">
              <a:buNone/>
            </a:pPr>
            <a:r>
              <a:rPr lang="en-GB" sz="1400" dirty="0">
                <a:hlinkClick r:id="rId5"/>
              </a:rPr>
              <a:t>Life at Nissan Sunderland - Careers at Nissan</a:t>
            </a:r>
            <a:endParaRPr lang="en-GB" sz="1400" dirty="0"/>
          </a:p>
          <a:p>
            <a:pPr marL="0" indent="0">
              <a:buNone/>
            </a:pPr>
            <a:r>
              <a:rPr lang="en-GB" sz="1400" dirty="0">
                <a:hlinkClick r:id="rId6"/>
              </a:rPr>
              <a:t>Careers - Britishvolt</a:t>
            </a:r>
            <a:endParaRPr lang="en-GB" sz="1400" dirty="0"/>
          </a:p>
          <a:p>
            <a:pPr marL="0" indent="0">
              <a:buNone/>
            </a:pPr>
            <a:r>
              <a:rPr lang="en-GB"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Careers - AVID Technology | Join Our World Class Engineering Company! (avidtp.com)</a:t>
            </a:r>
            <a:r>
              <a:rPr lang="en-GB" sz="14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1400" dirty="0">
                <a:latin typeface="Calibri" panose="020F0502020204030204" pitchFamily="34" charset="0"/>
                <a:ea typeface="Calibri" panose="020F0502020204030204" pitchFamily="34" charset="0"/>
                <a:cs typeface="Times New Roman" panose="02020603050405020304" pitchFamily="18" charset="0"/>
                <a:hlinkClick r:id="rId8"/>
              </a:rPr>
              <a:t>https://advancedelectricmachines.com/careers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400" dirty="0">
                <a:latin typeface="Calibri" panose="020F0502020204030204" pitchFamily="34" charset="0"/>
                <a:ea typeface="Calibri" panose="020F0502020204030204" pitchFamily="34" charset="0"/>
                <a:cs typeface="Times New Roman" panose="02020603050405020304" pitchFamily="18" charset="0"/>
                <a:hlinkClick r:id="rId9"/>
              </a:rPr>
              <a:t>https://turntide.com/culture-careers/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400" dirty="0">
                <a:cs typeface="Calibri"/>
                <a:hlinkClick r:id="rId10"/>
              </a:rPr>
              <a:t>https://www.peakresources.com.au/uk/</a:t>
            </a:r>
            <a:endParaRPr lang="en-GB" sz="1400" dirty="0">
              <a:cs typeface="Calibri"/>
            </a:endParaRPr>
          </a:p>
          <a:p>
            <a:pPr marL="0" indent="0">
              <a:buNone/>
            </a:pPr>
            <a:r>
              <a:rPr lang="en-GB" sz="1400" dirty="0">
                <a:cs typeface="Calibri"/>
                <a:hlinkClick r:id="rId11"/>
              </a:rPr>
              <a:t>https://www.envision-aesc.com/en/aboutus.html</a:t>
            </a:r>
            <a:endParaRPr lang="en-GB" sz="1400" dirty="0">
              <a:cs typeface="Calibri"/>
            </a:endParaRPr>
          </a:p>
          <a:p>
            <a:endParaRPr lang="en-GB" sz="1800" dirty="0">
              <a:cs typeface="Calibri"/>
            </a:endParaRPr>
          </a:p>
        </p:txBody>
      </p:sp>
      <p:sp>
        <p:nvSpPr>
          <p:cNvPr id="8" name="TextBox 7">
            <a:extLst>
              <a:ext uri="{FF2B5EF4-FFF2-40B4-BE49-F238E27FC236}">
                <a16:creationId xmlns:a16="http://schemas.microsoft.com/office/drawing/2014/main" id="{D117D04C-727E-FD46-987C-AD7366B3821F}"/>
              </a:ext>
            </a:extLst>
          </p:cNvPr>
          <p:cNvSpPr txBox="1"/>
          <p:nvPr/>
        </p:nvSpPr>
        <p:spPr>
          <a:xfrm>
            <a:off x="457200" y="1561171"/>
            <a:ext cx="4503698" cy="3970318"/>
          </a:xfrm>
          <a:prstGeom prst="rect">
            <a:avLst/>
          </a:prstGeom>
          <a:noFill/>
        </p:spPr>
        <p:txBody>
          <a:bodyPr wrap="square" lIns="91440" tIns="45720" rIns="91440" bIns="45720" numCol="1" rtlCol="0" anchor="t">
            <a:spAutoFit/>
          </a:bodyPr>
          <a:lstStyle/>
          <a:p>
            <a:pPr>
              <a:lnSpc>
                <a:spcPct val="120000"/>
              </a:lnSpc>
              <a:spcAft>
                <a:spcPts val="600"/>
              </a:spcAft>
            </a:pPr>
            <a:r>
              <a:rPr lang="en-GB" b="1" dirty="0">
                <a:latin typeface="Arial" panose="020B0604020202020204" pitchFamily="34" charset="0"/>
                <a:ea typeface="+mn-lt"/>
                <a:cs typeface="Arial" panose="020B0604020202020204" pitchFamily="34" charset="0"/>
              </a:rPr>
              <a:t>Routes into the industry</a:t>
            </a:r>
            <a:endParaRPr lang="en-US" sz="1400" b="1" dirty="0">
              <a:latin typeface="Arial" panose="020B0604020202020204" pitchFamily="34" charset="0"/>
              <a:cs typeface="Arial" panose="020B0604020202020204" pitchFamily="34" charset="0"/>
            </a:endParaRPr>
          </a:p>
          <a:p>
            <a:pPr>
              <a:lnSpc>
                <a:spcPct val="120000"/>
              </a:lnSpc>
              <a:spcAft>
                <a:spcPts val="600"/>
              </a:spcAft>
            </a:pPr>
            <a:r>
              <a:rPr lang="en-GB" sz="14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12"/>
              </a:rPr>
              <a:t>Home Page – GoCareer</a:t>
            </a:r>
            <a:endParaRPr lang="en-GB" sz="1400" dirty="0">
              <a:latin typeface="Arial" panose="020B0604020202020204" pitchFamily="34" charset="0"/>
              <a:ea typeface="+mn-lt"/>
              <a:cs typeface="Arial" panose="020B0604020202020204" pitchFamily="34" charset="0"/>
              <a:hlinkClick r:id="rId13"/>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13"/>
              </a:rPr>
              <a:t>https://nationalcareers.service.gov.uk/</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u="sng" dirty="0">
                <a:latin typeface="Arial" panose="020B0604020202020204" pitchFamily="34" charset="0"/>
                <a:ea typeface="+mn-lt"/>
                <a:cs typeface="Arial" panose="020B0604020202020204" pitchFamily="34" charset="0"/>
                <a:hlinkClick r:id="rId14"/>
              </a:rPr>
              <a:t>Overview of the UK's energy and utilities sector | Prospects.ac.uk</a:t>
            </a:r>
            <a:endParaRPr lang="en-US"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15"/>
              </a:rPr>
              <a:t>https://amazingapprenticeships.com/</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16"/>
              </a:rPr>
              <a:t>https://www.gov.uk/apply-apprenticeship</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17"/>
              </a:rPr>
              <a:t>Dept for Education – post-16 choices</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18"/>
              </a:rPr>
              <a:t>Careers and Education - IMechE</a:t>
            </a:r>
            <a:endParaRPr lang="en-US" sz="1400" dirty="0">
              <a:latin typeface="Arial" panose="020B0604020202020204" pitchFamily="34" charset="0"/>
              <a:ea typeface="+mn-lt"/>
              <a:cs typeface="Arial" panose="020B0604020202020204" pitchFamily="34" charset="0"/>
            </a:endParaRPr>
          </a:p>
          <a:p>
            <a:r>
              <a:rPr lang="en-GB" sz="1400" dirty="0">
                <a:latin typeface="Arial" panose="020B0604020202020204" pitchFamily="34" charset="0"/>
                <a:cs typeface="Arial" panose="020B0604020202020204" pitchFamily="34" charset="0"/>
                <a:hlinkClick r:id="rId19"/>
              </a:rPr>
              <a:t>Careers Advice in Manufacturing &amp; Industry (successatschool.org)</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hlinkClick r:id="rId20"/>
              </a:rPr>
              <a:t>How to make a career in the Electric Vehicle Industry • Evreporter</a:t>
            </a:r>
            <a:endParaRPr lang="en-US" sz="14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AA6CD4E0-0CFE-F745-A8F7-7682E8529833}"/>
              </a:ext>
            </a:extLst>
          </p:cNvPr>
          <p:cNvCxnSpPr/>
          <p:nvPr/>
        </p:nvCxnSpPr>
        <p:spPr>
          <a:xfrm>
            <a:off x="5330283" y="1561171"/>
            <a:ext cx="0" cy="4059044"/>
          </a:xfrm>
          <a:prstGeom prst="line">
            <a:avLst/>
          </a:prstGeom>
          <a:ln>
            <a:solidFill>
              <a:srgbClr val="8D0E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99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Skills for careers in Electrification</a:t>
            </a:r>
          </a:p>
        </p:txBody>
      </p:sp>
      <p:sp>
        <p:nvSpPr>
          <p:cNvPr id="5" name="TextBox 4">
            <a:extLst>
              <a:ext uri="{FF2B5EF4-FFF2-40B4-BE49-F238E27FC236}">
                <a16:creationId xmlns:a16="http://schemas.microsoft.com/office/drawing/2014/main" id="{61EAF242-D745-CA4E-A304-DFCCFE0B4F6C}"/>
              </a:ext>
            </a:extLst>
          </p:cNvPr>
          <p:cNvSpPr txBox="1"/>
          <p:nvPr/>
        </p:nvSpPr>
        <p:spPr>
          <a:xfrm>
            <a:off x="584616"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In today’s lesson we will learn about:</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64BC563-D6AC-3F43-BA04-89C5C5DC9040}"/>
              </a:ext>
            </a:extLst>
          </p:cNvPr>
          <p:cNvSpPr txBox="1"/>
          <p:nvPr/>
        </p:nvSpPr>
        <p:spPr>
          <a:xfrm>
            <a:off x="4422098"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We will develop skills such as:</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p:txBody>
      </p:sp>
      <p:sp>
        <p:nvSpPr>
          <p:cNvPr id="13" name="TextBox 12">
            <a:extLst>
              <a:ext uri="{FF2B5EF4-FFF2-40B4-BE49-F238E27FC236}">
                <a16:creationId xmlns:a16="http://schemas.microsoft.com/office/drawing/2014/main" id="{415774D7-EF88-B045-A897-6DEFFE45AA21}"/>
              </a:ext>
            </a:extLst>
          </p:cNvPr>
          <p:cNvSpPr txBox="1"/>
          <p:nvPr/>
        </p:nvSpPr>
        <p:spPr>
          <a:xfrm>
            <a:off x="8229599"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These are important for the Electrification industry because:</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endParaRPr lang="en-US" sz="14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7F10D37C-7E66-804C-A370-4E093A0F0358}"/>
              </a:ext>
            </a:extLst>
          </p:cNvPr>
          <p:cNvSpPr/>
          <p:nvPr/>
        </p:nvSpPr>
        <p:spPr>
          <a:xfrm>
            <a:off x="3807500" y="4781862"/>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A66EA990-263A-A54C-BE81-B60EEE718D6C}"/>
              </a:ext>
            </a:extLst>
          </p:cNvPr>
          <p:cNvSpPr/>
          <p:nvPr/>
        </p:nvSpPr>
        <p:spPr>
          <a:xfrm>
            <a:off x="7629992" y="4781862"/>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05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C009910082934097460A7F63B0B4A5" ma:contentTypeVersion="6" ma:contentTypeDescription="Create a new document." ma:contentTypeScope="" ma:versionID="31e73925f400ff485c7ecf57ba974596">
  <xsd:schema xmlns:xsd="http://www.w3.org/2001/XMLSchema" xmlns:xs="http://www.w3.org/2001/XMLSchema" xmlns:p="http://schemas.microsoft.com/office/2006/metadata/properties" xmlns:ns2="0a74d1f6-2196-493a-b438-e9b7c0b8e247" xmlns:ns3="db688f3a-50be-4ff6-929f-dd9ef6d37328" targetNamespace="http://schemas.microsoft.com/office/2006/metadata/properties" ma:root="true" ma:fieldsID="07352e7bada0863d3629de4d1888e0d4" ns2:_="" ns3:_="">
    <xsd:import namespace="0a74d1f6-2196-493a-b438-e9b7c0b8e247"/>
    <xsd:import namespace="db688f3a-50be-4ff6-929f-dd9ef6d373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4d1f6-2196-493a-b438-e9b7c0b8e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688f3a-50be-4ff6-929f-dd9ef6d373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98F5D5-34F0-4C77-B47F-601AD6DD05B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A9F990A-35FA-4D32-B403-FCA705C530C2}">
  <ds:schemaRefs>
    <ds:schemaRef ds:uri="http://schemas.microsoft.com/sharepoint/v3/contenttype/forms"/>
  </ds:schemaRefs>
</ds:datastoreItem>
</file>

<file path=customXml/itemProps3.xml><?xml version="1.0" encoding="utf-8"?>
<ds:datastoreItem xmlns:ds="http://schemas.openxmlformats.org/officeDocument/2006/customXml" ds:itemID="{46EA0C73-F9E6-4505-A5E8-7EB4217A03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74d1f6-2196-493a-b438-e9b7c0b8e247"/>
    <ds:schemaRef ds:uri="db688f3a-50be-4ff6-929f-dd9ef6d373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367</TotalTime>
  <Words>1230</Words>
  <Application>Microsoft Office PowerPoint</Application>
  <PresentationFormat>Widescreen</PresentationFormat>
  <Paragraphs>147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Open Sans</vt:lpstr>
      <vt:lpstr>Office Theme</vt:lpstr>
      <vt:lpstr>North East Energy sector careers</vt:lpstr>
      <vt:lpstr>The Energy sector in the North East</vt:lpstr>
      <vt:lpstr>What is Electrification?</vt:lpstr>
      <vt:lpstr>PowerPoint Presentation</vt:lpstr>
      <vt:lpstr>There is lots happening!</vt:lpstr>
      <vt:lpstr>Jobs in the Electrification industry</vt:lpstr>
      <vt:lpstr>What jobs are available in Electrification?</vt:lpstr>
      <vt:lpstr>Useful links for research task on job roles</vt:lpstr>
      <vt:lpstr>Skills for careers in Electrification</vt:lpstr>
      <vt:lpstr>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Karen Burgess</cp:lastModifiedBy>
  <cp:revision>49</cp:revision>
  <dcterms:created xsi:type="dcterms:W3CDTF">2019-11-28T00:18:28Z</dcterms:created>
  <dcterms:modified xsi:type="dcterms:W3CDTF">2021-11-03T13:04:07Z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0x010100B0C009910082934097460A7F63B0B4A5</vt:lpwstr>
  </property>
</Properties>
</file>