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2" r:id="rId2"/>
    <p:sldId id="283" r:id="rId3"/>
    <p:sldId id="285" r:id="rId4"/>
    <p:sldId id="286" r:id="rId5"/>
    <p:sldId id="293" r:id="rId6"/>
    <p:sldId id="287" r:id="rId7"/>
    <p:sldId id="288" r:id="rId8"/>
    <p:sldId id="290" r:id="rId9"/>
    <p:sldId id="291" r:id="rId10"/>
    <p:sldId id="292"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7" clrIdx="0">
    <p:extLst>
      <p:ext uri="{19B8F6BF-5375-455C-9EA6-DF929625EA0E}">
        <p15:presenceInfo xmlns:p15="http://schemas.microsoft.com/office/powerpoint/2012/main" userId="S::Karen.Burgess@nelep.co.uk::82045a81-e96a-4c12-9047-61da347519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6B9E2-4486-45CD-863E-DC6070046A8C}" v="8" dt="2021-10-28T10:00:13.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2"/>
    <p:restoredTop sz="75978" autoAdjust="0"/>
  </p:normalViewPr>
  <p:slideViewPr>
    <p:cSldViewPr snapToGrid="0" snapToObjects="1">
      <p:cViewPr varScale="1">
        <p:scale>
          <a:sx n="47" d="100"/>
          <a:sy n="47" d="100"/>
        </p:scale>
        <p:origin x="10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30Bl_L0cLEo"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youtu.be/u8N8puzJFEQ" TargetMode="External"/><Relationship Id="rId5" Type="http://schemas.openxmlformats.org/officeDocument/2006/relationships/hyperlink" Target="https://youtu.be/GaDIgO4-do4" TargetMode="External"/><Relationship Id="rId4" Type="http://schemas.openxmlformats.org/officeDocument/2006/relationships/hyperlink" Target="https://youtu.be/_oy7f0wFJ9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415654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Facts on the sector in the NE to give context – very large employment sector already and it is growing</a:t>
            </a:r>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44841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 and answer questions to share in class discussion</a:t>
            </a:r>
          </a:p>
          <a:p>
            <a:r>
              <a:rPr lang="en-GB" dirty="0"/>
              <a:t>Video link (3:10)</a:t>
            </a:r>
          </a:p>
          <a:p>
            <a:r>
              <a:rPr lang="en-GB" sz="1200" u="sng" dirty="0">
                <a:solidFill>
                  <a:srgbClr val="0000FF"/>
                </a:solidFill>
                <a:effectLst/>
                <a:highlight>
                  <a:srgbClr val="00FF00"/>
                </a:highlight>
                <a:latin typeface="+mn-lt"/>
                <a:ea typeface="Calibri" panose="020F0502020204030204" pitchFamily="34" charset="0"/>
                <a:cs typeface="Calibri"/>
              </a:rPr>
              <a:t>https://</a:t>
            </a:r>
            <a:r>
              <a:rPr lang="en-GB" sz="1200" u="sng" dirty="0" err="1">
                <a:solidFill>
                  <a:srgbClr val="0000FF"/>
                </a:solidFill>
                <a:effectLst/>
                <a:highlight>
                  <a:srgbClr val="00FF00"/>
                </a:highlight>
                <a:latin typeface="+mn-lt"/>
                <a:ea typeface="Calibri" panose="020F0502020204030204" pitchFamily="34" charset="0"/>
                <a:cs typeface="Calibri"/>
              </a:rPr>
              <a:t>www.youtube.com</a:t>
            </a:r>
            <a:r>
              <a:rPr lang="en-GB" sz="1200" u="sng" dirty="0">
                <a:solidFill>
                  <a:srgbClr val="0000FF"/>
                </a:solidFill>
                <a:effectLst/>
                <a:highlight>
                  <a:srgbClr val="00FF00"/>
                </a:highlight>
                <a:latin typeface="+mn-lt"/>
                <a:ea typeface="Calibri" panose="020F0502020204030204" pitchFamily="34" charset="0"/>
                <a:cs typeface="Calibri"/>
              </a:rPr>
              <a:t>/</a:t>
            </a:r>
            <a:r>
              <a:rPr lang="en-GB" sz="1200" u="sng" dirty="0" err="1">
                <a:solidFill>
                  <a:srgbClr val="0000FF"/>
                </a:solidFill>
                <a:effectLst/>
                <a:highlight>
                  <a:srgbClr val="00FF00"/>
                </a:highlight>
                <a:latin typeface="+mn-lt"/>
                <a:ea typeface="Calibri" panose="020F0502020204030204" pitchFamily="34" charset="0"/>
                <a:cs typeface="Calibri"/>
              </a:rPr>
              <a:t>watch?app</a:t>
            </a:r>
            <a:r>
              <a:rPr lang="en-GB" sz="1200" u="sng" dirty="0">
                <a:solidFill>
                  <a:srgbClr val="0000FF"/>
                </a:solidFill>
                <a:effectLst/>
                <a:highlight>
                  <a:srgbClr val="00FF00"/>
                </a:highlight>
                <a:latin typeface="+mn-lt"/>
                <a:ea typeface="Calibri" panose="020F0502020204030204" pitchFamily="34" charset="0"/>
                <a:cs typeface="Calibri"/>
              </a:rPr>
              <a:t>=</a:t>
            </a:r>
            <a:r>
              <a:rPr lang="en-GB" sz="1200" u="sng" dirty="0" err="1">
                <a:solidFill>
                  <a:srgbClr val="0000FF"/>
                </a:solidFill>
                <a:effectLst/>
                <a:highlight>
                  <a:srgbClr val="00FF00"/>
                </a:highlight>
                <a:latin typeface="+mn-lt"/>
                <a:ea typeface="Calibri" panose="020F0502020204030204" pitchFamily="34" charset="0"/>
                <a:cs typeface="Calibri"/>
              </a:rPr>
              <a:t>desktop&amp;v</a:t>
            </a:r>
            <a:r>
              <a:rPr lang="en-GB" sz="1200" u="sng" dirty="0">
                <a:solidFill>
                  <a:srgbClr val="0000FF"/>
                </a:solidFill>
                <a:effectLst/>
                <a:highlight>
                  <a:srgbClr val="00FF00"/>
                </a:highlight>
                <a:latin typeface="+mn-lt"/>
                <a:ea typeface="Calibri" panose="020F0502020204030204" pitchFamily="34" charset="0"/>
                <a:cs typeface="Calibri"/>
              </a:rPr>
              <a:t>=BEc3GdtAjSM</a:t>
            </a:r>
            <a:endParaRPr lang="en-GB" dirty="0">
              <a:latin typeface="+mn-lt"/>
              <a:cs typeface="Calibri"/>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274919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 to the scale of skills required to deliver government ambitions:</a:t>
            </a:r>
          </a:p>
          <a:p>
            <a:r>
              <a:rPr lang="en-GB" dirty="0"/>
              <a:t>Moving to low carbon heat for all domestic homes in the UK will be a challenge to complete by 2050 and involve a lot of work</a:t>
            </a:r>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5619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will help students to understand how low carbon initiatives are being introduced in the North East. </a:t>
            </a:r>
          </a:p>
          <a:p>
            <a:r>
              <a:rPr lang="en-GB" dirty="0"/>
              <a:t>Students watch video and answer questions.</a:t>
            </a:r>
          </a:p>
          <a:p>
            <a:r>
              <a:rPr lang="en-GB" dirty="0"/>
              <a:t>ITV news video link (6:07):</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=9t-H9H_yErc</a:t>
            </a:r>
          </a:p>
          <a:p>
            <a:r>
              <a:rPr lang="en-GB" dirty="0"/>
              <a:t>For information: Hydrogen produces only water vapour when it is combusted rather than carbon dioxide which natural gas produces, so can help reduce the carbon footprint of domestic heating.</a:t>
            </a:r>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331580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1"/>
                </a:solidFill>
              </a:rPr>
              <a:t>See accompanying teacher guide for overview of video content</a:t>
            </a:r>
          </a:p>
          <a:p>
            <a:r>
              <a:rPr lang="en-GB" dirty="0">
                <a:solidFill>
                  <a:schemeClr val="accent1"/>
                </a:solidFill>
              </a:rPr>
              <a:t>Video links:</a:t>
            </a:r>
          </a:p>
          <a:p>
            <a:pPr marL="171450" indent="-171450">
              <a:buFont typeface="Arial" panose="020B0604020202020204" pitchFamily="34" charset="0"/>
              <a:buChar char="•"/>
            </a:pPr>
            <a:r>
              <a:rPr lang="en-GB" dirty="0">
                <a:solidFill>
                  <a:schemeClr val="accent1"/>
                </a:solidFill>
              </a:rPr>
              <a:t>Northern Gas Network 2 roles(2:48)</a:t>
            </a:r>
          </a:p>
          <a:p>
            <a:r>
              <a:rPr lang="en-GB" sz="1800" u="sng" dirty="0">
                <a:solidFill>
                  <a:srgbClr val="000000"/>
                </a:solidFill>
                <a:effectLst/>
                <a:latin typeface="Calibri" panose="020F0502020204030204" pitchFamily="34" charset="0"/>
                <a:ea typeface="Times New Roman" panose="02020603050405020304" pitchFamily="18" charset="0"/>
                <a:hlinkClick r:id="rId3"/>
              </a:rPr>
              <a:t>https://youtu.be/30Bl_L0cLEo</a:t>
            </a:r>
            <a:endParaRPr lang="en-GB" sz="1800" u="sng"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800" u="none" dirty="0">
                <a:solidFill>
                  <a:srgbClr val="000000"/>
                </a:solidFill>
                <a:effectLst/>
                <a:latin typeface="Calibri" panose="020F0502020204030204" pitchFamily="34" charset="0"/>
                <a:ea typeface="Times New Roman" panose="02020603050405020304" pitchFamily="18" charset="0"/>
              </a:rPr>
              <a:t>Gateshead Council apprentice (1:51)</a:t>
            </a:r>
          </a:p>
          <a:p>
            <a:pPr marL="0" indent="0">
              <a:buFont typeface="Arial" panose="020B0604020202020204" pitchFamily="34" charset="0"/>
              <a:buNone/>
            </a:pPr>
            <a:r>
              <a:rPr lang="en-GB" sz="1800" u="sng" dirty="0">
                <a:solidFill>
                  <a:srgbClr val="000000"/>
                </a:solidFill>
                <a:effectLst/>
                <a:latin typeface="Calibri" panose="020F0502020204030204" pitchFamily="34" charset="0"/>
                <a:ea typeface="Times New Roman" panose="02020603050405020304" pitchFamily="18" charset="0"/>
                <a:hlinkClick r:id="rId4"/>
              </a:rPr>
              <a:t>https://youtu.be/_oy7f0wFJ9o</a:t>
            </a:r>
            <a:endParaRPr lang="en-GB" sz="1800" u="none" dirty="0">
              <a:solidFill>
                <a:srgbClr val="000000"/>
              </a:solidFill>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GB" sz="1800" u="none" dirty="0">
                <a:solidFill>
                  <a:srgbClr val="000000"/>
                </a:solidFill>
                <a:effectLst/>
                <a:latin typeface="Calibri" panose="020F0502020204030204" pitchFamily="34" charset="0"/>
              </a:rPr>
              <a:t>North East LEP – graduate civil engineer (5:02)</a:t>
            </a:r>
          </a:p>
          <a:p>
            <a:pPr marL="0" indent="0">
              <a:buFont typeface="Arial" panose="020B0604020202020204" pitchFamily="34" charset="0"/>
              <a:buNone/>
            </a:pPr>
            <a:r>
              <a:rPr lang="en-GB" sz="1800" u="sng" dirty="0">
                <a:solidFill>
                  <a:srgbClr val="000000"/>
                </a:solidFill>
                <a:effectLst/>
                <a:latin typeface="Calibri" panose="020F0502020204030204" pitchFamily="34" charset="0"/>
                <a:ea typeface="Times New Roman" panose="02020603050405020304" pitchFamily="18" charset="0"/>
                <a:hlinkClick r:id="rId5"/>
              </a:rPr>
              <a:t>https://youtu.be/GaDIgO4-do4</a:t>
            </a:r>
            <a:endParaRPr lang="en-GB" sz="1800" u="sng" dirty="0">
              <a:solidFill>
                <a:srgbClr val="000000"/>
              </a:solidFill>
              <a:effectLst/>
              <a:latin typeface="Calibri" panose="020F0502020204030204" pitchFamily="34" charset="0"/>
              <a:ea typeface="Times New Roman" panose="02020603050405020304" pitchFamily="18" charset="0"/>
            </a:endParaRPr>
          </a:p>
          <a:p>
            <a:pPr marL="171450" indent="-171450">
              <a:buFont typeface="Arial" panose="020B0604020202020204" pitchFamily="34" charset="0"/>
              <a:buChar char="•"/>
            </a:pPr>
            <a:r>
              <a:rPr lang="en-GB" sz="1800" u="none" dirty="0">
                <a:solidFill>
                  <a:srgbClr val="000000"/>
                </a:solidFill>
                <a:effectLst/>
                <a:latin typeface="Calibri" panose="020F0502020204030204" pitchFamily="34" charset="0"/>
              </a:rPr>
              <a:t>Durham Uni – Geology PhD student (5:01)</a:t>
            </a:r>
          </a:p>
          <a:p>
            <a:pPr marL="0" indent="0">
              <a:buFont typeface="Arial" panose="020B0604020202020204" pitchFamily="34" charset="0"/>
              <a:buNone/>
            </a:pPr>
            <a:r>
              <a:rPr lang="en-GB" sz="1800" u="sng" dirty="0">
                <a:solidFill>
                  <a:srgbClr val="000000"/>
                </a:solidFill>
                <a:effectLst/>
                <a:latin typeface="Calibri" panose="020F0502020204030204" pitchFamily="34" charset="0"/>
                <a:ea typeface="Times New Roman" panose="02020603050405020304" pitchFamily="18" charset="0"/>
                <a:hlinkClick r:id="rId6"/>
              </a:rPr>
              <a:t>https://youtu.be/u8N8puzJFEQ</a:t>
            </a:r>
            <a:endParaRPr lang="en-GB" sz="1800" u="non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40474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1 of optional extension task – only use this if want a turn this into a whole careers lesson rather than starter/plenary. Alternatively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low carbon heat industry can be found on the next slide.</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93454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76340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the low carbon heat sectors]</a:t>
            </a:r>
          </a:p>
          <a:p>
            <a:r>
              <a:rPr lang="en-GB" b="1" dirty="0"/>
              <a:t>See accompanying teacher briefing guide for suggested curriculum links</a:t>
            </a:r>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222956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h21.green/projects/h21-north-of-england/" TargetMode="External"/><Relationship Id="rId3" Type="http://schemas.openxmlformats.org/officeDocument/2006/relationships/image" Target="../media/image1.jpg"/><Relationship Id="rId7" Type="http://schemas.openxmlformats.org/officeDocument/2006/relationships/hyperlink" Target="https://energyefficiencyassociation.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app=desktop&amp;v=B_qHmlVw88Y" TargetMode="External"/><Relationship Id="rId11" Type="http://schemas.openxmlformats.org/officeDocument/2006/relationships/hyperlink" Target="https://www.instituteforapprenticeships.org/occupational-maps/" TargetMode="External"/><Relationship Id="rId5" Type="http://schemas.openxmlformats.org/officeDocument/2006/relationships/hyperlink" Target="https://nationalcareers.service.gov.uk/" TargetMode="External"/><Relationship Id="rId10" Type="http://schemas.openxmlformats.org/officeDocument/2006/relationships/hyperlink" Target="https://axonsystems.co.uk/wp-content/uploads/AxonNerve_v4.mp4" TargetMode="External"/><Relationship Id="rId4" Type="http://schemas.openxmlformats.org/officeDocument/2006/relationships/hyperlink" Target="https://www.greenjobs.co.uk/" TargetMode="External"/><Relationship Id="rId9" Type="http://schemas.openxmlformats.org/officeDocument/2006/relationships/hyperlink" Target="https://www.equinor.com/en/what-we-do/hydrogen.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rtheastlep.co.uk/about-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app=desktop&amp;v=BEc3GdtAjSM"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9t-H9H_yErc"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30Bl_L0cLEo"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youtu.be/u8N8puzJFEQ" TargetMode="External"/><Relationship Id="rId5" Type="http://schemas.openxmlformats.org/officeDocument/2006/relationships/hyperlink" Target="https://youtu.be/GaDIgO4-do4" TargetMode="External"/><Relationship Id="rId4" Type="http://schemas.openxmlformats.org/officeDocument/2006/relationships/hyperlink" Target="https://youtu.be/_oy7f0wFJ9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sgsheating.com/" TargetMode="External"/><Relationship Id="rId13" Type="http://schemas.openxmlformats.org/officeDocument/2006/relationships/hyperlink" Target="https://www.dlawcontractors.co.uk/about-us/" TargetMode="External"/><Relationship Id="rId18" Type="http://schemas.openxmlformats.org/officeDocument/2006/relationships/hyperlink" Target="https://www.youtube.com/watch?v=f_xAQNNi4pA" TargetMode="External"/><Relationship Id="rId3" Type="http://schemas.openxmlformats.org/officeDocument/2006/relationships/image" Target="../media/image1.jpg"/><Relationship Id="rId7" Type="http://schemas.openxmlformats.org/officeDocument/2006/relationships/hyperlink" Target="https://www.believehousing.co.uk/" TargetMode="External"/><Relationship Id="rId12" Type="http://schemas.openxmlformats.org/officeDocument/2006/relationships/hyperlink" Target="https://www.solarcapturetechnologies.com/solar-capture/" TargetMode="External"/><Relationship Id="rId17" Type="http://schemas.openxmlformats.org/officeDocument/2006/relationships/hyperlink" Target="https://www.gov.uk/apply-apprenticeship" TargetMode="External"/><Relationship Id="rId2" Type="http://schemas.openxmlformats.org/officeDocument/2006/relationships/notesSlide" Target="../notesSlides/notesSlide8.xml"/><Relationship Id="rId16" Type="http://schemas.openxmlformats.org/officeDocument/2006/relationships/hyperlink" Target="https://amazingapprenticeships.com/" TargetMode="External"/><Relationship Id="rId20" Type="http://schemas.openxmlformats.org/officeDocument/2006/relationships/hyperlink" Target="https://www.retrofitacademy.org/" TargetMode="External"/><Relationship Id="rId1" Type="http://schemas.openxmlformats.org/officeDocument/2006/relationships/slideLayout" Target="../slideLayouts/slideLayout2.xml"/><Relationship Id="rId6" Type="http://schemas.openxmlformats.org/officeDocument/2006/relationships/hyperlink" Target="https://www.karbonhomes.co.uk/" TargetMode="External"/><Relationship Id="rId11" Type="http://schemas.openxmlformats.org/officeDocument/2006/relationships/hyperlink" Target="https://www.geowarmth.co.uk/" TargetMode="External"/><Relationship Id="rId5" Type="http://schemas.openxmlformats.org/officeDocument/2006/relationships/hyperlink" Target="https://thriftenergy.co.uk/" TargetMode="External"/><Relationship Id="rId15" Type="http://schemas.openxmlformats.org/officeDocument/2006/relationships/hyperlink" Target="https://nationalcareers.service.gov.uk/" TargetMode="External"/><Relationship Id="rId10" Type="http://schemas.openxmlformats.org/officeDocument/2006/relationships/hyperlink" Target="https://www.northerngasnetworks.co.uk/previous-plan/the-future/for-future-energy/" TargetMode="External"/><Relationship Id="rId19" Type="http://schemas.openxmlformats.org/officeDocument/2006/relationships/hyperlink" Target="https://www.instituteforapprenticeships.org/occupational-maps/" TargetMode="External"/><Relationship Id="rId4" Type="http://schemas.openxmlformats.org/officeDocument/2006/relationships/hyperlink" Target="https://regen-group.co.uk/" TargetMode="External"/><Relationship Id="rId9" Type="http://schemas.openxmlformats.org/officeDocument/2006/relationships/hyperlink" Target="https://ce0074li.webitrent.com/ce0074li_webrecruitment/wrd/run/ETREC106GF.display_srch_all?WVID=25933608nZ" TargetMode="External"/><Relationship Id="rId14" Type="http://schemas.openxmlformats.org/officeDocument/2006/relationships/hyperlink" Target="https://powerroll.sola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dirty="0"/>
              <a:t>North East Energy sector careers</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t>Low Carbon Heat</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Review</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201" y="1642517"/>
            <a:ext cx="11053180" cy="3896352"/>
          </a:xfrm>
        </p:spPr>
        <p:txBody>
          <a:bodyPr/>
          <a:lstStyle/>
          <a:p>
            <a:pPr marL="0" indent="0">
              <a:buNone/>
            </a:pPr>
            <a:r>
              <a:rPr lang="en-GB" sz="2000" b="1" dirty="0">
                <a:solidFill>
                  <a:srgbClr val="8D0E57"/>
                </a:solidFill>
                <a:cs typeface="Calibri"/>
              </a:rPr>
              <a:t>How does what we have learned today link to the Low Carbon Heat sector?</a:t>
            </a:r>
          </a:p>
          <a:p>
            <a:pPr marL="0" indent="0">
              <a:buNone/>
            </a:pPr>
            <a:endParaRPr lang="en-GB" sz="1600" dirty="0">
              <a:cs typeface="Calibri"/>
            </a:endParaRPr>
          </a:p>
          <a:p>
            <a:pPr marL="0" indent="0">
              <a:buNone/>
            </a:pPr>
            <a:r>
              <a:rPr lang="en-GB" sz="1800" b="1" dirty="0">
                <a:cs typeface="Calibri"/>
              </a:rPr>
              <a:t>Want to find out more?</a:t>
            </a:r>
          </a:p>
          <a:p>
            <a:pPr marL="0" indent="0">
              <a:buNone/>
            </a:pPr>
            <a:r>
              <a:rPr lang="en-GB" sz="1600" dirty="0">
                <a:cs typeface="Calibri"/>
              </a:rPr>
              <a:t>Here are some links to more information on the industry in the North East and careers in low carbon heat</a:t>
            </a:r>
          </a:p>
          <a:p>
            <a:pPr marL="0" indent="0">
              <a:buNone/>
            </a:pPr>
            <a:endParaRPr lang="en-GB" sz="1600" dirty="0">
              <a:cs typeface="Calibri"/>
            </a:endParaRPr>
          </a:p>
          <a:p>
            <a:pPr lvl="1"/>
            <a:r>
              <a:rPr lang="en-GB" sz="1600" u="sng" dirty="0">
                <a:solidFill>
                  <a:srgbClr val="0000FF"/>
                </a:solidFill>
                <a:hlinkClick r:id="rId4"/>
              </a:rPr>
              <a:t>greenjobs.co.uk</a:t>
            </a:r>
            <a:r>
              <a:rPr lang="en-GB" sz="1600" dirty="0">
                <a:solidFill>
                  <a:srgbClr val="000000"/>
                </a:solidFill>
              </a:rPr>
              <a:t> </a:t>
            </a:r>
            <a:endParaRPr lang="en-GB" sz="1600" dirty="0">
              <a:ea typeface="+mn-lt"/>
              <a:hlinkClick r:id="rId5"/>
            </a:endParaRPr>
          </a:p>
          <a:p>
            <a:pPr lvl="1"/>
            <a:r>
              <a:rPr lang="en-GB" sz="1600" dirty="0">
                <a:ea typeface="+mn-lt"/>
                <a:hlinkClick r:id="rId6"/>
              </a:rPr>
              <a:t>Hydrogen heating pilot in Winlaton, Gateshead</a:t>
            </a:r>
            <a:r>
              <a:rPr lang="en-GB" sz="1600" dirty="0">
                <a:ea typeface="+mn-lt"/>
              </a:rPr>
              <a:t> </a:t>
            </a:r>
          </a:p>
          <a:p>
            <a:pPr lvl="1"/>
            <a:r>
              <a:rPr lang="en-GB" sz="1600" dirty="0">
                <a:ea typeface="+mn-lt"/>
                <a:hlinkClick r:id="rId7"/>
              </a:rPr>
              <a:t>EEA:Energy Efficiency Association</a:t>
            </a:r>
            <a:endParaRPr lang="en-GB" sz="1600" dirty="0">
              <a:ea typeface="+mn-lt"/>
            </a:endParaRPr>
          </a:p>
          <a:p>
            <a:pPr lvl="1"/>
            <a:r>
              <a:rPr lang="en-GB" sz="1600" dirty="0">
                <a:ea typeface="+mn-lt"/>
                <a:hlinkClick r:id="rId8"/>
              </a:rPr>
              <a:t>H21 North of England</a:t>
            </a:r>
            <a:r>
              <a:rPr lang="en-GB" sz="1600" dirty="0">
                <a:ea typeface="+mn-lt"/>
              </a:rPr>
              <a:t> </a:t>
            </a:r>
          </a:p>
          <a:p>
            <a:pPr lvl="1"/>
            <a:r>
              <a:rPr lang="en-GB" sz="1600" u="sng" dirty="0">
                <a:solidFill>
                  <a:srgbClr val="000000"/>
                </a:solidFill>
                <a:ea typeface="Calibri" panose="020F0502020204030204" pitchFamily="34" charset="0"/>
                <a:hlinkClick r:id="rId9"/>
              </a:rPr>
              <a:t>What is Hydrogen | Equinor</a:t>
            </a:r>
            <a:r>
              <a:rPr lang="en-GB" sz="1600" u="sng" dirty="0">
                <a:solidFill>
                  <a:srgbClr val="000000"/>
                </a:solidFill>
                <a:ea typeface="Calibri" panose="020F0502020204030204" pitchFamily="34" charset="0"/>
              </a:rPr>
              <a:t>  </a:t>
            </a:r>
          </a:p>
          <a:p>
            <a:pPr lvl="1"/>
            <a:r>
              <a:rPr lang="en-GB" sz="1600" dirty="0">
                <a:ea typeface="+mn-lt"/>
                <a:hlinkClick r:id="rId10"/>
              </a:rPr>
              <a:t>Axon Systems</a:t>
            </a:r>
            <a:r>
              <a:rPr lang="en-GB" sz="1600" dirty="0">
                <a:ea typeface="+mn-lt"/>
              </a:rPr>
              <a:t> </a:t>
            </a:r>
          </a:p>
          <a:p>
            <a:pPr lvl="1"/>
            <a:r>
              <a:rPr lang="en-GB" sz="1600" dirty="0">
                <a:ea typeface="+mn-lt"/>
                <a:hlinkClick r:id="rId5"/>
              </a:rPr>
              <a:t>https://nationalcareers.service.gov.uk/</a:t>
            </a:r>
            <a:endParaRPr lang="en-GB" sz="1600" dirty="0">
              <a:ea typeface="+mn-lt"/>
            </a:endParaRPr>
          </a:p>
          <a:p>
            <a:pPr lvl="1"/>
            <a:r>
              <a:rPr lang="en-GB" sz="1600" dirty="0">
                <a:ea typeface="+mn-lt"/>
                <a:hlinkClick r:id="rId11"/>
              </a:rPr>
              <a:t>https://www.instituteforapprenticeships.org/occupational-maps</a:t>
            </a:r>
            <a:r>
              <a:rPr lang="en-GB" sz="1600" dirty="0">
                <a:ea typeface="+mn-lt"/>
                <a:cs typeface="+mn-lt"/>
                <a:hlinkClick r:id="rId11"/>
              </a:rPr>
              <a:t>/</a:t>
            </a:r>
            <a:endParaRPr lang="en-GB" sz="1600" dirty="0">
              <a:ea typeface="+mn-lt"/>
              <a:cs typeface="+mn-lt"/>
            </a:endParaRPr>
          </a:p>
        </p:txBody>
      </p:sp>
    </p:spTree>
    <p:extLst>
      <p:ext uri="{BB962C8B-B14F-4D97-AF65-F5344CB8AC3E}">
        <p14:creationId xmlns:p14="http://schemas.microsoft.com/office/powerpoint/2010/main" val="422407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hlinkClick r:id="rId3"/>
            <a:extLst>
              <a:ext uri="{FF2B5EF4-FFF2-40B4-BE49-F238E27FC236}">
                <a16:creationId xmlns:a16="http://schemas.microsoft.com/office/drawing/2014/main" id="{99FEF0C8-A79C-4C92-AF03-970F38C09BC4}"/>
              </a:ext>
            </a:extLst>
          </p:cNvPr>
          <p:cNvPicPr>
            <a:picLocks noChangeAspect="1"/>
          </p:cNvPicPr>
          <p:nvPr/>
        </p:nvPicPr>
        <p:blipFill>
          <a:blip r:embed="rId4"/>
          <a:stretch>
            <a:fillRect/>
          </a:stretch>
        </p:blipFill>
        <p:spPr>
          <a:xfrm>
            <a:off x="2610043" y="2555538"/>
            <a:ext cx="4342857" cy="1571429"/>
          </a:xfrm>
          <a:prstGeom prst="rect">
            <a:avLst/>
          </a:prstGeom>
        </p:spPr>
      </p:pic>
    </p:spTree>
    <p:extLst>
      <p:ext uri="{BB962C8B-B14F-4D97-AF65-F5344CB8AC3E}">
        <p14:creationId xmlns:p14="http://schemas.microsoft.com/office/powerpoint/2010/main" val="174609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The Energy sector in the North East</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198" y="1311179"/>
            <a:ext cx="9322421" cy="789911"/>
          </a:xfrm>
        </p:spPr>
        <p:txBody>
          <a:bodyPr/>
          <a:lstStyle/>
          <a:p>
            <a:pPr marL="0" indent="0">
              <a:buNone/>
            </a:pPr>
            <a:r>
              <a:rPr lang="en-US" sz="2000" b="1" dirty="0"/>
              <a:t>The Energy sector in the North East grew by </a:t>
            </a:r>
            <a:r>
              <a:rPr lang="en-US" sz="2000" b="1" dirty="0">
                <a:solidFill>
                  <a:srgbClr val="8D0E57"/>
                </a:solidFill>
              </a:rPr>
              <a:t>28% </a:t>
            </a:r>
            <a:r>
              <a:rPr lang="en-US" sz="2000" b="1" dirty="0"/>
              <a:t>between 2010 and 2021, with 3,780 related companies in the region employing over 45,000 people.</a:t>
            </a:r>
          </a:p>
          <a:p>
            <a:pPr marL="0" indent="0">
              <a:buNone/>
            </a:pPr>
            <a:endParaRPr lang="en-US" sz="2000" b="1" dirty="0"/>
          </a:p>
          <a:p>
            <a:pPr marL="0" indent="0">
              <a:buNone/>
            </a:pPr>
            <a:endParaRPr lang="en-US" sz="2000" b="1" dirty="0"/>
          </a:p>
        </p:txBody>
      </p:sp>
      <p:sp>
        <p:nvSpPr>
          <p:cNvPr id="4" name="TextBox 3">
            <a:extLst>
              <a:ext uri="{FF2B5EF4-FFF2-40B4-BE49-F238E27FC236}">
                <a16:creationId xmlns:a16="http://schemas.microsoft.com/office/drawing/2014/main" id="{137E638A-ED3F-4947-B6A0-76C0CB788D0D}"/>
              </a:ext>
            </a:extLst>
          </p:cNvPr>
          <p:cNvSpPr txBox="1"/>
          <p:nvPr/>
        </p:nvSpPr>
        <p:spPr>
          <a:xfrm>
            <a:off x="557561" y="3850062"/>
            <a:ext cx="1839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The North East is the leading location in England in the wind energy, oil and gas sectors with a thriving cluster of supply chain businesses to the subsea industry, supporting 15,000 jobs,</a:t>
            </a:r>
          </a:p>
        </p:txBody>
      </p:sp>
      <p:sp>
        <p:nvSpPr>
          <p:cNvPr id="5" name="TextBox 4">
            <a:extLst>
              <a:ext uri="{FF2B5EF4-FFF2-40B4-BE49-F238E27FC236}">
                <a16:creationId xmlns:a16="http://schemas.microsoft.com/office/drawing/2014/main" id="{2B9F249C-B4E7-A043-A44B-577193CD7B15}"/>
              </a:ext>
            </a:extLst>
          </p:cNvPr>
          <p:cNvSpPr txBox="1"/>
          <p:nvPr/>
        </p:nvSpPr>
        <p:spPr>
          <a:xfrm>
            <a:off x="2804995" y="3850062"/>
            <a:ext cx="183995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More than 20% of English hydro electricity generation and more than 14% of onshore wind electricity generation takes place in the North East LEP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626C7B-A317-0A46-8C91-14C237AE549A}"/>
              </a:ext>
            </a:extLst>
          </p:cNvPr>
          <p:cNvSpPr txBox="1"/>
          <p:nvPr/>
        </p:nvSpPr>
        <p:spPr>
          <a:xfrm>
            <a:off x="5052429" y="3850062"/>
            <a:ext cx="1839953" cy="1569660"/>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The </a:t>
            </a:r>
            <a:r>
              <a:rPr lang="en-GB" sz="1200" dirty="0">
                <a:solidFill>
                  <a:schemeClr val="tx1">
                    <a:lumMod val="95000"/>
                    <a:lumOff val="5000"/>
                  </a:schemeClr>
                </a:solidFill>
                <a:latin typeface="Arial" panose="020B0604020202020204" pitchFamily="34" charset="0"/>
                <a:cs typeface="Arial" panose="020B0604020202020204" pitchFamily="34" charset="0"/>
              </a:rPr>
              <a:t>North East</a:t>
            </a: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 was home to the first electric vehicle battery production facility in Europe, with 2 more facilities currently under development</a:t>
            </a:r>
          </a:p>
          <a:p>
            <a:pPr>
              <a:defRPr/>
            </a:pPr>
            <a:endPar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pic>
        <p:nvPicPr>
          <p:cNvPr id="10" name="Picture 9" descr="Icon&#10;&#10;Description automatically generated">
            <a:extLst>
              <a:ext uri="{FF2B5EF4-FFF2-40B4-BE49-F238E27FC236}">
                <a16:creationId xmlns:a16="http://schemas.microsoft.com/office/drawing/2014/main" id="{E42B685B-7243-AE44-9E50-A89C0632C2A8}"/>
              </a:ext>
            </a:extLst>
          </p:cNvPr>
          <p:cNvPicPr>
            <a:picLocks noChangeAspect="1"/>
          </p:cNvPicPr>
          <p:nvPr/>
        </p:nvPicPr>
        <p:blipFill>
          <a:blip r:embed="rId4"/>
          <a:stretch>
            <a:fillRect/>
          </a:stretch>
        </p:blipFill>
        <p:spPr>
          <a:xfrm>
            <a:off x="2911647" y="2362199"/>
            <a:ext cx="1255663" cy="1343639"/>
          </a:xfrm>
          <a:prstGeom prst="rect">
            <a:avLst/>
          </a:prstGeom>
        </p:spPr>
      </p:pic>
      <p:pic>
        <p:nvPicPr>
          <p:cNvPr id="12" name="Picture 11" descr="Map&#10;&#10;Description automatically generated">
            <a:extLst>
              <a:ext uri="{FF2B5EF4-FFF2-40B4-BE49-F238E27FC236}">
                <a16:creationId xmlns:a16="http://schemas.microsoft.com/office/drawing/2014/main" id="{18C7897F-B0CB-6D4C-B4E7-AE142FF3497D}"/>
              </a:ext>
            </a:extLst>
          </p:cNvPr>
          <p:cNvPicPr>
            <a:picLocks noChangeAspect="1"/>
          </p:cNvPicPr>
          <p:nvPr/>
        </p:nvPicPr>
        <p:blipFill>
          <a:blip r:embed="rId5"/>
          <a:stretch>
            <a:fillRect/>
          </a:stretch>
        </p:blipFill>
        <p:spPr>
          <a:xfrm>
            <a:off x="557560" y="2403257"/>
            <a:ext cx="992460" cy="1343638"/>
          </a:xfrm>
          <a:prstGeom prst="rect">
            <a:avLst/>
          </a:prstGeom>
        </p:spPr>
      </p:pic>
      <p:pic>
        <p:nvPicPr>
          <p:cNvPr id="14" name="Picture 13" descr="Icon&#10;&#10;Description automatically generated">
            <a:extLst>
              <a:ext uri="{FF2B5EF4-FFF2-40B4-BE49-F238E27FC236}">
                <a16:creationId xmlns:a16="http://schemas.microsoft.com/office/drawing/2014/main" id="{62ADD5F8-0E99-1847-ACA8-C5CB8622025A}"/>
              </a:ext>
            </a:extLst>
          </p:cNvPr>
          <p:cNvPicPr>
            <a:picLocks noChangeAspect="1"/>
          </p:cNvPicPr>
          <p:nvPr/>
        </p:nvPicPr>
        <p:blipFill>
          <a:blip r:embed="rId6"/>
          <a:stretch>
            <a:fillRect/>
          </a:stretch>
        </p:blipFill>
        <p:spPr>
          <a:xfrm>
            <a:off x="5052429" y="2523532"/>
            <a:ext cx="1151910" cy="1234189"/>
          </a:xfrm>
          <a:prstGeom prst="rect">
            <a:avLst/>
          </a:prstGeom>
        </p:spPr>
      </p:pic>
      <p:sp>
        <p:nvSpPr>
          <p:cNvPr id="15" name="TextBox 14">
            <a:extLst>
              <a:ext uri="{FF2B5EF4-FFF2-40B4-BE49-F238E27FC236}">
                <a16:creationId xmlns:a16="http://schemas.microsoft.com/office/drawing/2014/main" id="{0F3D8825-0374-6D42-9CFC-57A77503B35D}"/>
              </a:ext>
            </a:extLst>
          </p:cNvPr>
          <p:cNvSpPr txBox="1"/>
          <p:nvPr/>
        </p:nvSpPr>
        <p:spPr>
          <a:xfrm>
            <a:off x="7299864" y="3850062"/>
            <a:ext cx="1839953"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Pioneering heat network projects</a:t>
            </a:r>
          </a:p>
        </p:txBody>
      </p:sp>
      <p:sp>
        <p:nvSpPr>
          <p:cNvPr id="17" name="TextBox 16">
            <a:extLst>
              <a:ext uri="{FF2B5EF4-FFF2-40B4-BE49-F238E27FC236}">
                <a16:creationId xmlns:a16="http://schemas.microsoft.com/office/drawing/2014/main" id="{863DBFCC-877F-C44B-B962-4B711B061242}"/>
              </a:ext>
            </a:extLst>
          </p:cNvPr>
          <p:cNvSpPr txBox="1"/>
          <p:nvPr/>
        </p:nvSpPr>
        <p:spPr>
          <a:xfrm>
            <a:off x="9547300" y="3850062"/>
            <a:ext cx="1839953" cy="461665"/>
          </a:xfrm>
          <a:prstGeom prst="rect">
            <a:avLst/>
          </a:prstGeom>
          <a:noFill/>
        </p:spPr>
        <p:txBody>
          <a:bodyPr wrap="square" lIns="91440" tIns="45720" rIns="91440" bIns="45720" rtlCol="0" anchor="t">
            <a:spAutoFit/>
          </a:bodyPr>
          <a:lstStyle/>
          <a:p>
            <a:pPr>
              <a:defRPr/>
            </a:pPr>
            <a:r>
              <a:rPr kumimoji="0" lang="en-GB" sz="12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79 research projects funded with £46.2m</a:t>
            </a:r>
          </a:p>
        </p:txBody>
      </p:sp>
      <p:pic>
        <p:nvPicPr>
          <p:cNvPr id="21" name="Picture 20">
            <a:extLst>
              <a:ext uri="{FF2B5EF4-FFF2-40B4-BE49-F238E27FC236}">
                <a16:creationId xmlns:a16="http://schemas.microsoft.com/office/drawing/2014/main" id="{0A342580-97A9-2247-9B97-1083772A8BE9}"/>
              </a:ext>
            </a:extLst>
          </p:cNvPr>
          <p:cNvPicPr>
            <a:picLocks noChangeAspect="1"/>
          </p:cNvPicPr>
          <p:nvPr/>
        </p:nvPicPr>
        <p:blipFill>
          <a:blip r:embed="rId7"/>
          <a:stretch>
            <a:fillRect/>
          </a:stretch>
        </p:blipFill>
        <p:spPr>
          <a:xfrm>
            <a:off x="7299864" y="2523533"/>
            <a:ext cx="1193155" cy="1223362"/>
          </a:xfrm>
          <a:prstGeom prst="rect">
            <a:avLst/>
          </a:prstGeom>
        </p:spPr>
      </p:pic>
      <p:pic>
        <p:nvPicPr>
          <p:cNvPr id="24" name="Picture 23">
            <a:extLst>
              <a:ext uri="{FF2B5EF4-FFF2-40B4-BE49-F238E27FC236}">
                <a16:creationId xmlns:a16="http://schemas.microsoft.com/office/drawing/2014/main" id="{83CD0484-2A82-7645-AD4F-B72F87B42D13}"/>
              </a:ext>
            </a:extLst>
          </p:cNvPr>
          <p:cNvPicPr>
            <a:picLocks noChangeAspect="1"/>
          </p:cNvPicPr>
          <p:nvPr/>
        </p:nvPicPr>
        <p:blipFill>
          <a:blip r:embed="rId8"/>
          <a:stretch>
            <a:fillRect/>
          </a:stretch>
        </p:blipFill>
        <p:spPr>
          <a:xfrm>
            <a:off x="9547300" y="2631687"/>
            <a:ext cx="1151910" cy="1123467"/>
          </a:xfrm>
          <a:prstGeom prst="rect">
            <a:avLst/>
          </a:prstGeom>
        </p:spPr>
      </p:pic>
    </p:spTree>
    <p:extLst>
      <p:ext uri="{BB962C8B-B14F-4D97-AF65-F5344CB8AC3E}">
        <p14:creationId xmlns:p14="http://schemas.microsoft.com/office/powerpoint/2010/main" val="354726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GB" dirty="0"/>
              <a:t>What is Low Carbon Heat?</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497551" y="1371600"/>
            <a:ext cx="6266985" cy="4304371"/>
          </a:xfrm>
        </p:spPr>
        <p:txBody>
          <a:bodyPr/>
          <a:lstStyle/>
          <a:p>
            <a:pPr marL="0" indent="0">
              <a:buNone/>
            </a:pPr>
            <a:r>
              <a:rPr lang="en-US" sz="2000" b="1" dirty="0"/>
              <a:t>Watch the video and answer the questions below</a:t>
            </a:r>
          </a:p>
          <a:p>
            <a:r>
              <a:rPr lang="en-US" sz="2000" dirty="0"/>
              <a:t>Why is low carbon heat important?</a:t>
            </a:r>
          </a:p>
          <a:p>
            <a:r>
              <a:rPr lang="en-US" sz="2000" dirty="0"/>
              <a:t>What will be the most difficult part of the economy to </a:t>
            </a:r>
            <a:r>
              <a:rPr lang="en-US" sz="2000" dirty="0" err="1"/>
              <a:t>decarbonise</a:t>
            </a:r>
            <a:r>
              <a:rPr lang="en-US" sz="2000" dirty="0"/>
              <a:t>?</a:t>
            </a:r>
          </a:p>
          <a:p>
            <a:r>
              <a:rPr lang="en-US" sz="2000" dirty="0"/>
              <a:t>How many homes currently use natural gas for their heating?</a:t>
            </a:r>
          </a:p>
          <a:p>
            <a:r>
              <a:rPr lang="en-US" sz="2000" dirty="0"/>
              <a:t>What are the three pathways to get to </a:t>
            </a:r>
            <a:r>
              <a:rPr lang="en-US" sz="2000" dirty="0" err="1"/>
              <a:t>decarbonisation</a:t>
            </a:r>
            <a:r>
              <a:rPr lang="en-US" sz="2000" dirty="0"/>
              <a:t> and how will these change homes?</a:t>
            </a:r>
          </a:p>
          <a:p>
            <a:r>
              <a:rPr lang="en-US" sz="2000" dirty="0"/>
              <a:t>What changes are needed to infrastructure to enable people to swap to low carbon heating sources in their homes?</a:t>
            </a:r>
          </a:p>
          <a:p>
            <a:endParaRPr lang="en-US" sz="2000" dirty="0"/>
          </a:p>
          <a:p>
            <a:endParaRPr lang="en-US" sz="2000" dirty="0"/>
          </a:p>
          <a:p>
            <a:pPr marL="0" indent="0">
              <a:buNone/>
            </a:pPr>
            <a:endParaRPr lang="en-US" sz="2000" b="1" dirty="0"/>
          </a:p>
        </p:txBody>
      </p:sp>
      <p:pic>
        <p:nvPicPr>
          <p:cNvPr id="6" name="Picture 5" descr="A screenshot of a cell phone&#10;&#10;Description automatically generated with medium confidence">
            <a:extLst>
              <a:ext uri="{FF2B5EF4-FFF2-40B4-BE49-F238E27FC236}">
                <a16:creationId xmlns:a16="http://schemas.microsoft.com/office/drawing/2014/main" id="{737D87EB-797A-3244-B16C-67F6604C60F8}"/>
              </a:ext>
            </a:extLst>
          </p:cNvPr>
          <p:cNvPicPr>
            <a:picLocks noChangeAspect="1"/>
          </p:cNvPicPr>
          <p:nvPr/>
        </p:nvPicPr>
        <p:blipFill>
          <a:blip r:embed="rId4"/>
          <a:stretch>
            <a:fillRect/>
          </a:stretch>
        </p:blipFill>
        <p:spPr>
          <a:xfrm>
            <a:off x="552098" y="1371600"/>
            <a:ext cx="4538265" cy="2560320"/>
          </a:xfrm>
          <a:prstGeom prst="rect">
            <a:avLst/>
          </a:prstGeom>
        </p:spPr>
      </p:pic>
      <p:pic>
        <p:nvPicPr>
          <p:cNvPr id="7" name="Picture 6" descr="A picture containing clipart&#10;&#10;Description automatically generated">
            <a:hlinkClick r:id="rId5"/>
            <a:extLst>
              <a:ext uri="{FF2B5EF4-FFF2-40B4-BE49-F238E27FC236}">
                <a16:creationId xmlns:a16="http://schemas.microsoft.com/office/drawing/2014/main" id="{279DAF09-7D98-8F46-B935-2786FBF78F24}"/>
              </a:ext>
            </a:extLst>
          </p:cNvPr>
          <p:cNvPicPr>
            <a:picLocks noChangeAspect="1"/>
          </p:cNvPicPr>
          <p:nvPr/>
        </p:nvPicPr>
        <p:blipFill>
          <a:blip r:embed="rId6">
            <a:alphaModFix amt="63000"/>
          </a:blip>
          <a:stretch>
            <a:fillRect/>
          </a:stretch>
        </p:blipFill>
        <p:spPr>
          <a:xfrm>
            <a:off x="2344980" y="2175510"/>
            <a:ext cx="952500" cy="952500"/>
          </a:xfrm>
          <a:prstGeom prst="rect">
            <a:avLst/>
          </a:prstGeom>
        </p:spPr>
      </p:pic>
    </p:spTree>
    <p:extLst>
      <p:ext uri="{BB962C8B-B14F-4D97-AF65-F5344CB8AC3E}">
        <p14:creationId xmlns:p14="http://schemas.microsoft.com/office/powerpoint/2010/main" val="23879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8F70C271-2C54-8B4E-B46C-A4D2FBB72EAD}"/>
              </a:ext>
            </a:extLst>
          </p:cNvPr>
          <p:cNvPicPr>
            <a:picLocks noChangeAspect="1"/>
          </p:cNvPicPr>
          <p:nvPr/>
        </p:nvPicPr>
        <p:blipFill>
          <a:blip r:embed="rId3"/>
          <a:stretch>
            <a:fillRect/>
          </a:stretch>
        </p:blipFill>
        <p:spPr>
          <a:xfrm>
            <a:off x="1304692" y="851699"/>
            <a:ext cx="9389327" cy="4405736"/>
          </a:xfrm>
          <a:prstGeom prst="rect">
            <a:avLst/>
          </a:prstGeom>
        </p:spPr>
      </p:pic>
      <p:sp>
        <p:nvSpPr>
          <p:cNvPr id="5" name="TextBox 4">
            <a:extLst>
              <a:ext uri="{FF2B5EF4-FFF2-40B4-BE49-F238E27FC236}">
                <a16:creationId xmlns:a16="http://schemas.microsoft.com/office/drawing/2014/main" id="{72B87C15-8871-524D-8158-2AE70620A05F}"/>
              </a:ext>
            </a:extLst>
          </p:cNvPr>
          <p:cNvSpPr txBox="1"/>
          <p:nvPr/>
        </p:nvSpPr>
        <p:spPr>
          <a:xfrm>
            <a:off x="8730274" y="851699"/>
            <a:ext cx="2621712" cy="523220"/>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Source: ESC 2020</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2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group of people in a room&#10;&#10;Description automatically generated with low confidence">
            <a:extLst>
              <a:ext uri="{FF2B5EF4-FFF2-40B4-BE49-F238E27FC236}">
                <a16:creationId xmlns:a16="http://schemas.microsoft.com/office/drawing/2014/main" id="{927EA122-526B-9742-8059-D8B7CE59EE84}"/>
              </a:ext>
            </a:extLst>
          </p:cNvPr>
          <p:cNvPicPr>
            <a:picLocks noChangeAspect="1"/>
          </p:cNvPicPr>
          <p:nvPr/>
        </p:nvPicPr>
        <p:blipFill>
          <a:blip r:embed="rId4"/>
          <a:stretch>
            <a:fillRect/>
          </a:stretch>
        </p:blipFill>
        <p:spPr>
          <a:xfrm>
            <a:off x="599926" y="1415089"/>
            <a:ext cx="4490436" cy="2537307"/>
          </a:xfrm>
          <a:prstGeom prst="rect">
            <a:avLst/>
          </a:prstGeom>
        </p:spPr>
      </p:pic>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7432766" cy="789910"/>
          </a:xfrm>
        </p:spPr>
        <p:txBody>
          <a:bodyPr/>
          <a:lstStyle/>
          <a:p>
            <a:r>
              <a:rPr lang="en-GB" dirty="0"/>
              <a:t>What is the North East doing to introduce Low Carbon Heat?</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497551" y="1371600"/>
            <a:ext cx="6266985" cy="4304371"/>
          </a:xfrm>
        </p:spPr>
        <p:txBody>
          <a:bodyPr/>
          <a:lstStyle/>
          <a:p>
            <a:pPr marL="0" indent="0">
              <a:buNone/>
            </a:pPr>
            <a:r>
              <a:rPr lang="en-US" sz="2000" b="1" dirty="0"/>
              <a:t>Watch the video and answer the questions below</a:t>
            </a:r>
          </a:p>
          <a:p>
            <a:pPr marL="324000" indent="-342900"/>
            <a:r>
              <a:rPr lang="en-GB" sz="2000" dirty="0"/>
              <a:t>Why do we need an alternative to gas for our homes and businesses?</a:t>
            </a:r>
          </a:p>
          <a:p>
            <a:pPr marL="324000" indent="-342900"/>
            <a:r>
              <a:rPr lang="en-GB" sz="2000" dirty="0"/>
              <a:t>How is the North East leading the way in developing alternatives to gas for heating homes and businesses?</a:t>
            </a:r>
          </a:p>
          <a:p>
            <a:pPr marL="324000" indent="-342900"/>
            <a:r>
              <a:rPr lang="en-GB" sz="2000" dirty="0"/>
              <a:t>How does geothermal energy work and why is it a good option for the North East?</a:t>
            </a:r>
          </a:p>
          <a:p>
            <a:pPr marL="324000" indent="-342900"/>
            <a:r>
              <a:rPr lang="en-GB" sz="2000" dirty="0"/>
              <a:t>Which company in the North East is already using old mine workings to heat their warehouse and how long have they done this for?</a:t>
            </a:r>
            <a:endParaRPr lang="en-US" sz="2000" dirty="0"/>
          </a:p>
          <a:p>
            <a:endParaRPr lang="en-US" sz="2000" dirty="0"/>
          </a:p>
          <a:p>
            <a:pPr marL="0" indent="0">
              <a:buNone/>
            </a:pPr>
            <a:endParaRPr lang="en-US" sz="2000" b="1" dirty="0"/>
          </a:p>
        </p:txBody>
      </p:sp>
      <p:pic>
        <p:nvPicPr>
          <p:cNvPr id="7" name="Picture 6" descr="A picture containing clipart&#10;&#10;Description automatically generated">
            <a:hlinkClick r:id="rId5"/>
            <a:extLst>
              <a:ext uri="{FF2B5EF4-FFF2-40B4-BE49-F238E27FC236}">
                <a16:creationId xmlns:a16="http://schemas.microsoft.com/office/drawing/2014/main" id="{279DAF09-7D98-8F46-B935-2786FBF78F24}"/>
              </a:ext>
            </a:extLst>
          </p:cNvPr>
          <p:cNvPicPr>
            <a:picLocks noChangeAspect="1"/>
          </p:cNvPicPr>
          <p:nvPr/>
        </p:nvPicPr>
        <p:blipFill>
          <a:blip r:embed="rId6">
            <a:alphaModFix amt="63000"/>
          </a:blip>
          <a:stretch>
            <a:fillRect/>
          </a:stretch>
        </p:blipFill>
        <p:spPr>
          <a:xfrm>
            <a:off x="2344980" y="2175510"/>
            <a:ext cx="952500" cy="952500"/>
          </a:xfrm>
          <a:prstGeom prst="rect">
            <a:avLst/>
          </a:prstGeom>
        </p:spPr>
      </p:pic>
    </p:spTree>
    <p:extLst>
      <p:ext uri="{BB962C8B-B14F-4D97-AF65-F5344CB8AC3E}">
        <p14:creationId xmlns:p14="http://schemas.microsoft.com/office/powerpoint/2010/main" val="76063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0BEE-BCBE-574B-BA21-1E2C92BB7A4E}"/>
              </a:ext>
            </a:extLst>
          </p:cNvPr>
          <p:cNvSpPr>
            <a:spLocks noGrp="1"/>
          </p:cNvSpPr>
          <p:nvPr>
            <p:ph type="title"/>
          </p:nvPr>
        </p:nvSpPr>
        <p:spPr>
          <a:xfrm>
            <a:off x="457200" y="335591"/>
            <a:ext cx="10896600" cy="690322"/>
          </a:xfrm>
        </p:spPr>
        <p:txBody>
          <a:bodyPr/>
          <a:lstStyle/>
          <a:p>
            <a:r>
              <a:rPr lang="en-US" dirty="0"/>
              <a:t>Jobs in Low Carbon Heat</a:t>
            </a:r>
          </a:p>
        </p:txBody>
      </p:sp>
      <p:sp>
        <p:nvSpPr>
          <p:cNvPr id="10" name="Content Placeholder 2">
            <a:extLst>
              <a:ext uri="{FF2B5EF4-FFF2-40B4-BE49-F238E27FC236}">
                <a16:creationId xmlns:a16="http://schemas.microsoft.com/office/drawing/2014/main" id="{4BE508BC-FB3D-3640-BCE9-C8A48FFA8BF1}"/>
              </a:ext>
            </a:extLst>
          </p:cNvPr>
          <p:cNvSpPr>
            <a:spLocks noGrp="1"/>
          </p:cNvSpPr>
          <p:nvPr>
            <p:ph idx="1"/>
          </p:nvPr>
        </p:nvSpPr>
        <p:spPr>
          <a:xfrm>
            <a:off x="602166" y="3133803"/>
            <a:ext cx="5040351" cy="3234382"/>
          </a:xfrm>
        </p:spPr>
        <p:txBody>
          <a:bodyPr/>
          <a:lstStyle/>
          <a:p>
            <a:pPr marL="0" indent="0">
              <a:buNone/>
            </a:pPr>
            <a:r>
              <a:rPr lang="en-US" sz="2000" b="1" dirty="0"/>
              <a:t>Watch the videos of people working the low carbon heat industry in the North East and answer the questions</a:t>
            </a:r>
          </a:p>
          <a:p>
            <a:r>
              <a:rPr lang="en-US" sz="1800" dirty="0">
                <a:hlinkClick r:id="rId3"/>
              </a:rPr>
              <a:t>Northern Gas Network</a:t>
            </a:r>
            <a:endParaRPr lang="en-US" sz="1800" dirty="0"/>
          </a:p>
          <a:p>
            <a:r>
              <a:rPr lang="en-US" sz="1800" dirty="0">
                <a:hlinkClick r:id="rId4"/>
              </a:rPr>
              <a:t>Gateshead Council</a:t>
            </a:r>
            <a:endParaRPr lang="en-US" sz="1800" dirty="0"/>
          </a:p>
          <a:p>
            <a:r>
              <a:rPr lang="en-US" sz="1800" dirty="0">
                <a:hlinkClick r:id="rId5"/>
              </a:rPr>
              <a:t>North East LEP</a:t>
            </a:r>
            <a:endParaRPr lang="en-US" sz="1800" dirty="0"/>
          </a:p>
          <a:p>
            <a:r>
              <a:rPr lang="en-US" sz="1800" dirty="0">
                <a:hlinkClick r:id="rId6"/>
              </a:rPr>
              <a:t>Durham University</a:t>
            </a:r>
            <a:endParaRPr lang="en-US" sz="1800" dirty="0"/>
          </a:p>
        </p:txBody>
      </p:sp>
      <p:sp>
        <p:nvSpPr>
          <p:cNvPr id="11" name="Content Placeholder 2">
            <a:extLst>
              <a:ext uri="{FF2B5EF4-FFF2-40B4-BE49-F238E27FC236}">
                <a16:creationId xmlns:a16="http://schemas.microsoft.com/office/drawing/2014/main" id="{8660C67A-3298-4142-AF9F-CF8978E69B25}"/>
              </a:ext>
            </a:extLst>
          </p:cNvPr>
          <p:cNvSpPr txBox="1">
            <a:spLocks/>
          </p:cNvSpPr>
          <p:nvPr/>
        </p:nvSpPr>
        <p:spPr bwMode="auto">
          <a:xfrm>
            <a:off x="6095999" y="1794819"/>
            <a:ext cx="5493835" cy="34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Which company do they work for and what does the company do?</a:t>
            </a:r>
          </a:p>
          <a:p>
            <a:r>
              <a:rPr lang="en-US" sz="2000" dirty="0"/>
              <a:t>What job does the speaker have and what types of things do they do in the role?</a:t>
            </a:r>
          </a:p>
          <a:p>
            <a:r>
              <a:rPr lang="en-US" sz="2000" dirty="0"/>
              <a:t>What qualifications do you need to get the job?</a:t>
            </a:r>
          </a:p>
          <a:p>
            <a:r>
              <a:rPr lang="en-US" sz="2000" dirty="0"/>
              <a:t>Which skills are important to the job?</a:t>
            </a:r>
          </a:p>
          <a:p>
            <a:r>
              <a:rPr lang="en-US" sz="2000" dirty="0"/>
              <a:t>How can you find out more about jobs such as these?</a:t>
            </a:r>
          </a:p>
          <a:p>
            <a:pPr marL="0" indent="0">
              <a:buNone/>
            </a:pPr>
            <a:endParaRPr lang="en-US" sz="2000" dirty="0"/>
          </a:p>
          <a:p>
            <a:pPr marL="0" indent="0">
              <a:buFont typeface="Arial" panose="020B0604020202020204" pitchFamily="34" charset="0"/>
              <a:buNone/>
            </a:pPr>
            <a:endParaRPr lang="en-US" sz="2000" dirty="0"/>
          </a:p>
        </p:txBody>
      </p:sp>
      <p:pic>
        <p:nvPicPr>
          <p:cNvPr id="12" name="Picture 11" descr="Icon&#10;&#10;Description automatically generated">
            <a:extLst>
              <a:ext uri="{FF2B5EF4-FFF2-40B4-BE49-F238E27FC236}">
                <a16:creationId xmlns:a16="http://schemas.microsoft.com/office/drawing/2014/main" id="{0B75A54E-A0FF-004F-B4E7-6BA11DC50582}"/>
              </a:ext>
            </a:extLst>
          </p:cNvPr>
          <p:cNvPicPr>
            <a:picLocks noChangeAspect="1"/>
          </p:cNvPicPr>
          <p:nvPr/>
        </p:nvPicPr>
        <p:blipFill>
          <a:blip r:embed="rId7"/>
          <a:stretch>
            <a:fillRect/>
          </a:stretch>
        </p:blipFill>
        <p:spPr>
          <a:xfrm>
            <a:off x="1558130" y="1167239"/>
            <a:ext cx="2577452" cy="1766414"/>
          </a:xfrm>
          <a:prstGeom prst="rect">
            <a:avLst/>
          </a:prstGeom>
        </p:spPr>
      </p:pic>
    </p:spTree>
    <p:extLst>
      <p:ext uri="{BB962C8B-B14F-4D97-AF65-F5344CB8AC3E}">
        <p14:creationId xmlns:p14="http://schemas.microsoft.com/office/powerpoint/2010/main" val="182829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GB" dirty="0"/>
              <a:t>What careers are available in Low Carbon Heat? </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778655" cy="3896352"/>
          </a:xfrm>
        </p:spPr>
        <p:txBody>
          <a:bodyPr/>
          <a:lstStyle/>
          <a:p>
            <a:pPr marL="0" indent="0">
              <a:buNone/>
            </a:pPr>
            <a:r>
              <a:rPr lang="en-US" sz="1800" b="1" dirty="0"/>
              <a:t>Pick one of the jobs listed and research the following:</a:t>
            </a:r>
          </a:p>
          <a:p>
            <a:r>
              <a:rPr lang="en-US" sz="1800" dirty="0"/>
              <a:t>What is the job, what types of things would you do in the role?</a:t>
            </a:r>
          </a:p>
          <a:p>
            <a:r>
              <a:rPr lang="en-US" sz="1800" dirty="0"/>
              <a:t>How many hours would you work a week? Is it a typical 9-5 or varied hours? Can you work part-time or freelance?</a:t>
            </a:r>
          </a:p>
          <a:p>
            <a:r>
              <a:rPr lang="en-US" sz="1800" dirty="0"/>
              <a:t>What qualifications do you need to get the job?</a:t>
            </a:r>
          </a:p>
          <a:p>
            <a:r>
              <a:rPr lang="en-US" sz="1800" dirty="0"/>
              <a:t>What is the starting salary?</a:t>
            </a:r>
          </a:p>
          <a:p>
            <a:r>
              <a:rPr lang="en-US" sz="1800" dirty="0"/>
              <a:t>What jobs could you progress to in the future?</a:t>
            </a:r>
          </a:p>
          <a:p>
            <a:r>
              <a:rPr lang="en-US" sz="1800" dirty="0"/>
              <a:t>Can you find any local companies currently advertising this job role?</a:t>
            </a:r>
          </a:p>
        </p:txBody>
      </p:sp>
      <p:sp>
        <p:nvSpPr>
          <p:cNvPr id="7" name="TextBox 6">
            <a:extLst>
              <a:ext uri="{FF2B5EF4-FFF2-40B4-BE49-F238E27FC236}">
                <a16:creationId xmlns:a16="http://schemas.microsoft.com/office/drawing/2014/main" id="{21582F28-4F9D-F84E-9CFC-F955B233412B}"/>
              </a:ext>
            </a:extLst>
          </p:cNvPr>
          <p:cNvSpPr txBox="1"/>
          <p:nvPr/>
        </p:nvSpPr>
        <p:spPr>
          <a:xfrm>
            <a:off x="558955" y="1238005"/>
            <a:ext cx="4670967" cy="646331"/>
          </a:xfrm>
          <a:prstGeom prst="rect">
            <a:avLst/>
          </a:prstGeom>
          <a:noFill/>
        </p:spPr>
        <p:txBody>
          <a:bodyPr wrap="square" lIns="91440" tIns="45720" rIns="91440" bIns="45720" numCol="1" rtlCol="0" anchor="t">
            <a:spAutoFit/>
          </a:bodyPr>
          <a:lstStyle/>
          <a:p>
            <a:r>
              <a:rPr lang="en-GB" b="1" dirty="0">
                <a:latin typeface="Arial" panose="020B0604020202020204" pitchFamily="34" charset="0"/>
                <a:cs typeface="Arial" panose="020B0604020202020204" pitchFamily="34" charset="0"/>
              </a:rPr>
              <a:t>Here are some examples of jobs which are available in Low Carbon Heat:</a:t>
            </a:r>
          </a:p>
        </p:txBody>
      </p:sp>
      <p:sp>
        <p:nvSpPr>
          <p:cNvPr id="8" name="TextBox 7">
            <a:extLst>
              <a:ext uri="{FF2B5EF4-FFF2-40B4-BE49-F238E27FC236}">
                <a16:creationId xmlns:a16="http://schemas.microsoft.com/office/drawing/2014/main" id="{D117D04C-727E-FD46-987C-AD7366B3821F}"/>
              </a:ext>
            </a:extLst>
          </p:cNvPr>
          <p:cNvSpPr txBox="1"/>
          <p:nvPr/>
        </p:nvSpPr>
        <p:spPr>
          <a:xfrm>
            <a:off x="558955" y="2023265"/>
            <a:ext cx="3232459" cy="4401205"/>
          </a:xfrm>
          <a:prstGeom prst="rect">
            <a:avLst/>
          </a:prstGeom>
          <a:noFill/>
        </p:spPr>
        <p:txBody>
          <a:bodyPr wrap="square" lIns="91440" tIns="45720" rIns="91440" bIns="45720" numCol="1"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Retrofit Coordinator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Domestic Energy Assessor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Electrical Engineer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Insulation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Roofer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Supply Chain Engagement Managers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Energy Operations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Project Manager – District heating</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Gas Service Technician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Building Surveyor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Energy Technician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Local Planning Controller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Heating and Ventilation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Retrofit Adviser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Geologist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Hydrogen Engineer</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2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Useful links for research task on job roles</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778655" cy="3896352"/>
          </a:xfrm>
        </p:spPr>
        <p:txBody>
          <a:bodyPr/>
          <a:lstStyle/>
          <a:p>
            <a:pPr marL="0" indent="0">
              <a:buNone/>
            </a:pPr>
            <a:r>
              <a:rPr lang="en-GB" sz="1800" b="1" dirty="0"/>
              <a:t>Local employers</a:t>
            </a:r>
          </a:p>
          <a:p>
            <a:pPr marL="0" lvl="0" indent="0">
              <a:buNone/>
            </a:pPr>
            <a:r>
              <a:rPr lang="en-GB" sz="1400" u="sng" dirty="0">
                <a:solidFill>
                  <a:srgbClr val="000000"/>
                </a:solidFill>
                <a:latin typeface="Calibri" panose="020F0502020204030204" pitchFamily="34" charset="0"/>
                <a:ea typeface="Times New Roman" panose="02020603050405020304" pitchFamily="18" charset="0"/>
                <a:hlinkClick r:id="rId4"/>
              </a:rPr>
              <a:t>https://regen-group.co.uk/</a:t>
            </a:r>
            <a:endParaRPr lang="en-GB" sz="1400" dirty="0">
              <a:solidFill>
                <a:srgbClr val="000000"/>
              </a:solidFill>
              <a:latin typeface="Calibri" panose="020F0502020204030204" pitchFamily="34" charset="0"/>
              <a:ea typeface="Calibri" panose="020F0502020204030204" pitchFamily="34" charset="0"/>
            </a:endParaRPr>
          </a:p>
          <a:p>
            <a:pPr marL="0" lvl="0" indent="0">
              <a:buNone/>
            </a:pPr>
            <a:r>
              <a:rPr lang="en-GB" sz="1400" u="sng" dirty="0">
                <a:solidFill>
                  <a:srgbClr val="000000"/>
                </a:solidFill>
                <a:latin typeface="Calibri" panose="020F0502020204030204" pitchFamily="34" charset="0"/>
                <a:ea typeface="Times New Roman" panose="02020603050405020304" pitchFamily="18" charset="0"/>
                <a:hlinkClick r:id="rId5"/>
              </a:rPr>
              <a:t>https://thriftenergy.co.uk/</a:t>
            </a:r>
            <a:endParaRPr lang="en-GB" sz="1400" dirty="0">
              <a:solidFill>
                <a:srgbClr val="000000"/>
              </a:solidFill>
              <a:latin typeface="Calibri" panose="020F0502020204030204" pitchFamily="34" charset="0"/>
              <a:ea typeface="Calibri" panose="020F0502020204030204" pitchFamily="34" charset="0"/>
            </a:endParaRPr>
          </a:p>
          <a:p>
            <a:pPr marL="0" lvl="0" indent="0">
              <a:buNone/>
            </a:pPr>
            <a:r>
              <a:rPr lang="en-GB" sz="1400" u="sng" dirty="0">
                <a:solidFill>
                  <a:srgbClr val="000000"/>
                </a:solidFill>
                <a:latin typeface="Calibri" panose="020F0502020204030204" pitchFamily="34" charset="0"/>
                <a:ea typeface="Times New Roman" panose="02020603050405020304" pitchFamily="18" charset="0"/>
                <a:hlinkClick r:id="rId6"/>
              </a:rPr>
              <a:t>https://www.karbonhomes.co.uk/</a:t>
            </a:r>
            <a:endParaRPr lang="en-GB" sz="1400" dirty="0">
              <a:solidFill>
                <a:srgbClr val="000000"/>
              </a:solidFill>
              <a:latin typeface="Calibri" panose="020F0502020204030204" pitchFamily="34" charset="0"/>
              <a:ea typeface="Calibri" panose="020F0502020204030204" pitchFamily="34" charset="0"/>
            </a:endParaRPr>
          </a:p>
          <a:p>
            <a:pPr marL="0" lvl="0" indent="0">
              <a:buNone/>
            </a:pPr>
            <a:r>
              <a:rPr lang="en-GB" sz="1400" u="sng" dirty="0">
                <a:solidFill>
                  <a:srgbClr val="000000"/>
                </a:solidFill>
                <a:latin typeface="Calibri" panose="020F0502020204030204" pitchFamily="34" charset="0"/>
                <a:ea typeface="Times New Roman" panose="02020603050405020304" pitchFamily="18" charset="0"/>
                <a:hlinkClick r:id="rId7"/>
              </a:rPr>
              <a:t>https://www.believehousing.co.uk/</a:t>
            </a:r>
            <a:endParaRPr lang="en-GB" sz="1400" dirty="0">
              <a:solidFill>
                <a:srgbClr val="000000"/>
              </a:solidFill>
              <a:latin typeface="Calibri" panose="020F0502020204030204" pitchFamily="34" charset="0"/>
              <a:ea typeface="Calibri" panose="020F0502020204030204" pitchFamily="34" charset="0"/>
            </a:endParaRPr>
          </a:p>
          <a:p>
            <a:pPr marL="0" lvl="0" indent="0">
              <a:buNone/>
            </a:pPr>
            <a:r>
              <a:rPr lang="en-GB" sz="1400" u="sng" dirty="0">
                <a:solidFill>
                  <a:srgbClr val="000000"/>
                </a:solidFill>
                <a:latin typeface="Calibri" panose="020F0502020204030204" pitchFamily="34" charset="0"/>
                <a:ea typeface="Times New Roman" panose="02020603050405020304" pitchFamily="18" charset="0"/>
                <a:hlinkClick r:id="rId8"/>
              </a:rPr>
              <a:t>https://www.sgsheating.com/</a:t>
            </a:r>
            <a:endParaRPr lang="en-GB" sz="1400" u="sng" dirty="0">
              <a:solidFill>
                <a:srgbClr val="000000"/>
              </a:solidFill>
              <a:latin typeface="Calibri" panose="020F0502020204030204" pitchFamily="34" charset="0"/>
              <a:ea typeface="Times New Roman" panose="02020603050405020304" pitchFamily="18" charset="0"/>
            </a:endParaRPr>
          </a:p>
          <a:p>
            <a:pPr marL="0" lvl="0" indent="0">
              <a:buNone/>
            </a:pPr>
            <a:r>
              <a:rPr lang="en-GB" sz="1400" dirty="0">
                <a:solidFill>
                  <a:srgbClr val="000000"/>
                </a:solidFill>
                <a:latin typeface="Calibri" panose="020F0502020204030204" pitchFamily="34" charset="0"/>
                <a:ea typeface="Calibri" panose="020F0502020204030204" pitchFamily="34" charset="0"/>
                <a:hlinkClick r:id="rId9"/>
              </a:rPr>
              <a:t>Gateshead Council</a:t>
            </a:r>
            <a:endParaRPr lang="en-GB" sz="1400" dirty="0">
              <a:solidFill>
                <a:srgbClr val="000000"/>
              </a:solidFill>
              <a:latin typeface="Calibri" panose="020F0502020204030204" pitchFamily="34" charset="0"/>
              <a:ea typeface="Calibri" panose="020F0502020204030204" pitchFamily="34" charset="0"/>
            </a:endParaRPr>
          </a:p>
          <a:p>
            <a:pPr marL="0" lvl="0" indent="0">
              <a:buNone/>
            </a:pPr>
            <a:r>
              <a:rPr lang="en-GB" sz="1400" dirty="0">
                <a:solidFill>
                  <a:srgbClr val="000000"/>
                </a:solidFill>
                <a:latin typeface="Calibri" panose="020F0502020204030204" pitchFamily="34" charset="0"/>
                <a:ea typeface="Calibri" panose="020F0502020204030204" pitchFamily="34" charset="0"/>
                <a:hlinkClick r:id="rId10"/>
              </a:rPr>
              <a:t>Northern Gas Networks</a:t>
            </a:r>
            <a:endParaRPr lang="en-GB" sz="1400" dirty="0">
              <a:solidFill>
                <a:srgbClr val="000000"/>
              </a:solidFill>
              <a:latin typeface="Calibri" panose="020F0502020204030204" pitchFamily="34" charset="0"/>
              <a:ea typeface="Calibri" panose="020F0502020204030204" pitchFamily="34" charset="0"/>
            </a:endParaRPr>
          </a:p>
          <a:p>
            <a:pPr marL="0" indent="0">
              <a:lnSpc>
                <a:spcPct val="120000"/>
              </a:lnSpc>
              <a:spcBef>
                <a:spcPts val="0"/>
              </a:spcBef>
              <a:spcAft>
                <a:spcPts val="600"/>
              </a:spcAft>
              <a:buNone/>
            </a:pPr>
            <a:r>
              <a:rPr lang="en-GB" sz="1400" u="sng" dirty="0">
                <a:solidFill>
                  <a:srgbClr val="000000"/>
                </a:solidFill>
                <a:latin typeface="Calibri" panose="020F0502020204030204" pitchFamily="34" charset="0"/>
                <a:ea typeface="Times New Roman" panose="02020603050405020304" pitchFamily="18" charset="0"/>
                <a:hlinkClick r:id="rId11"/>
              </a:rPr>
              <a:t>https://www.geowarmth.co.uk/</a:t>
            </a:r>
            <a:endParaRPr lang="en-GB" sz="1400" u="sng" dirty="0">
              <a:solidFill>
                <a:srgbClr val="000000"/>
              </a:solidFill>
              <a:latin typeface="Calibri" panose="020F0502020204030204" pitchFamily="34" charset="0"/>
              <a:ea typeface="Times New Roman" panose="02020603050405020304" pitchFamily="18" charset="0"/>
            </a:endParaRPr>
          </a:p>
          <a:p>
            <a:pPr marL="0" indent="0">
              <a:lnSpc>
                <a:spcPct val="120000"/>
              </a:lnSpc>
              <a:spcBef>
                <a:spcPts val="0"/>
              </a:spcBef>
              <a:spcAft>
                <a:spcPts val="600"/>
              </a:spcAft>
              <a:buNone/>
            </a:pPr>
            <a:r>
              <a:rPr lang="en-GB" sz="1400" dirty="0">
                <a:ea typeface="+mn-lt"/>
                <a:cs typeface="+mn-lt"/>
                <a:hlinkClick r:id="rId12"/>
              </a:rPr>
              <a:t>https://www.solarcapturetechnologies.com/solar-capture/</a:t>
            </a:r>
            <a:endParaRPr lang="en-GB" sz="1400" dirty="0">
              <a:ea typeface="+mn-lt"/>
              <a:cs typeface="+mn-lt"/>
            </a:endParaRPr>
          </a:p>
          <a:p>
            <a:pPr marL="0" indent="0">
              <a:lnSpc>
                <a:spcPct val="120000"/>
              </a:lnSpc>
              <a:spcBef>
                <a:spcPts val="0"/>
              </a:spcBef>
              <a:spcAft>
                <a:spcPts val="600"/>
              </a:spcAft>
              <a:buNone/>
            </a:pPr>
            <a:r>
              <a:rPr lang="en-GB" sz="1400" dirty="0">
                <a:solidFill>
                  <a:srgbClr val="000000"/>
                </a:solidFill>
                <a:latin typeface="Calibri" panose="020F0502020204030204" pitchFamily="34" charset="0"/>
                <a:ea typeface="Calibri" panose="020F0502020204030204" pitchFamily="34" charset="0"/>
                <a:hlinkClick r:id="rId13"/>
              </a:rPr>
              <a:t>https://www.dlawcontractors.co.uk/about-us/</a:t>
            </a:r>
            <a:endParaRPr lang="en-GB" sz="1400" dirty="0">
              <a:solidFill>
                <a:srgbClr val="000000"/>
              </a:solidFill>
              <a:latin typeface="Calibri" panose="020F0502020204030204" pitchFamily="34" charset="0"/>
              <a:ea typeface="Calibri" panose="020F0502020204030204" pitchFamily="34" charset="0"/>
            </a:endParaRPr>
          </a:p>
          <a:p>
            <a:pPr marL="0" indent="0">
              <a:lnSpc>
                <a:spcPct val="120000"/>
              </a:lnSpc>
              <a:spcBef>
                <a:spcPts val="0"/>
              </a:spcBef>
              <a:spcAft>
                <a:spcPts val="600"/>
              </a:spcAft>
              <a:buNone/>
            </a:pPr>
            <a:r>
              <a:rPr lang="en-US" sz="1400" dirty="0">
                <a:cs typeface="Calibri"/>
                <a:hlinkClick r:id="rId14"/>
              </a:rPr>
              <a:t>https://powerroll.solar/</a:t>
            </a:r>
            <a:endParaRPr lang="en-US" sz="1400" dirty="0">
              <a:cs typeface="Calibri"/>
            </a:endParaRPr>
          </a:p>
        </p:txBody>
      </p:sp>
      <p:sp>
        <p:nvSpPr>
          <p:cNvPr id="8" name="TextBox 7">
            <a:extLst>
              <a:ext uri="{FF2B5EF4-FFF2-40B4-BE49-F238E27FC236}">
                <a16:creationId xmlns:a16="http://schemas.microsoft.com/office/drawing/2014/main" id="{D117D04C-727E-FD46-987C-AD7366B3821F}"/>
              </a:ext>
            </a:extLst>
          </p:cNvPr>
          <p:cNvSpPr txBox="1"/>
          <p:nvPr/>
        </p:nvSpPr>
        <p:spPr>
          <a:xfrm>
            <a:off x="457200" y="1561171"/>
            <a:ext cx="4503698" cy="2747804"/>
          </a:xfrm>
          <a:prstGeom prst="rect">
            <a:avLst/>
          </a:prstGeom>
          <a:noFill/>
        </p:spPr>
        <p:txBody>
          <a:bodyPr wrap="square" lIns="91440" tIns="45720" rIns="91440" bIns="45720" numCol="1" rtlCol="0" anchor="t">
            <a:spAutoFit/>
          </a:bodyPr>
          <a:lstStyle/>
          <a:p>
            <a:pPr>
              <a:lnSpc>
                <a:spcPct val="120000"/>
              </a:lnSpc>
              <a:spcAft>
                <a:spcPts val="600"/>
              </a:spcAft>
            </a:pPr>
            <a:r>
              <a:rPr lang="en-GB" b="1" dirty="0">
                <a:latin typeface="Arial" panose="020B0604020202020204" pitchFamily="34" charset="0"/>
                <a:ea typeface="+mn-lt"/>
                <a:cs typeface="Arial" panose="020B0604020202020204" pitchFamily="34" charset="0"/>
              </a:rPr>
              <a:t>Routes into the industry</a:t>
            </a:r>
            <a:endParaRPr lang="en-US" sz="1400" b="1"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5"/>
              </a:rPr>
              <a:t>https://nationalcareers.service.gov.uk/</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6"/>
              </a:rPr>
              <a:t>https://amazingapprenticeships.com/</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7"/>
              </a:rPr>
              <a:t>https://www.gov.uk/apply-apprenticeship</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8"/>
              </a:rPr>
              <a:t>Dept for Education – post-16 choices</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9"/>
              </a:rPr>
              <a:t>https://www.instituteforapprenticeships.org/occupational-maps/</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20"/>
              </a:rPr>
              <a:t>https://www.retrofitacademy.org/</a:t>
            </a:r>
            <a:endParaRPr lang="en-GB"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99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Skills for careers in Low Carbon Heat</a:t>
            </a:r>
          </a:p>
        </p:txBody>
      </p:sp>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These are important for the low carbon heat sector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807500"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629992"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5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6" ma:contentTypeDescription="Create a new document." ma:contentTypeScope="" ma:versionID="31e73925f400ff485c7ecf57ba974596">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07352e7bada0863d3629de4d1888e0d4"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68BC65-574C-4AE3-9AC8-EFF4DDF817B1}"/>
</file>

<file path=customXml/itemProps2.xml><?xml version="1.0" encoding="utf-8"?>
<ds:datastoreItem xmlns:ds="http://schemas.openxmlformats.org/officeDocument/2006/customXml" ds:itemID="{59BEDF04-5C6D-444B-8318-7226A490DE65}"/>
</file>

<file path=customXml/itemProps3.xml><?xml version="1.0" encoding="utf-8"?>
<ds:datastoreItem xmlns:ds="http://schemas.openxmlformats.org/officeDocument/2006/customXml" ds:itemID="{5AD74269-F395-4EA4-8534-1B7248106A3D}"/>
</file>

<file path=docProps/app.xml><?xml version="1.0" encoding="utf-8"?>
<Properties xmlns="http://schemas.openxmlformats.org/officeDocument/2006/extended-properties" xmlns:vt="http://schemas.openxmlformats.org/officeDocument/2006/docPropsVTypes">
  <TotalTime>388</TotalTime>
  <Words>1300</Words>
  <Application>Microsoft Office PowerPoint</Application>
  <PresentationFormat>Widescreen</PresentationFormat>
  <Paragraphs>163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North East Energy sector careers</vt:lpstr>
      <vt:lpstr>The Energy sector in the North East</vt:lpstr>
      <vt:lpstr>What is Low Carbon Heat?</vt:lpstr>
      <vt:lpstr>PowerPoint Presentation</vt:lpstr>
      <vt:lpstr>What is the North East doing to introduce Low Carbon Heat?</vt:lpstr>
      <vt:lpstr>Jobs in Low Carbon Heat</vt:lpstr>
      <vt:lpstr>What careers are available in Low Carbon Heat? </vt:lpstr>
      <vt:lpstr>Useful links for research task on job roles</vt:lpstr>
      <vt:lpstr>Skills for careers in Low Carbon Heat</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50</cp:revision>
  <dcterms:created xsi:type="dcterms:W3CDTF">2019-11-28T00:18:28Z</dcterms:created>
  <dcterms:modified xsi:type="dcterms:W3CDTF">2021-11-15T12:37:43Z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