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82" r:id="rId2"/>
    <p:sldId id="283" r:id="rId3"/>
    <p:sldId id="285" r:id="rId4"/>
    <p:sldId id="287" r:id="rId5"/>
    <p:sldId id="288" r:id="rId6"/>
    <p:sldId id="290" r:id="rId7"/>
    <p:sldId id="291" r:id="rId8"/>
    <p:sldId id="292" r:id="rId9"/>
    <p:sldId id="29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urgess" initials="KB" lastIdx="7" clrIdx="0">
    <p:extLst>
      <p:ext uri="{19B8F6BF-5375-455C-9EA6-DF929625EA0E}">
        <p15:presenceInfo xmlns:p15="http://schemas.microsoft.com/office/powerpoint/2012/main" userId="S::Karen.Burgess@nelep.co.uk::82045a81-e96a-4c12-9047-61da347519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0E57"/>
    <a:srgbClr val="07B197"/>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8"/>
    <p:restoredTop sz="90037"/>
  </p:normalViewPr>
  <p:slideViewPr>
    <p:cSldViewPr snapToGrid="0" snapToObjects="1">
      <p:cViewPr varScale="1">
        <p:scale>
          <a:sx n="57" d="100"/>
          <a:sy n="57" d="100"/>
        </p:scale>
        <p:origin x="6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plNVQV-toQ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read accompanying teacher guide before delivering these lesson resources</a:t>
            </a:r>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187107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Facts on the sector in the NE to give context – very large employment sector already and it is growing</a:t>
            </a:r>
          </a:p>
          <a:p>
            <a:endParaRPr lang="en-US"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44841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 and answer questions to share in class discussion </a:t>
            </a:r>
          </a:p>
          <a:p>
            <a:r>
              <a:rPr lang="en-GB" dirty="0"/>
              <a:t>Overview of offshore energy and subsea sector and opportunities in the North East (2:50):</a:t>
            </a:r>
            <a:endParaRPr lang="en-GB" sz="1200" u="sng" dirty="0">
              <a:solidFill>
                <a:srgbClr val="000000"/>
              </a:solidFill>
              <a:effectLst/>
              <a:latin typeface="Calibri" panose="020F0502020204030204" pitchFamily="34" charset="0"/>
              <a:ea typeface="Times New Roman" panose="02020603050405020304" pitchFamily="18" charset="0"/>
              <a:hlinkClick r:id="rId3"/>
            </a:endParaRPr>
          </a:p>
          <a:p>
            <a:pPr marL="0" indent="0">
              <a:buNone/>
            </a:pPr>
            <a:r>
              <a:rPr lang="en-GB" sz="1200" u="sng" dirty="0">
                <a:solidFill>
                  <a:srgbClr val="000000"/>
                </a:solidFill>
                <a:effectLst/>
                <a:latin typeface="Calibri" panose="020F0502020204030204" pitchFamily="34" charset="0"/>
                <a:ea typeface="Times New Roman" panose="02020603050405020304" pitchFamily="18" charset="0"/>
                <a:hlinkClick r:id="rId3"/>
              </a:rPr>
              <a:t>https://youtu.be/plNVQV-toQw</a:t>
            </a:r>
            <a:endParaRPr lang="en-GB" sz="1200" u="sng"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274919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videos (teacher can select one which is most relevant to their students if preferred) and answer questions </a:t>
            </a:r>
          </a:p>
          <a:p>
            <a:r>
              <a:rPr lang="en-GB" b="1" dirty="0"/>
              <a:t>See accompanying teacher guide for overview of video content</a:t>
            </a:r>
            <a:endParaRPr lang="en-GB" dirty="0"/>
          </a:p>
          <a:p>
            <a:r>
              <a:rPr lang="en-GB" dirty="0" err="1"/>
              <a:t>Osbit</a:t>
            </a:r>
            <a:r>
              <a:rPr lang="en-GB" dirty="0"/>
              <a:t> graduate video link (6:40):</a:t>
            </a:r>
          </a:p>
          <a:p>
            <a:r>
              <a:rPr lang="en-GB" dirty="0"/>
              <a:t>https://</a:t>
            </a:r>
            <a:r>
              <a:rPr lang="en-GB" dirty="0" err="1"/>
              <a:t>www.youtube.com</a:t>
            </a:r>
            <a:r>
              <a:rPr lang="en-GB" dirty="0"/>
              <a:t>/</a:t>
            </a:r>
            <a:r>
              <a:rPr lang="en-GB" dirty="0" err="1"/>
              <a:t>watch?app</a:t>
            </a:r>
            <a:r>
              <a:rPr lang="en-GB" dirty="0"/>
              <a:t>=</a:t>
            </a:r>
            <a:r>
              <a:rPr lang="en-GB" dirty="0" err="1"/>
              <a:t>desktop&amp;v</a:t>
            </a:r>
            <a:r>
              <a:rPr lang="en-GB" dirty="0"/>
              <a:t>=jDyTm7Kbfo8&amp;feature=</a:t>
            </a:r>
            <a:r>
              <a:rPr lang="en-GB" dirty="0" err="1"/>
              <a:t>youtu.be</a:t>
            </a:r>
            <a:endParaRPr lang="en-GB" dirty="0"/>
          </a:p>
          <a:p>
            <a:r>
              <a:rPr lang="en-GB" dirty="0"/>
              <a:t>ORE catapult (2:57):</a:t>
            </a:r>
          </a:p>
          <a:p>
            <a:r>
              <a:rPr lang="en-GB" dirty="0"/>
              <a:t>https://</a:t>
            </a:r>
            <a:r>
              <a:rPr lang="en-GB" dirty="0" err="1"/>
              <a:t>www.youtube.com</a:t>
            </a:r>
            <a:r>
              <a:rPr lang="en-GB" dirty="0"/>
              <a:t>/</a:t>
            </a:r>
            <a:r>
              <a:rPr lang="en-GB" dirty="0" err="1"/>
              <a:t>watch?v</a:t>
            </a:r>
            <a:r>
              <a:rPr lang="en-GB" dirty="0"/>
              <a:t>=</a:t>
            </a:r>
            <a:r>
              <a:rPr lang="en-GB" dirty="0" err="1"/>
              <a:t>yWwRU-toABs</a:t>
            </a:r>
            <a:endParaRPr lang="en-GB" dirty="0"/>
          </a:p>
          <a:p>
            <a:r>
              <a:rPr lang="en-GB" dirty="0"/>
              <a:t>Port of Blyth apprenticeships (5:54):</a:t>
            </a:r>
          </a:p>
          <a:p>
            <a:r>
              <a:rPr lang="en-GB" dirty="0"/>
              <a:t>https://</a:t>
            </a:r>
            <a:r>
              <a:rPr lang="en-GB" dirty="0" err="1"/>
              <a:t>www.youtube.com</a:t>
            </a:r>
            <a:r>
              <a:rPr lang="en-GB" dirty="0"/>
              <a:t>/</a:t>
            </a:r>
            <a:r>
              <a:rPr lang="en-GB" dirty="0" err="1"/>
              <a:t>watch?app</a:t>
            </a:r>
            <a:r>
              <a:rPr lang="en-GB" dirty="0"/>
              <a:t>=</a:t>
            </a:r>
            <a:r>
              <a:rPr lang="en-GB" dirty="0" err="1"/>
              <a:t>desktop&amp;v</a:t>
            </a:r>
            <a:r>
              <a:rPr lang="en-GB" dirty="0"/>
              <a:t>=oQyDpIBJwd0</a:t>
            </a:r>
          </a:p>
          <a:p>
            <a:endParaRPr lang="en-GB" b="1" dirty="0">
              <a:cs typeface="Calibri"/>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404749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1 of optional extension task – only use this if want a turn this into a whole careers lesson rather than starter/plenary. Alternatively can be set as home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Activity – </a:t>
            </a:r>
            <a:r>
              <a:rPr lang="en-US" sz="1200" dirty="0"/>
              <a:t>ask students to pick one of the jobs from the slide and then use the guiding questions on the slide to find out more about it. Websites such as the National Careers Service can be a helpful place to start but links to more detailed information on roles in the offshore energy and subsea and renewable energy technology industry can be found on the next slide.</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93454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2 of optional extension task  - research links</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276340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choose curriculum links most appropriate for the topic currently being studied and how this links to the Subsea and Offshore Wind Energy sectors]</a:t>
            </a:r>
          </a:p>
          <a:p>
            <a:r>
              <a:rPr lang="en-GB" b="1" dirty="0"/>
              <a:t>See accompanying teacher briefing guide for suggested curriculum links</a:t>
            </a:r>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222956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Optional plenary task to follow subject lesson and link to starter activity.</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415654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1230895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youtu.be/plNVQV-toQw" TargetMode="External"/><Relationship Id="rId5" Type="http://schemas.openxmlformats.org/officeDocument/2006/relationships/image" Target="../media/image9.png"/><Relationship Id="rId4" Type="http://schemas.openxmlformats.org/officeDocument/2006/relationships/hyperlink" Target="https://www.youtube.com/watch?app=desktop&amp;v=BEc3GdtAjS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DyTm7Kbfo8&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youtube.com/watch?app=desktop&amp;v=oQyDpIBJwd0" TargetMode="External"/><Relationship Id="rId4" Type="http://schemas.openxmlformats.org/officeDocument/2006/relationships/hyperlink" Target="https://www.youtube.com/watch?v=yWwRU-toAB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ore.catapult.org.uk/work-with-us/" TargetMode="External"/><Relationship Id="rId13" Type="http://schemas.openxmlformats.org/officeDocument/2006/relationships/hyperlink" Target="https://www.prospects.ac.uk/jobs-and-work-experience/job-sectors/energy-and-utilities/renewable-energy-careers" TargetMode="External"/><Relationship Id="rId18" Type="http://schemas.openxmlformats.org/officeDocument/2006/relationships/hyperlink" Target="https://www.instituteforapprenticeships.org/occupational-maps/" TargetMode="External"/><Relationship Id="rId26" Type="http://schemas.openxmlformats.org/officeDocument/2006/relationships/hyperlink" Target="https://www.jdrcables.com/careers/" TargetMode="External"/><Relationship Id="rId3" Type="http://schemas.openxmlformats.org/officeDocument/2006/relationships/image" Target="../media/image1.jpg"/><Relationship Id="rId21" Type="http://schemas.openxmlformats.org/officeDocument/2006/relationships/hyperlink" Target="https://portofblyth.co.uk/training-and-education/" TargetMode="External"/><Relationship Id="rId7" Type="http://schemas.openxmlformats.org/officeDocument/2006/relationships/hyperlink" Target="https://www.equinor.com/en/careers/students.html" TargetMode="External"/><Relationship Id="rId12" Type="http://schemas.openxmlformats.org/officeDocument/2006/relationships/hyperlink" Target="https://nationalcareers.service.gov.uk/" TargetMode="External"/><Relationship Id="rId17" Type="http://schemas.openxmlformats.org/officeDocument/2006/relationships/hyperlink" Target="https://www.gov.uk/apply-apprenticeship" TargetMode="External"/><Relationship Id="rId25" Type="http://schemas.openxmlformats.org/officeDocument/2006/relationships/hyperlink" Target="https://www.smd.co.uk/careers/" TargetMode="External"/><Relationship Id="rId2" Type="http://schemas.openxmlformats.org/officeDocument/2006/relationships/notesSlide" Target="../notesSlides/notesSlide6.xml"/><Relationship Id="rId16" Type="http://schemas.openxmlformats.org/officeDocument/2006/relationships/hyperlink" Target="https://amazingapprenticeships.com/" TargetMode="External"/><Relationship Id="rId20" Type="http://schemas.openxmlformats.org/officeDocument/2006/relationships/hyperlink" Target="https://portofblyth.co.uk/about/careers/" TargetMode="External"/><Relationship Id="rId29" Type="http://schemas.openxmlformats.org/officeDocument/2006/relationships/hyperlink" Target="https://careers.bakerhughes.com/global/en" TargetMode="External"/><Relationship Id="rId1" Type="http://schemas.openxmlformats.org/officeDocument/2006/relationships/slideLayout" Target="../slideLayouts/slideLayout2.xml"/><Relationship Id="rId6" Type="http://schemas.openxmlformats.org/officeDocument/2006/relationships/hyperlink" Target="https://doggerbank.com/recruitment/" TargetMode="External"/><Relationship Id="rId11" Type="http://schemas.openxmlformats.org/officeDocument/2006/relationships/hyperlink" Target="https://www.renewableuk.com/page/Careers" TargetMode="External"/><Relationship Id="rId24" Type="http://schemas.openxmlformats.org/officeDocument/2006/relationships/hyperlink" Target="https://osprey.group/careers/" TargetMode="External"/><Relationship Id="rId32" Type="http://schemas.openxmlformats.org/officeDocument/2006/relationships/hyperlink" Target="https://icould.com/?s=energy" TargetMode="External"/><Relationship Id="rId5" Type="http://schemas.openxmlformats.org/officeDocument/2006/relationships/hyperlink" Target="https://www.energicoast.co.uk/about/" TargetMode="External"/><Relationship Id="rId15" Type="http://schemas.openxmlformats.org/officeDocument/2006/relationships/hyperlink" Target="https://www.myenergyfuture.co.uk/energy-news/what-is-an-energy-career/" TargetMode="External"/><Relationship Id="rId23" Type="http://schemas.openxmlformats.org/officeDocument/2006/relationships/hyperlink" Target="https://www.osbit.com/careers/" TargetMode="External"/><Relationship Id="rId28" Type="http://schemas.openxmlformats.org/officeDocument/2006/relationships/hyperlink" Target="https://www.technipfmc.com/en/careers/" TargetMode="External"/><Relationship Id="rId10" Type="http://schemas.openxmlformats.org/officeDocument/2006/relationships/hyperlink" Target="https://sofiawindfarm.com/contact/#CareerOpportunities" TargetMode="External"/><Relationship Id="rId19" Type="http://schemas.openxmlformats.org/officeDocument/2006/relationships/hyperlink" Target="https://www.youtube.com/watch?v=f_xAQNNi4pA" TargetMode="External"/><Relationship Id="rId31" Type="http://schemas.openxmlformats.org/officeDocument/2006/relationships/hyperlink" Target="https://successatschool.org/advicedetails/900/jobs-in-renewable-energy" TargetMode="External"/><Relationship Id="rId4" Type="http://schemas.openxmlformats.org/officeDocument/2006/relationships/hyperlink" Target="https://regen-group.co.uk/" TargetMode="External"/><Relationship Id="rId9" Type="http://schemas.openxmlformats.org/officeDocument/2006/relationships/hyperlink" Target="https://jobs.gecareers.com/renewableenergy/global/en" TargetMode="External"/><Relationship Id="rId14" Type="http://schemas.openxmlformats.org/officeDocument/2006/relationships/hyperlink" Target="https://www.geolsoc.org.uk/Geology-Career-Pathways/Careers/Job-Sectors/Energy-Sector" TargetMode="External"/><Relationship Id="rId22" Type="http://schemas.openxmlformats.org/officeDocument/2006/relationships/hyperlink" Target="https://www.royalihc.com/en/careers" TargetMode="External"/><Relationship Id="rId27" Type="http://schemas.openxmlformats.org/officeDocument/2006/relationships/hyperlink" Target="https://www.tekmar.co.uk/careers/" TargetMode="External"/><Relationship Id="rId30" Type="http://schemas.openxmlformats.org/officeDocument/2006/relationships/hyperlink" Target="https://www.mpi-offshore.com/about-us/care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ortheastlep.co.uk/about-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E2C8-31AB-D04E-A96F-1FAB4A57F2D9}"/>
              </a:ext>
            </a:extLst>
          </p:cNvPr>
          <p:cNvSpPr>
            <a:spLocks noGrp="1"/>
          </p:cNvSpPr>
          <p:nvPr>
            <p:ph type="ctrTitle"/>
          </p:nvPr>
        </p:nvSpPr>
        <p:spPr>
          <a:xfrm>
            <a:off x="506628" y="1122363"/>
            <a:ext cx="8392046" cy="2387600"/>
          </a:xfrm>
        </p:spPr>
        <p:txBody>
          <a:bodyPr/>
          <a:lstStyle/>
          <a:p>
            <a:r>
              <a:rPr lang="en-US" dirty="0"/>
              <a:t>North East Energy sector careers</a:t>
            </a:r>
          </a:p>
        </p:txBody>
      </p:sp>
      <p:sp>
        <p:nvSpPr>
          <p:cNvPr id="3" name="Subtitle 2">
            <a:extLst>
              <a:ext uri="{FF2B5EF4-FFF2-40B4-BE49-F238E27FC236}">
                <a16:creationId xmlns:a16="http://schemas.microsoft.com/office/drawing/2014/main" id="{FD8145C1-7EA4-BB43-8F70-212827E96F8A}"/>
              </a:ext>
            </a:extLst>
          </p:cNvPr>
          <p:cNvSpPr>
            <a:spLocks noGrp="1"/>
          </p:cNvSpPr>
          <p:nvPr>
            <p:ph type="subTitle" idx="1"/>
          </p:nvPr>
        </p:nvSpPr>
        <p:spPr>
          <a:xfrm>
            <a:off x="506628" y="3602038"/>
            <a:ext cx="6730514" cy="1655762"/>
          </a:xfrm>
        </p:spPr>
        <p:txBody>
          <a:bodyPr/>
          <a:lstStyle/>
          <a:p>
            <a:r>
              <a:rPr lang="en-GB" dirty="0"/>
              <a:t>Offshore Energy and Subsea Technology</a:t>
            </a:r>
          </a:p>
        </p:txBody>
      </p:sp>
    </p:spTree>
    <p:extLst>
      <p:ext uri="{BB962C8B-B14F-4D97-AF65-F5344CB8AC3E}">
        <p14:creationId xmlns:p14="http://schemas.microsoft.com/office/powerpoint/2010/main" val="121019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The Energy sector in the North East</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57198" y="1311179"/>
            <a:ext cx="9322421" cy="789911"/>
          </a:xfrm>
        </p:spPr>
        <p:txBody>
          <a:bodyPr/>
          <a:lstStyle/>
          <a:p>
            <a:pPr marL="0" indent="0">
              <a:buNone/>
            </a:pPr>
            <a:r>
              <a:rPr lang="en-US" sz="2000" b="1" dirty="0"/>
              <a:t>The Energy sector in the North East grew by </a:t>
            </a:r>
            <a:r>
              <a:rPr lang="en-US" sz="2000" b="1" dirty="0">
                <a:solidFill>
                  <a:srgbClr val="8D0E57"/>
                </a:solidFill>
              </a:rPr>
              <a:t>28% </a:t>
            </a:r>
            <a:r>
              <a:rPr lang="en-US" sz="2000" b="1" dirty="0"/>
              <a:t>between 2010 and 2021, with 3,780 related companies in the region employing over 45,000 people.</a:t>
            </a:r>
          </a:p>
          <a:p>
            <a:pPr marL="0" indent="0">
              <a:buNone/>
            </a:pPr>
            <a:endParaRPr lang="en-US" sz="2000" b="1" dirty="0"/>
          </a:p>
          <a:p>
            <a:pPr marL="0" indent="0">
              <a:buNone/>
            </a:pPr>
            <a:endParaRPr lang="en-US" sz="2000" b="1" dirty="0"/>
          </a:p>
        </p:txBody>
      </p:sp>
      <p:sp>
        <p:nvSpPr>
          <p:cNvPr id="4" name="TextBox 3">
            <a:extLst>
              <a:ext uri="{FF2B5EF4-FFF2-40B4-BE49-F238E27FC236}">
                <a16:creationId xmlns:a16="http://schemas.microsoft.com/office/drawing/2014/main" id="{137E638A-ED3F-4947-B6A0-76C0CB788D0D}"/>
              </a:ext>
            </a:extLst>
          </p:cNvPr>
          <p:cNvSpPr txBox="1"/>
          <p:nvPr/>
        </p:nvSpPr>
        <p:spPr>
          <a:xfrm>
            <a:off x="557561" y="3850062"/>
            <a:ext cx="183995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The North East is the leading location in England in the wind energy, oil and gas sectors with a thriving cluster of supply chain businesses to the subsea industry, supporting 15,000 jobs,</a:t>
            </a:r>
          </a:p>
        </p:txBody>
      </p:sp>
      <p:sp>
        <p:nvSpPr>
          <p:cNvPr id="5" name="TextBox 4">
            <a:extLst>
              <a:ext uri="{FF2B5EF4-FFF2-40B4-BE49-F238E27FC236}">
                <a16:creationId xmlns:a16="http://schemas.microsoft.com/office/drawing/2014/main" id="{2B9F249C-B4E7-A043-A44B-577193CD7B15}"/>
              </a:ext>
            </a:extLst>
          </p:cNvPr>
          <p:cNvSpPr txBox="1"/>
          <p:nvPr/>
        </p:nvSpPr>
        <p:spPr>
          <a:xfrm>
            <a:off x="2804995" y="3850062"/>
            <a:ext cx="183995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More than 20% of English hydro electricity generation and more than 14% of onshore wind electricity generation takes place in the North East LEP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8626C7B-A317-0A46-8C91-14C237AE549A}"/>
              </a:ext>
            </a:extLst>
          </p:cNvPr>
          <p:cNvSpPr txBox="1"/>
          <p:nvPr/>
        </p:nvSpPr>
        <p:spPr>
          <a:xfrm>
            <a:off x="5052429" y="3850062"/>
            <a:ext cx="1839953" cy="1569660"/>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The </a:t>
            </a:r>
            <a:r>
              <a:rPr lang="en-GB" sz="1200" dirty="0">
                <a:solidFill>
                  <a:schemeClr val="tx1">
                    <a:lumMod val="95000"/>
                    <a:lumOff val="5000"/>
                  </a:schemeClr>
                </a:solidFill>
                <a:latin typeface="Arial" panose="020B0604020202020204" pitchFamily="34" charset="0"/>
                <a:cs typeface="Arial" panose="020B0604020202020204" pitchFamily="34" charset="0"/>
              </a:rPr>
              <a:t>North East</a:t>
            </a: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 was home to the first electric vehicle battery production facility in Europe, with 2 more facilities currently under development</a:t>
            </a:r>
          </a:p>
          <a:p>
            <a:pPr>
              <a:defRPr/>
            </a:pPr>
            <a:endPar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endParaRPr>
          </a:p>
        </p:txBody>
      </p:sp>
      <p:pic>
        <p:nvPicPr>
          <p:cNvPr id="10" name="Picture 9" descr="Icon&#10;&#10;Description automatically generated">
            <a:extLst>
              <a:ext uri="{FF2B5EF4-FFF2-40B4-BE49-F238E27FC236}">
                <a16:creationId xmlns:a16="http://schemas.microsoft.com/office/drawing/2014/main" id="{E42B685B-7243-AE44-9E50-A89C0632C2A8}"/>
              </a:ext>
            </a:extLst>
          </p:cNvPr>
          <p:cNvPicPr>
            <a:picLocks noChangeAspect="1"/>
          </p:cNvPicPr>
          <p:nvPr/>
        </p:nvPicPr>
        <p:blipFill>
          <a:blip r:embed="rId4"/>
          <a:stretch>
            <a:fillRect/>
          </a:stretch>
        </p:blipFill>
        <p:spPr>
          <a:xfrm>
            <a:off x="2911647" y="2362199"/>
            <a:ext cx="1255663" cy="1343639"/>
          </a:xfrm>
          <a:prstGeom prst="rect">
            <a:avLst/>
          </a:prstGeom>
        </p:spPr>
      </p:pic>
      <p:pic>
        <p:nvPicPr>
          <p:cNvPr id="12" name="Picture 11" descr="Map&#10;&#10;Description automatically generated">
            <a:extLst>
              <a:ext uri="{FF2B5EF4-FFF2-40B4-BE49-F238E27FC236}">
                <a16:creationId xmlns:a16="http://schemas.microsoft.com/office/drawing/2014/main" id="{18C7897F-B0CB-6D4C-B4E7-AE142FF3497D}"/>
              </a:ext>
            </a:extLst>
          </p:cNvPr>
          <p:cNvPicPr>
            <a:picLocks noChangeAspect="1"/>
          </p:cNvPicPr>
          <p:nvPr/>
        </p:nvPicPr>
        <p:blipFill>
          <a:blip r:embed="rId5"/>
          <a:stretch>
            <a:fillRect/>
          </a:stretch>
        </p:blipFill>
        <p:spPr>
          <a:xfrm>
            <a:off x="557560" y="2403257"/>
            <a:ext cx="992460" cy="1343638"/>
          </a:xfrm>
          <a:prstGeom prst="rect">
            <a:avLst/>
          </a:prstGeom>
        </p:spPr>
      </p:pic>
      <p:pic>
        <p:nvPicPr>
          <p:cNvPr id="14" name="Picture 13" descr="Icon&#10;&#10;Description automatically generated">
            <a:extLst>
              <a:ext uri="{FF2B5EF4-FFF2-40B4-BE49-F238E27FC236}">
                <a16:creationId xmlns:a16="http://schemas.microsoft.com/office/drawing/2014/main" id="{62ADD5F8-0E99-1847-ACA8-C5CB8622025A}"/>
              </a:ext>
            </a:extLst>
          </p:cNvPr>
          <p:cNvPicPr>
            <a:picLocks noChangeAspect="1"/>
          </p:cNvPicPr>
          <p:nvPr/>
        </p:nvPicPr>
        <p:blipFill>
          <a:blip r:embed="rId6"/>
          <a:stretch>
            <a:fillRect/>
          </a:stretch>
        </p:blipFill>
        <p:spPr>
          <a:xfrm>
            <a:off x="5052429" y="2523532"/>
            <a:ext cx="1151910" cy="1234189"/>
          </a:xfrm>
          <a:prstGeom prst="rect">
            <a:avLst/>
          </a:prstGeom>
        </p:spPr>
      </p:pic>
      <p:sp>
        <p:nvSpPr>
          <p:cNvPr id="15" name="TextBox 14">
            <a:extLst>
              <a:ext uri="{FF2B5EF4-FFF2-40B4-BE49-F238E27FC236}">
                <a16:creationId xmlns:a16="http://schemas.microsoft.com/office/drawing/2014/main" id="{0F3D8825-0374-6D42-9CFC-57A77503B35D}"/>
              </a:ext>
            </a:extLst>
          </p:cNvPr>
          <p:cNvSpPr txBox="1"/>
          <p:nvPr/>
        </p:nvSpPr>
        <p:spPr>
          <a:xfrm>
            <a:off x="7299864" y="3850062"/>
            <a:ext cx="1839953" cy="461665"/>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Pioneering heat network projects</a:t>
            </a:r>
          </a:p>
        </p:txBody>
      </p:sp>
      <p:sp>
        <p:nvSpPr>
          <p:cNvPr id="17" name="TextBox 16">
            <a:extLst>
              <a:ext uri="{FF2B5EF4-FFF2-40B4-BE49-F238E27FC236}">
                <a16:creationId xmlns:a16="http://schemas.microsoft.com/office/drawing/2014/main" id="{863DBFCC-877F-C44B-B962-4B711B061242}"/>
              </a:ext>
            </a:extLst>
          </p:cNvPr>
          <p:cNvSpPr txBox="1"/>
          <p:nvPr/>
        </p:nvSpPr>
        <p:spPr>
          <a:xfrm>
            <a:off x="9547300" y="3850062"/>
            <a:ext cx="1839953" cy="461665"/>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79 research projects funded with £46.2m</a:t>
            </a:r>
          </a:p>
        </p:txBody>
      </p:sp>
      <p:pic>
        <p:nvPicPr>
          <p:cNvPr id="21" name="Picture 20">
            <a:extLst>
              <a:ext uri="{FF2B5EF4-FFF2-40B4-BE49-F238E27FC236}">
                <a16:creationId xmlns:a16="http://schemas.microsoft.com/office/drawing/2014/main" id="{0A342580-97A9-2247-9B97-1083772A8BE9}"/>
              </a:ext>
            </a:extLst>
          </p:cNvPr>
          <p:cNvPicPr>
            <a:picLocks noChangeAspect="1"/>
          </p:cNvPicPr>
          <p:nvPr/>
        </p:nvPicPr>
        <p:blipFill>
          <a:blip r:embed="rId7"/>
          <a:stretch>
            <a:fillRect/>
          </a:stretch>
        </p:blipFill>
        <p:spPr>
          <a:xfrm>
            <a:off x="7299864" y="2523533"/>
            <a:ext cx="1193155" cy="1223362"/>
          </a:xfrm>
          <a:prstGeom prst="rect">
            <a:avLst/>
          </a:prstGeom>
        </p:spPr>
      </p:pic>
      <p:pic>
        <p:nvPicPr>
          <p:cNvPr id="24" name="Picture 23">
            <a:extLst>
              <a:ext uri="{FF2B5EF4-FFF2-40B4-BE49-F238E27FC236}">
                <a16:creationId xmlns:a16="http://schemas.microsoft.com/office/drawing/2014/main" id="{83CD0484-2A82-7645-AD4F-B72F87B42D13}"/>
              </a:ext>
            </a:extLst>
          </p:cNvPr>
          <p:cNvPicPr>
            <a:picLocks noChangeAspect="1"/>
          </p:cNvPicPr>
          <p:nvPr/>
        </p:nvPicPr>
        <p:blipFill>
          <a:blip r:embed="rId8"/>
          <a:stretch>
            <a:fillRect/>
          </a:stretch>
        </p:blipFill>
        <p:spPr>
          <a:xfrm>
            <a:off x="9547300" y="2631687"/>
            <a:ext cx="1151910" cy="1123467"/>
          </a:xfrm>
          <a:prstGeom prst="rect">
            <a:avLst/>
          </a:prstGeom>
        </p:spPr>
      </p:pic>
    </p:spTree>
    <p:extLst>
      <p:ext uri="{BB962C8B-B14F-4D97-AF65-F5344CB8AC3E}">
        <p14:creationId xmlns:p14="http://schemas.microsoft.com/office/powerpoint/2010/main" val="354726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GB" dirty="0"/>
              <a:t>What is Offshore Energy </a:t>
            </a:r>
            <a:br>
              <a:rPr lang="en-GB" dirty="0"/>
            </a:br>
            <a:r>
              <a:rPr lang="en-GB" dirty="0"/>
              <a:t>and Subsea Technology?</a:t>
            </a:r>
            <a:endParaRPr lang="en-US" dirty="0"/>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699000" y="1719897"/>
            <a:ext cx="7065537" cy="4304371"/>
          </a:xfrm>
        </p:spPr>
        <p:txBody>
          <a:bodyPr/>
          <a:lstStyle/>
          <a:p>
            <a:pPr marL="0" indent="0">
              <a:buNone/>
            </a:pPr>
            <a:r>
              <a:rPr lang="en-US" sz="2000" b="1" dirty="0"/>
              <a:t>Watch the video and answer the questions below</a:t>
            </a:r>
          </a:p>
          <a:p>
            <a:r>
              <a:rPr lang="en-US" sz="2000" dirty="0"/>
              <a:t>What is the offshore energy and subsea technology sector and why is it important to the North East?</a:t>
            </a:r>
          </a:p>
          <a:p>
            <a:r>
              <a:rPr lang="en-US" sz="2000" dirty="0"/>
              <a:t>Why does offshore wind offer a huge opportunity for the North East?</a:t>
            </a:r>
          </a:p>
          <a:p>
            <a:r>
              <a:rPr lang="en-US" sz="2000" dirty="0"/>
              <a:t>What are the strengths of the offshore energy and subsea sector in the North East</a:t>
            </a:r>
          </a:p>
          <a:p>
            <a:r>
              <a:rPr lang="en-US" sz="2000" dirty="0"/>
              <a:t>What does the future hold for the offshore energy and subsea sector in the North East?</a:t>
            </a:r>
          </a:p>
          <a:p>
            <a:r>
              <a:rPr lang="en-US" sz="2000" dirty="0"/>
              <a:t>What might be the benefits of a career in the industry? </a:t>
            </a:r>
          </a:p>
          <a:p>
            <a:endParaRPr lang="en-US" sz="2000" dirty="0"/>
          </a:p>
          <a:p>
            <a:endParaRPr lang="en-US" sz="2000" dirty="0"/>
          </a:p>
          <a:p>
            <a:endParaRPr lang="en-US" sz="2000" dirty="0"/>
          </a:p>
          <a:p>
            <a:pPr marL="0" indent="0">
              <a:buNone/>
            </a:pPr>
            <a:endParaRPr lang="en-US" sz="2000" b="1" dirty="0"/>
          </a:p>
        </p:txBody>
      </p:sp>
      <p:pic>
        <p:nvPicPr>
          <p:cNvPr id="7" name="Picture 6" descr="A picture containing clipart&#10;&#10;Description automatically generated">
            <a:hlinkClick r:id="rId4"/>
            <a:extLst>
              <a:ext uri="{FF2B5EF4-FFF2-40B4-BE49-F238E27FC236}">
                <a16:creationId xmlns:a16="http://schemas.microsoft.com/office/drawing/2014/main" id="{279DAF09-7D98-8F46-B935-2786FBF78F24}"/>
              </a:ext>
            </a:extLst>
          </p:cNvPr>
          <p:cNvPicPr>
            <a:picLocks noChangeAspect="1"/>
          </p:cNvPicPr>
          <p:nvPr/>
        </p:nvPicPr>
        <p:blipFill>
          <a:blip r:embed="rId5">
            <a:alphaModFix amt="63000"/>
          </a:blip>
          <a:stretch>
            <a:fillRect/>
          </a:stretch>
        </p:blipFill>
        <p:spPr>
          <a:xfrm>
            <a:off x="2344980" y="2175510"/>
            <a:ext cx="952500" cy="952500"/>
          </a:xfrm>
          <a:prstGeom prst="rect">
            <a:avLst/>
          </a:prstGeom>
        </p:spPr>
      </p:pic>
      <p:pic>
        <p:nvPicPr>
          <p:cNvPr id="8" name="Picture 7">
            <a:hlinkClick r:id="rId6"/>
            <a:extLst>
              <a:ext uri="{FF2B5EF4-FFF2-40B4-BE49-F238E27FC236}">
                <a16:creationId xmlns:a16="http://schemas.microsoft.com/office/drawing/2014/main" id="{0548BFBC-8C91-914E-AFC1-A2890702541B}"/>
              </a:ext>
            </a:extLst>
          </p:cNvPr>
          <p:cNvPicPr>
            <a:picLocks noChangeAspect="1"/>
          </p:cNvPicPr>
          <p:nvPr/>
        </p:nvPicPr>
        <p:blipFill rotWithShape="1">
          <a:blip r:embed="rId7"/>
          <a:srcRect t="8642" r="1944" b="13580"/>
          <a:stretch/>
        </p:blipFill>
        <p:spPr>
          <a:xfrm>
            <a:off x="594229" y="1808797"/>
            <a:ext cx="3980169" cy="1950403"/>
          </a:xfrm>
          <a:prstGeom prst="rect">
            <a:avLst/>
          </a:prstGeom>
        </p:spPr>
      </p:pic>
    </p:spTree>
    <p:extLst>
      <p:ext uri="{BB962C8B-B14F-4D97-AF65-F5344CB8AC3E}">
        <p14:creationId xmlns:p14="http://schemas.microsoft.com/office/powerpoint/2010/main" val="238798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0BEE-BCBE-574B-BA21-1E2C92BB7A4E}"/>
              </a:ext>
            </a:extLst>
          </p:cNvPr>
          <p:cNvSpPr>
            <a:spLocks noGrp="1"/>
          </p:cNvSpPr>
          <p:nvPr>
            <p:ph type="title"/>
          </p:nvPr>
        </p:nvSpPr>
        <p:spPr>
          <a:xfrm>
            <a:off x="457200" y="335591"/>
            <a:ext cx="10896600" cy="690322"/>
          </a:xfrm>
        </p:spPr>
        <p:txBody>
          <a:bodyPr/>
          <a:lstStyle/>
          <a:p>
            <a:r>
              <a:rPr lang="en-US" dirty="0"/>
              <a:t>Jobs in Offshore Energy and Subsea Technology</a:t>
            </a:r>
          </a:p>
        </p:txBody>
      </p:sp>
      <p:sp>
        <p:nvSpPr>
          <p:cNvPr id="10" name="Content Placeholder 2">
            <a:extLst>
              <a:ext uri="{FF2B5EF4-FFF2-40B4-BE49-F238E27FC236}">
                <a16:creationId xmlns:a16="http://schemas.microsoft.com/office/drawing/2014/main" id="{4BE508BC-FB3D-3640-BCE9-C8A48FFA8BF1}"/>
              </a:ext>
            </a:extLst>
          </p:cNvPr>
          <p:cNvSpPr>
            <a:spLocks noGrp="1"/>
          </p:cNvSpPr>
          <p:nvPr>
            <p:ph idx="1"/>
          </p:nvPr>
        </p:nvSpPr>
        <p:spPr>
          <a:xfrm>
            <a:off x="602166" y="3074979"/>
            <a:ext cx="5040351" cy="3234382"/>
          </a:xfrm>
        </p:spPr>
        <p:txBody>
          <a:bodyPr/>
          <a:lstStyle/>
          <a:p>
            <a:pPr marL="0" indent="0">
              <a:buNone/>
            </a:pPr>
            <a:r>
              <a:rPr lang="en-US" sz="2000" b="1" dirty="0"/>
              <a:t>Watch the videos of people working the offshore energy and subsea industry in the North East and answer the questions</a:t>
            </a:r>
          </a:p>
          <a:p>
            <a:r>
              <a:rPr lang="en-US" sz="1800" dirty="0">
                <a:hlinkClick r:id="rId3"/>
              </a:rPr>
              <a:t>Osbit (6:40)</a:t>
            </a:r>
            <a:endParaRPr lang="en-US" sz="1800" dirty="0"/>
          </a:p>
          <a:p>
            <a:r>
              <a:rPr lang="en-US" sz="1800" dirty="0">
                <a:hlinkClick r:id="rId4"/>
              </a:rPr>
              <a:t>Offshore renewable energy catapult (2:57)</a:t>
            </a:r>
            <a:endParaRPr lang="en-US" sz="1800" dirty="0"/>
          </a:p>
          <a:p>
            <a:r>
              <a:rPr lang="en-US" sz="1800" dirty="0">
                <a:hlinkClick r:id="rId5"/>
              </a:rPr>
              <a:t>Port of Blyth (5:54)</a:t>
            </a:r>
            <a:endParaRPr lang="en-US" sz="1800" dirty="0"/>
          </a:p>
        </p:txBody>
      </p:sp>
      <p:sp>
        <p:nvSpPr>
          <p:cNvPr id="11" name="Content Placeholder 2">
            <a:extLst>
              <a:ext uri="{FF2B5EF4-FFF2-40B4-BE49-F238E27FC236}">
                <a16:creationId xmlns:a16="http://schemas.microsoft.com/office/drawing/2014/main" id="{8660C67A-3298-4142-AF9F-CF8978E69B25}"/>
              </a:ext>
            </a:extLst>
          </p:cNvPr>
          <p:cNvSpPr txBox="1">
            <a:spLocks/>
          </p:cNvSpPr>
          <p:nvPr/>
        </p:nvSpPr>
        <p:spPr bwMode="auto">
          <a:xfrm>
            <a:off x="6095999" y="1794819"/>
            <a:ext cx="5493835" cy="345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Questions</a:t>
            </a:r>
          </a:p>
          <a:p>
            <a:r>
              <a:rPr lang="en-US" sz="2000" dirty="0"/>
              <a:t>Which company do they work for and what does the company do?</a:t>
            </a:r>
          </a:p>
          <a:p>
            <a:r>
              <a:rPr lang="en-US" sz="2000" dirty="0"/>
              <a:t>What job does the speaker have and what types of things do they do in the role?</a:t>
            </a:r>
          </a:p>
          <a:p>
            <a:r>
              <a:rPr lang="en-US" sz="2000" dirty="0"/>
              <a:t>What qualifications do you need to get the job?</a:t>
            </a:r>
          </a:p>
          <a:p>
            <a:r>
              <a:rPr lang="en-US" sz="2000" dirty="0"/>
              <a:t>Which skills are important to the job?</a:t>
            </a:r>
          </a:p>
          <a:p>
            <a:r>
              <a:rPr lang="en-US" sz="2000" dirty="0"/>
              <a:t>How can you find out more about jobs such as these?</a:t>
            </a:r>
          </a:p>
          <a:p>
            <a:pPr marL="0" indent="0">
              <a:buNone/>
            </a:pPr>
            <a:endParaRPr lang="en-US" sz="2000" dirty="0"/>
          </a:p>
          <a:p>
            <a:pPr marL="0" indent="0">
              <a:buFont typeface="Arial" panose="020B0604020202020204" pitchFamily="34" charset="0"/>
              <a:buNone/>
            </a:pPr>
            <a:endParaRPr lang="en-US" sz="2000" dirty="0"/>
          </a:p>
        </p:txBody>
      </p:sp>
      <p:pic>
        <p:nvPicPr>
          <p:cNvPr id="12" name="Picture 11" descr="Icon&#10;&#10;Description automatically generated">
            <a:extLst>
              <a:ext uri="{FF2B5EF4-FFF2-40B4-BE49-F238E27FC236}">
                <a16:creationId xmlns:a16="http://schemas.microsoft.com/office/drawing/2014/main" id="{0B75A54E-A0FF-004F-B4E7-6BA11DC50582}"/>
              </a:ext>
            </a:extLst>
          </p:cNvPr>
          <p:cNvPicPr>
            <a:picLocks noChangeAspect="1"/>
          </p:cNvPicPr>
          <p:nvPr/>
        </p:nvPicPr>
        <p:blipFill>
          <a:blip r:embed="rId6"/>
          <a:stretch>
            <a:fillRect/>
          </a:stretch>
        </p:blipFill>
        <p:spPr>
          <a:xfrm>
            <a:off x="729166" y="1399540"/>
            <a:ext cx="2128490" cy="1458725"/>
          </a:xfrm>
          <a:prstGeom prst="rect">
            <a:avLst/>
          </a:prstGeom>
        </p:spPr>
      </p:pic>
    </p:spTree>
    <p:extLst>
      <p:ext uri="{BB962C8B-B14F-4D97-AF65-F5344CB8AC3E}">
        <p14:creationId xmlns:p14="http://schemas.microsoft.com/office/powerpoint/2010/main" val="182829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GB" dirty="0"/>
              <a:t>What careers are available in Offshore Energy and Subsea Technology? </a:t>
            </a:r>
            <a:endParaRPr lang="en-US" dirty="0"/>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731725" y="1642517"/>
            <a:ext cx="5778655" cy="3896352"/>
          </a:xfrm>
        </p:spPr>
        <p:txBody>
          <a:bodyPr/>
          <a:lstStyle/>
          <a:p>
            <a:pPr marL="0" indent="0">
              <a:buNone/>
            </a:pPr>
            <a:r>
              <a:rPr lang="en-US" sz="1800" b="1" dirty="0"/>
              <a:t>Pick one of the jobs listed and research the following:</a:t>
            </a:r>
          </a:p>
          <a:p>
            <a:r>
              <a:rPr lang="en-US" sz="1800" dirty="0"/>
              <a:t>What is the job, what types of things would you do in the role?</a:t>
            </a:r>
          </a:p>
          <a:p>
            <a:r>
              <a:rPr lang="en-US" sz="1800" dirty="0"/>
              <a:t>How many hours would you work a week? Is it a typical 9-5 or varied hours? Can you work part-time or freelance?</a:t>
            </a:r>
          </a:p>
          <a:p>
            <a:r>
              <a:rPr lang="en-US" sz="1800" dirty="0"/>
              <a:t>What qualifications do you need to get the job?</a:t>
            </a:r>
          </a:p>
          <a:p>
            <a:r>
              <a:rPr lang="en-US" sz="1800" dirty="0"/>
              <a:t>What is the starting salary?</a:t>
            </a:r>
          </a:p>
          <a:p>
            <a:r>
              <a:rPr lang="en-US" sz="1800" dirty="0"/>
              <a:t>What jobs could you progress to in the future?</a:t>
            </a:r>
          </a:p>
          <a:p>
            <a:r>
              <a:rPr lang="en-US" sz="1800" dirty="0"/>
              <a:t>Can you find any local companies currently advertising this job role?</a:t>
            </a:r>
          </a:p>
        </p:txBody>
      </p:sp>
      <p:sp>
        <p:nvSpPr>
          <p:cNvPr id="7" name="TextBox 6">
            <a:extLst>
              <a:ext uri="{FF2B5EF4-FFF2-40B4-BE49-F238E27FC236}">
                <a16:creationId xmlns:a16="http://schemas.microsoft.com/office/drawing/2014/main" id="{21582F28-4F9D-F84E-9CFC-F955B233412B}"/>
              </a:ext>
            </a:extLst>
          </p:cNvPr>
          <p:cNvSpPr txBox="1"/>
          <p:nvPr/>
        </p:nvSpPr>
        <p:spPr>
          <a:xfrm>
            <a:off x="558955" y="1238005"/>
            <a:ext cx="4670967" cy="646331"/>
          </a:xfrm>
          <a:prstGeom prst="rect">
            <a:avLst/>
          </a:prstGeom>
          <a:noFill/>
        </p:spPr>
        <p:txBody>
          <a:bodyPr wrap="square" lIns="91440" tIns="45720" rIns="91440" bIns="45720" numCol="1" rtlCol="0" anchor="t">
            <a:spAutoFit/>
          </a:bodyPr>
          <a:lstStyle/>
          <a:p>
            <a:r>
              <a:rPr lang="en-GB" b="1" dirty="0">
                <a:latin typeface="Arial" panose="020B0604020202020204" pitchFamily="34" charset="0"/>
                <a:cs typeface="Arial" panose="020B0604020202020204" pitchFamily="34" charset="0"/>
              </a:rPr>
              <a:t>Here are some examples of jobs which are available in this sector:</a:t>
            </a:r>
          </a:p>
        </p:txBody>
      </p:sp>
      <p:sp>
        <p:nvSpPr>
          <p:cNvPr id="8" name="TextBox 7">
            <a:extLst>
              <a:ext uri="{FF2B5EF4-FFF2-40B4-BE49-F238E27FC236}">
                <a16:creationId xmlns:a16="http://schemas.microsoft.com/office/drawing/2014/main" id="{D117D04C-727E-FD46-987C-AD7366B3821F}"/>
              </a:ext>
            </a:extLst>
          </p:cNvPr>
          <p:cNvSpPr txBox="1"/>
          <p:nvPr/>
        </p:nvSpPr>
        <p:spPr>
          <a:xfrm>
            <a:off x="558955" y="2023265"/>
            <a:ext cx="3232459" cy="3754874"/>
          </a:xfrm>
          <a:prstGeom prst="rect">
            <a:avLst/>
          </a:prstGeom>
          <a:noFill/>
        </p:spPr>
        <p:txBody>
          <a:bodyPr wrap="square" lIns="91440" tIns="45720" rIns="91440" bIns="45720" numCol="1" rtlCol="0" anchor="t">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Operations and Maintenance Technician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Project Manager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Geologist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Design Engineer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Development Officer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Site Assessment Specialist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Environmental Modeller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Electrical Engineer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Civil Engineer</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Project Planner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Wind Turbine Technician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Technical Analyst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Control and Instrumentation Engineer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Mechanical Engineer</a:t>
            </a:r>
          </a:p>
          <a:p>
            <a:endParaRPr lang="en-GB" sz="14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A6CD4E0-0CFE-F745-A8F7-7682E8529833}"/>
              </a:ext>
            </a:extLst>
          </p:cNvPr>
          <p:cNvCxnSpPr/>
          <p:nvPr/>
        </p:nvCxnSpPr>
        <p:spPr>
          <a:xfrm>
            <a:off x="5330283" y="1561171"/>
            <a:ext cx="0" cy="4059044"/>
          </a:xfrm>
          <a:prstGeom prst="line">
            <a:avLst/>
          </a:prstGeom>
          <a:ln>
            <a:solidFill>
              <a:srgbClr val="8D0E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21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Useful links for research task on job roles</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131526" y="1642517"/>
            <a:ext cx="2929674" cy="3896352"/>
          </a:xfrm>
        </p:spPr>
        <p:txBody>
          <a:bodyPr/>
          <a:lstStyle/>
          <a:p>
            <a:pPr marL="0" indent="0">
              <a:buNone/>
            </a:pPr>
            <a:r>
              <a:rPr lang="en-GB" sz="1800" b="1" dirty="0"/>
              <a:t>Local employers</a:t>
            </a:r>
          </a:p>
          <a:p>
            <a:pPr marL="0" lvl="0" indent="0">
              <a:buNone/>
            </a:pPr>
            <a:r>
              <a:rPr lang="en-GB" sz="1200" u="sng" dirty="0">
                <a:solidFill>
                  <a:srgbClr val="000000"/>
                </a:solidFill>
                <a:ea typeface="Times New Roman" panose="02020603050405020304" pitchFamily="18" charset="0"/>
                <a:hlinkClick r:id="rId4"/>
              </a:rPr>
              <a:t>https://regen-group.co.uk/</a:t>
            </a:r>
            <a:endParaRPr lang="en-GB" sz="1200" dirty="0">
              <a:solidFill>
                <a:srgbClr val="000000"/>
              </a:solidFill>
              <a:ea typeface="Calibri" panose="020F0502020204030204" pitchFamily="34" charset="0"/>
            </a:endParaRPr>
          </a:p>
          <a:p>
            <a:pPr marL="0" indent="0">
              <a:lnSpc>
                <a:spcPct val="120000"/>
              </a:lnSpc>
              <a:spcBef>
                <a:spcPts val="0"/>
              </a:spcBef>
              <a:spcAft>
                <a:spcPts val="600"/>
              </a:spcAft>
              <a:buNone/>
            </a:pPr>
            <a:r>
              <a:rPr lang="en-US" sz="1200" dirty="0">
                <a:ea typeface="+mn-lt"/>
                <a:hlinkClick r:id="rId5"/>
              </a:rPr>
              <a:t>Energi Coast (NE Offshore wind cluster)</a:t>
            </a:r>
            <a:endParaRPr lang="en-GB" sz="1200" dirty="0"/>
          </a:p>
          <a:p>
            <a:pPr marL="0" indent="0">
              <a:lnSpc>
                <a:spcPct val="120000"/>
              </a:lnSpc>
              <a:spcBef>
                <a:spcPts val="0"/>
              </a:spcBef>
              <a:spcAft>
                <a:spcPts val="600"/>
              </a:spcAft>
              <a:buNone/>
            </a:pPr>
            <a:r>
              <a:rPr lang="en-US" sz="1200" dirty="0">
                <a:ea typeface="+mn-lt"/>
                <a:hlinkClick r:id="rId6"/>
              </a:rPr>
              <a:t>Dogger Bank Wind Farm careers (North Sea offshore wind farm)</a:t>
            </a:r>
            <a:endParaRPr lang="en-US" sz="1200" dirty="0">
              <a:ea typeface="+mn-lt"/>
            </a:endParaRPr>
          </a:p>
          <a:p>
            <a:pPr marL="0" indent="0">
              <a:lnSpc>
                <a:spcPct val="120000"/>
              </a:lnSpc>
              <a:spcBef>
                <a:spcPts val="0"/>
              </a:spcBef>
              <a:spcAft>
                <a:spcPts val="600"/>
              </a:spcAft>
              <a:buNone/>
            </a:pPr>
            <a:r>
              <a:rPr lang="en-US" sz="1200" dirty="0">
                <a:ea typeface="+mn-lt"/>
                <a:hlinkClick r:id="rId7"/>
              </a:rPr>
              <a:t>Equinor careers (Port of Tyne)</a:t>
            </a:r>
            <a:endParaRPr lang="en-US" sz="1200" dirty="0"/>
          </a:p>
          <a:p>
            <a:pPr marL="0" indent="0">
              <a:lnSpc>
                <a:spcPct val="120000"/>
              </a:lnSpc>
              <a:spcBef>
                <a:spcPts val="0"/>
              </a:spcBef>
              <a:spcAft>
                <a:spcPts val="600"/>
              </a:spcAft>
              <a:buNone/>
            </a:pPr>
            <a:r>
              <a:rPr lang="en-US" sz="1200" dirty="0">
                <a:ea typeface="+mn-lt"/>
                <a:hlinkClick r:id="rId8"/>
              </a:rPr>
              <a:t>ORE Catapult careers (Northumberland)</a:t>
            </a:r>
            <a:endParaRPr lang="en-US" sz="1200" dirty="0">
              <a:ea typeface="+mn-lt"/>
            </a:endParaRPr>
          </a:p>
          <a:p>
            <a:pPr marL="0" indent="0">
              <a:lnSpc>
                <a:spcPct val="120000"/>
              </a:lnSpc>
              <a:spcBef>
                <a:spcPts val="0"/>
              </a:spcBef>
              <a:spcAft>
                <a:spcPts val="600"/>
              </a:spcAft>
              <a:buNone/>
            </a:pPr>
            <a:r>
              <a:rPr lang="en-US" sz="1200" dirty="0">
                <a:ea typeface="+mn-lt"/>
                <a:hlinkClick r:id="rId9"/>
              </a:rPr>
              <a:t>GE Renewables careers (Newcastle and Teesside)</a:t>
            </a:r>
            <a:endParaRPr lang="en-US" sz="1200" dirty="0"/>
          </a:p>
          <a:p>
            <a:pPr marL="0" indent="0">
              <a:lnSpc>
                <a:spcPct val="120000"/>
              </a:lnSpc>
              <a:spcBef>
                <a:spcPts val="0"/>
              </a:spcBef>
              <a:spcAft>
                <a:spcPts val="600"/>
              </a:spcAft>
              <a:buNone/>
            </a:pPr>
            <a:r>
              <a:rPr lang="en-US" sz="1200" dirty="0">
                <a:ea typeface="+mn-lt"/>
                <a:hlinkClick r:id="rId10"/>
              </a:rPr>
              <a:t>Sofia Wind Farm careers (North Sea offshore wind farm)</a:t>
            </a:r>
            <a:endParaRPr lang="en-US" sz="1200" dirty="0">
              <a:ea typeface="+mn-lt"/>
            </a:endParaRPr>
          </a:p>
        </p:txBody>
      </p:sp>
      <p:sp>
        <p:nvSpPr>
          <p:cNvPr id="8" name="TextBox 7">
            <a:extLst>
              <a:ext uri="{FF2B5EF4-FFF2-40B4-BE49-F238E27FC236}">
                <a16:creationId xmlns:a16="http://schemas.microsoft.com/office/drawing/2014/main" id="{D117D04C-727E-FD46-987C-AD7366B3821F}"/>
              </a:ext>
            </a:extLst>
          </p:cNvPr>
          <p:cNvSpPr txBox="1"/>
          <p:nvPr/>
        </p:nvSpPr>
        <p:spPr>
          <a:xfrm>
            <a:off x="457200" y="1561171"/>
            <a:ext cx="3263898" cy="3534429"/>
          </a:xfrm>
          <a:prstGeom prst="rect">
            <a:avLst/>
          </a:prstGeom>
          <a:noFill/>
        </p:spPr>
        <p:txBody>
          <a:bodyPr wrap="square" lIns="91440" tIns="45720" rIns="91440" bIns="45720" numCol="1" rtlCol="0" anchor="t">
            <a:spAutoFit/>
          </a:bodyPr>
          <a:lstStyle/>
          <a:p>
            <a:pPr>
              <a:lnSpc>
                <a:spcPct val="120000"/>
              </a:lnSpc>
              <a:spcAft>
                <a:spcPts val="600"/>
              </a:spcAft>
            </a:pPr>
            <a:r>
              <a:rPr lang="en-GB" b="1" dirty="0">
                <a:latin typeface="Arial" panose="020B0604020202020204" pitchFamily="34" charset="0"/>
                <a:ea typeface="+mn-lt"/>
                <a:cs typeface="Arial" panose="020B0604020202020204" pitchFamily="34" charset="0"/>
              </a:rPr>
              <a:t>Routes into the industry</a:t>
            </a:r>
            <a:endParaRPr lang="en-US" sz="1400" b="1" dirty="0">
              <a:latin typeface="Arial" panose="020B0604020202020204" pitchFamily="34" charset="0"/>
              <a:cs typeface="Arial" panose="020B0604020202020204" pitchFamily="34" charset="0"/>
            </a:endParaRPr>
          </a:p>
          <a:p>
            <a:pPr>
              <a:lnSpc>
                <a:spcPct val="120000"/>
              </a:lnSpc>
              <a:spcAft>
                <a:spcPts val="600"/>
              </a:spcAft>
            </a:pPr>
            <a:r>
              <a:rPr lang="en-US" sz="1200" dirty="0">
                <a:latin typeface="Arial" panose="020B0604020202020204" pitchFamily="34" charset="0"/>
                <a:ea typeface="+mn-lt"/>
                <a:cs typeface="Arial" panose="020B0604020202020204" pitchFamily="34" charset="0"/>
                <a:hlinkClick r:id="rId11"/>
              </a:rPr>
              <a:t>https://www.renewableuk.com/page/Careers</a:t>
            </a:r>
            <a:endParaRPr lang="en-GB" sz="1200" dirty="0">
              <a:latin typeface="Arial" panose="020B0604020202020204" pitchFamily="34" charset="0"/>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12"/>
              </a:rPr>
              <a:t>https://nationalcareers.service.gov.uk/</a:t>
            </a:r>
            <a:endParaRPr lang="en-GB" sz="1200" dirty="0">
              <a:latin typeface="Arial" panose="020B0604020202020204" pitchFamily="34" charset="0"/>
              <a:ea typeface="+mn-lt"/>
              <a:cs typeface="Arial" panose="020B0604020202020204" pitchFamily="34" charset="0"/>
            </a:endParaRPr>
          </a:p>
          <a:p>
            <a:pPr>
              <a:lnSpc>
                <a:spcPct val="120000"/>
              </a:lnSpc>
              <a:spcAft>
                <a:spcPts val="600"/>
              </a:spcAft>
            </a:pPr>
            <a:r>
              <a:rPr lang="en-GB" sz="1200" u="sng" dirty="0">
                <a:latin typeface="Arial" panose="020B0604020202020204" pitchFamily="34" charset="0"/>
                <a:ea typeface="+mn-lt"/>
                <a:cs typeface="Arial" panose="020B0604020202020204" pitchFamily="34" charset="0"/>
                <a:hlinkClick r:id="rId13"/>
              </a:rPr>
              <a:t>Overview of the UK renewable energy careers | Prospects.ac.uk</a:t>
            </a:r>
            <a:endParaRPr lang="en-GB" sz="1200" u="sng" dirty="0">
              <a:latin typeface="Arial" panose="020B0604020202020204" pitchFamily="34" charset="0"/>
              <a:ea typeface="+mn-lt"/>
              <a:cs typeface="Arial" panose="020B0604020202020204" pitchFamily="34" charset="0"/>
            </a:endParaRPr>
          </a:p>
          <a:p>
            <a:pPr>
              <a:lnSpc>
                <a:spcPct val="120000"/>
              </a:lnSpc>
              <a:spcAft>
                <a:spcPts val="600"/>
              </a:spcAft>
            </a:pPr>
            <a:r>
              <a:rPr lang="en-GB" sz="1200" dirty="0">
                <a:latin typeface="Arial" panose="020B0604020202020204" pitchFamily="34" charset="0"/>
                <a:cs typeface="Arial" panose="020B0604020202020204" pitchFamily="34" charset="0"/>
                <a:hlinkClick r:id="rId14"/>
              </a:rPr>
              <a:t>Geology Careers in Energy sector</a:t>
            </a:r>
            <a:endParaRPr lang="en-GB" sz="1200" dirty="0">
              <a:latin typeface="Arial" panose="020B0604020202020204" pitchFamily="34" charset="0"/>
              <a:cs typeface="Arial" panose="020B0604020202020204" pitchFamily="34" charset="0"/>
            </a:endParaRPr>
          </a:p>
          <a:p>
            <a:pPr>
              <a:lnSpc>
                <a:spcPct val="120000"/>
              </a:lnSpc>
              <a:spcAft>
                <a:spcPts val="600"/>
              </a:spcAft>
            </a:pPr>
            <a:r>
              <a:rPr lang="en-US" sz="1200" dirty="0">
                <a:latin typeface="Arial" panose="020B0604020202020204" pitchFamily="34" charset="0"/>
                <a:cs typeface="Arial" panose="020B0604020202020204" pitchFamily="34" charset="0"/>
                <a:hlinkClick r:id="rId15"/>
              </a:rPr>
              <a:t>Careers in Energy OPITO</a:t>
            </a:r>
            <a:endParaRPr lang="en-US" sz="1200" dirty="0">
              <a:latin typeface="Arial" panose="020B0604020202020204" pitchFamily="34" charset="0"/>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16"/>
              </a:rPr>
              <a:t>https://amazingapprenticeships.com/</a:t>
            </a:r>
            <a:endParaRPr lang="en-GB" sz="1200" dirty="0">
              <a:latin typeface="Arial" panose="020B0604020202020204" pitchFamily="34" charset="0"/>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17"/>
              </a:rPr>
              <a:t>https://www.gov.uk/apply-apprenticeship</a:t>
            </a:r>
            <a:endParaRPr lang="en-GB" sz="1200" dirty="0">
              <a:latin typeface="Arial" panose="020B0604020202020204" pitchFamily="34" charset="0"/>
              <a:ea typeface="+mn-lt"/>
              <a:cs typeface="Arial" panose="020B0604020202020204" pitchFamily="34" charset="0"/>
            </a:endParaRPr>
          </a:p>
          <a:p>
            <a:pPr>
              <a:lnSpc>
                <a:spcPct val="120000"/>
              </a:lnSpc>
              <a:spcAft>
                <a:spcPts val="600"/>
              </a:spcAft>
            </a:pPr>
            <a:r>
              <a:rPr lang="en-GB" sz="1200" dirty="0">
                <a:latin typeface="Arial" panose="020B0604020202020204" pitchFamily="34" charset="0"/>
                <a:cs typeface="Arial" panose="020B0604020202020204" pitchFamily="34" charset="0"/>
                <a:hlinkClick r:id="rId18"/>
              </a:rPr>
              <a:t>https://www.instituteforapprenticeships.org/occupational-maps/</a:t>
            </a:r>
            <a:endParaRPr lang="en-GB" sz="1200" dirty="0">
              <a:latin typeface="Arial" panose="020B0604020202020204" pitchFamily="34" charset="0"/>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19"/>
              </a:rPr>
              <a:t>Dept for Education – post-16 choices</a:t>
            </a:r>
            <a:endParaRPr lang="en-GB" sz="1200" dirty="0">
              <a:latin typeface="Arial" panose="020B0604020202020204" pitchFamily="34" charset="0"/>
              <a:ea typeface="+mn-lt"/>
              <a:cs typeface="Arial" panose="020B0604020202020204" pitchFamily="34" charset="0"/>
            </a:endParaRPr>
          </a:p>
        </p:txBody>
      </p:sp>
      <p:cxnSp>
        <p:nvCxnSpPr>
          <p:cNvPr id="12" name="Straight Connector 11">
            <a:extLst>
              <a:ext uri="{FF2B5EF4-FFF2-40B4-BE49-F238E27FC236}">
                <a16:creationId xmlns:a16="http://schemas.microsoft.com/office/drawing/2014/main" id="{AA6CD4E0-0CFE-F745-A8F7-7682E8529833}"/>
              </a:ext>
            </a:extLst>
          </p:cNvPr>
          <p:cNvCxnSpPr/>
          <p:nvPr/>
        </p:nvCxnSpPr>
        <p:spPr>
          <a:xfrm>
            <a:off x="3869783" y="1561171"/>
            <a:ext cx="0" cy="4059044"/>
          </a:xfrm>
          <a:prstGeom prst="line">
            <a:avLst/>
          </a:prstGeom>
          <a:ln>
            <a:solidFill>
              <a:srgbClr val="8D0E57"/>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7828BAA-4C3D-5847-88D9-9A72D4F1F118}"/>
              </a:ext>
            </a:extLst>
          </p:cNvPr>
          <p:cNvCxnSpPr/>
          <p:nvPr/>
        </p:nvCxnSpPr>
        <p:spPr>
          <a:xfrm>
            <a:off x="7247983" y="1561171"/>
            <a:ext cx="0" cy="4059044"/>
          </a:xfrm>
          <a:prstGeom prst="line">
            <a:avLst/>
          </a:prstGeom>
          <a:ln>
            <a:solidFill>
              <a:srgbClr val="8D0E57"/>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F366A66-3E91-854C-9B3C-B53854B87227}"/>
              </a:ext>
            </a:extLst>
          </p:cNvPr>
          <p:cNvSpPr txBox="1">
            <a:spLocks/>
          </p:cNvSpPr>
          <p:nvPr/>
        </p:nvSpPr>
        <p:spPr bwMode="auto">
          <a:xfrm>
            <a:off x="7674825" y="1642517"/>
            <a:ext cx="3958369" cy="389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sz="1200" dirty="0">
                <a:cs typeface="Calibri"/>
                <a:hlinkClick r:id="rId20"/>
              </a:rPr>
              <a:t>Port of Blyth careers</a:t>
            </a:r>
            <a:endParaRPr lang="en-US" sz="1200" dirty="0">
              <a:cs typeface="Calibri"/>
            </a:endParaRPr>
          </a:p>
          <a:p>
            <a:pPr marL="0" indent="0">
              <a:lnSpc>
                <a:spcPct val="120000"/>
              </a:lnSpc>
              <a:spcBef>
                <a:spcPts val="0"/>
              </a:spcBef>
              <a:spcAft>
                <a:spcPts val="600"/>
              </a:spcAft>
              <a:buNone/>
            </a:pPr>
            <a:r>
              <a:rPr lang="en-US" sz="1200" dirty="0">
                <a:cs typeface="Calibri"/>
                <a:hlinkClick r:id="rId21"/>
              </a:rPr>
              <a:t>Port Training Services (port of Blyth)</a:t>
            </a:r>
            <a:endParaRPr lang="en-US" sz="1200" dirty="0">
              <a:cs typeface="Calibri"/>
            </a:endParaRPr>
          </a:p>
          <a:p>
            <a:pPr marL="0" indent="0">
              <a:lnSpc>
                <a:spcPct val="120000"/>
              </a:lnSpc>
              <a:spcBef>
                <a:spcPts val="0"/>
              </a:spcBef>
              <a:spcAft>
                <a:spcPts val="600"/>
              </a:spcAft>
              <a:buNone/>
            </a:pPr>
            <a:r>
              <a:rPr lang="en-US" sz="1200" dirty="0">
                <a:cs typeface="Calibri"/>
                <a:hlinkClick r:id="rId22"/>
              </a:rPr>
              <a:t>Royal IHC careers (Northumberland)</a:t>
            </a:r>
            <a:endParaRPr lang="en-US" sz="1200" dirty="0">
              <a:ea typeface="+mn-lt"/>
              <a:cs typeface="+mn-lt"/>
            </a:endParaRPr>
          </a:p>
          <a:p>
            <a:pPr marL="0" indent="0">
              <a:lnSpc>
                <a:spcPct val="120000"/>
              </a:lnSpc>
              <a:spcBef>
                <a:spcPts val="0"/>
              </a:spcBef>
              <a:spcAft>
                <a:spcPts val="600"/>
              </a:spcAft>
              <a:buNone/>
            </a:pPr>
            <a:r>
              <a:rPr lang="en-US" sz="1200" dirty="0">
                <a:cs typeface="Calibri"/>
                <a:hlinkClick r:id="rId23"/>
              </a:rPr>
              <a:t>Osbit careers (Northumberland)</a:t>
            </a:r>
            <a:endParaRPr lang="en-US" sz="1200" dirty="0">
              <a:ea typeface="+mn-lt"/>
              <a:cs typeface="+mn-lt"/>
            </a:endParaRPr>
          </a:p>
          <a:p>
            <a:pPr marL="0" indent="0">
              <a:lnSpc>
                <a:spcPct val="120000"/>
              </a:lnSpc>
              <a:spcBef>
                <a:spcPts val="0"/>
              </a:spcBef>
              <a:spcAft>
                <a:spcPts val="600"/>
              </a:spcAft>
              <a:buNone/>
            </a:pPr>
            <a:r>
              <a:rPr lang="en-US" sz="1200" dirty="0">
                <a:cs typeface="Calibri"/>
                <a:hlinkClick r:id="rId24"/>
              </a:rPr>
              <a:t>Osprey Group careers (Northumberland)</a:t>
            </a:r>
            <a:endParaRPr lang="en-US" sz="1200" dirty="0">
              <a:ea typeface="+mn-lt"/>
              <a:cs typeface="+mn-lt"/>
            </a:endParaRPr>
          </a:p>
          <a:p>
            <a:pPr marL="0" indent="0">
              <a:lnSpc>
                <a:spcPct val="120000"/>
              </a:lnSpc>
              <a:spcBef>
                <a:spcPts val="0"/>
              </a:spcBef>
              <a:spcAft>
                <a:spcPts val="600"/>
              </a:spcAft>
              <a:buNone/>
            </a:pPr>
            <a:r>
              <a:rPr lang="en-US" sz="1200" dirty="0">
                <a:cs typeface="Calibri"/>
                <a:hlinkClick r:id="rId25"/>
              </a:rPr>
              <a:t>SMD careers (Newcastle/North Tyneside)</a:t>
            </a:r>
            <a:endParaRPr lang="en-US" sz="1200" dirty="0">
              <a:cs typeface="Calibri"/>
            </a:endParaRPr>
          </a:p>
          <a:p>
            <a:pPr marL="0" indent="0">
              <a:lnSpc>
                <a:spcPct val="120000"/>
              </a:lnSpc>
              <a:spcBef>
                <a:spcPts val="0"/>
              </a:spcBef>
              <a:spcAft>
                <a:spcPts val="600"/>
              </a:spcAft>
              <a:buNone/>
            </a:pPr>
            <a:r>
              <a:rPr lang="en-US" sz="1200" dirty="0">
                <a:cs typeface="Calibri"/>
                <a:hlinkClick r:id="rId26"/>
              </a:rPr>
              <a:t>JDR Cables (Co Durham/ Newcastle)</a:t>
            </a:r>
            <a:endParaRPr lang="en-US" sz="1200" dirty="0">
              <a:cs typeface="Calibri"/>
            </a:endParaRPr>
          </a:p>
          <a:p>
            <a:pPr marL="0" indent="0">
              <a:lnSpc>
                <a:spcPct val="120000"/>
              </a:lnSpc>
              <a:spcBef>
                <a:spcPts val="0"/>
              </a:spcBef>
              <a:spcAft>
                <a:spcPts val="600"/>
              </a:spcAft>
              <a:buNone/>
            </a:pPr>
            <a:r>
              <a:rPr lang="en-US" sz="1200" dirty="0">
                <a:cs typeface="Calibri"/>
                <a:hlinkClick r:id="rId27"/>
              </a:rPr>
              <a:t>Tekmar (Co Durham)</a:t>
            </a:r>
            <a:endParaRPr lang="en-US" sz="1200" dirty="0">
              <a:cs typeface="Calibri"/>
            </a:endParaRPr>
          </a:p>
          <a:p>
            <a:pPr marL="0" indent="0">
              <a:lnSpc>
                <a:spcPct val="120000"/>
              </a:lnSpc>
              <a:spcBef>
                <a:spcPts val="0"/>
              </a:spcBef>
              <a:spcAft>
                <a:spcPts val="600"/>
              </a:spcAft>
              <a:buNone/>
            </a:pPr>
            <a:r>
              <a:rPr lang="en-US" sz="1200" dirty="0">
                <a:ea typeface="+mn-lt"/>
                <a:cs typeface="+mn-lt"/>
                <a:hlinkClick r:id="rId28"/>
              </a:rPr>
              <a:t>Technip (Newcastle)</a:t>
            </a:r>
            <a:endParaRPr lang="en-US" sz="1200" dirty="0">
              <a:ea typeface="+mn-lt"/>
              <a:cs typeface="+mn-lt"/>
            </a:endParaRPr>
          </a:p>
          <a:p>
            <a:pPr marL="0" indent="0">
              <a:lnSpc>
                <a:spcPct val="120000"/>
              </a:lnSpc>
              <a:spcBef>
                <a:spcPts val="0"/>
              </a:spcBef>
              <a:spcAft>
                <a:spcPts val="600"/>
              </a:spcAft>
              <a:buNone/>
            </a:pPr>
            <a:r>
              <a:rPr lang="en-US" sz="1200" dirty="0">
                <a:ea typeface="+mn-lt"/>
                <a:cs typeface="+mn-lt"/>
                <a:hlinkClick r:id="rId29"/>
              </a:rPr>
              <a:t>Baker Hughes careers (Newcastle)</a:t>
            </a:r>
            <a:endParaRPr lang="en-US" sz="1200" dirty="0">
              <a:cs typeface="Calibri" panose="020F0502020204030204"/>
            </a:endParaRPr>
          </a:p>
          <a:p>
            <a:pPr marL="0" indent="0">
              <a:lnSpc>
                <a:spcPct val="120000"/>
              </a:lnSpc>
              <a:spcBef>
                <a:spcPts val="0"/>
              </a:spcBef>
              <a:spcAft>
                <a:spcPts val="600"/>
              </a:spcAft>
              <a:buNone/>
            </a:pPr>
            <a:r>
              <a:rPr lang="en-US" sz="1200" dirty="0">
                <a:cs typeface="Calibri"/>
                <a:hlinkClick r:id="rId30"/>
              </a:rPr>
              <a:t>MPI Offshore (Teesside)</a:t>
            </a:r>
            <a:endParaRPr lang="en-US" sz="1200" dirty="0">
              <a:cs typeface="Calibri"/>
            </a:endParaRPr>
          </a:p>
          <a:p>
            <a:pPr marL="0" indent="0">
              <a:lnSpc>
                <a:spcPct val="120000"/>
              </a:lnSpc>
              <a:spcBef>
                <a:spcPts val="0"/>
              </a:spcBef>
              <a:spcAft>
                <a:spcPts val="600"/>
              </a:spcAft>
              <a:buNone/>
            </a:pPr>
            <a:r>
              <a:rPr lang="en-US" sz="1200" dirty="0">
                <a:cs typeface="Calibri"/>
                <a:hlinkClick r:id="rId31"/>
              </a:rPr>
              <a:t>Jobs In Renewable Energy (successatschool.org)</a:t>
            </a:r>
            <a:endParaRPr lang="en-US" sz="1200" dirty="0">
              <a:ea typeface="+mn-lt"/>
              <a:cs typeface="+mn-lt"/>
            </a:endParaRPr>
          </a:p>
          <a:p>
            <a:pPr marL="0" indent="0">
              <a:lnSpc>
                <a:spcPct val="120000"/>
              </a:lnSpc>
              <a:spcBef>
                <a:spcPts val="0"/>
              </a:spcBef>
              <a:spcAft>
                <a:spcPts val="600"/>
              </a:spcAft>
              <a:buNone/>
            </a:pPr>
            <a:r>
              <a:rPr lang="en-US" sz="1200" dirty="0">
                <a:cs typeface="Calibri"/>
                <a:hlinkClick r:id="rId32"/>
              </a:rPr>
              <a:t>I-could careers videos for Energy sector</a:t>
            </a:r>
            <a:r>
              <a:rPr lang="en-US" sz="1200" dirty="0">
                <a:cs typeface="Calibri"/>
              </a:rPr>
              <a:t> (23 videos)</a:t>
            </a:r>
            <a:endParaRPr lang="en-US" sz="1200" dirty="0">
              <a:ea typeface="+mn-lt"/>
              <a:cs typeface="+mn-lt"/>
            </a:endParaRPr>
          </a:p>
        </p:txBody>
      </p:sp>
    </p:spTree>
    <p:extLst>
      <p:ext uri="{BB962C8B-B14F-4D97-AF65-F5344CB8AC3E}">
        <p14:creationId xmlns:p14="http://schemas.microsoft.com/office/powerpoint/2010/main" val="414799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109200" cy="789910"/>
          </a:xfrm>
        </p:spPr>
        <p:txBody>
          <a:bodyPr/>
          <a:lstStyle/>
          <a:p>
            <a:r>
              <a:rPr lang="en-US" dirty="0"/>
              <a:t>Skills for careers in offshore energy and subsea technology</a:t>
            </a:r>
          </a:p>
        </p:txBody>
      </p:sp>
      <p:sp>
        <p:nvSpPr>
          <p:cNvPr id="5" name="TextBox 4">
            <a:extLst>
              <a:ext uri="{FF2B5EF4-FFF2-40B4-BE49-F238E27FC236}">
                <a16:creationId xmlns:a16="http://schemas.microsoft.com/office/drawing/2014/main" id="{61EAF242-D745-CA4E-A304-DFCCFE0B4F6C}"/>
              </a:ext>
            </a:extLst>
          </p:cNvPr>
          <p:cNvSpPr txBox="1"/>
          <p:nvPr/>
        </p:nvSpPr>
        <p:spPr>
          <a:xfrm>
            <a:off x="584616"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In today’s lesson we will learn about:</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4BC563-D6AC-3F43-BA04-89C5C5DC9040}"/>
              </a:ext>
            </a:extLst>
          </p:cNvPr>
          <p:cNvSpPr txBox="1"/>
          <p:nvPr/>
        </p:nvSpPr>
        <p:spPr>
          <a:xfrm>
            <a:off x="4422098"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We will develop skills such as:</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p:txBody>
      </p:sp>
      <p:sp>
        <p:nvSpPr>
          <p:cNvPr id="13" name="TextBox 12">
            <a:extLst>
              <a:ext uri="{FF2B5EF4-FFF2-40B4-BE49-F238E27FC236}">
                <a16:creationId xmlns:a16="http://schemas.microsoft.com/office/drawing/2014/main" id="{415774D7-EF88-B045-A897-6DEFFE45AA21}"/>
              </a:ext>
            </a:extLst>
          </p:cNvPr>
          <p:cNvSpPr txBox="1"/>
          <p:nvPr/>
        </p:nvSpPr>
        <p:spPr>
          <a:xfrm>
            <a:off x="8229599"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These are important for the Subsea and Offshore Energy sector because:</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7F10D37C-7E66-804C-A370-4E093A0F0358}"/>
              </a:ext>
            </a:extLst>
          </p:cNvPr>
          <p:cNvSpPr/>
          <p:nvPr/>
        </p:nvSpPr>
        <p:spPr>
          <a:xfrm>
            <a:off x="3807500" y="4781862"/>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A66EA990-263A-A54C-BE81-B60EEE718D6C}"/>
              </a:ext>
            </a:extLst>
          </p:cNvPr>
          <p:cNvSpPr/>
          <p:nvPr/>
        </p:nvSpPr>
        <p:spPr>
          <a:xfrm>
            <a:off x="7629992" y="4781862"/>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Review</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57201" y="1642517"/>
            <a:ext cx="11053180" cy="3896352"/>
          </a:xfrm>
        </p:spPr>
        <p:txBody>
          <a:bodyPr/>
          <a:lstStyle/>
          <a:p>
            <a:pPr marL="0" indent="0">
              <a:buNone/>
            </a:pPr>
            <a:r>
              <a:rPr lang="en-GB" sz="2000" b="1" dirty="0">
                <a:solidFill>
                  <a:srgbClr val="8D0E57"/>
                </a:solidFill>
                <a:cs typeface="Calibri"/>
              </a:rPr>
              <a:t>How does what we have learned today link to the Offshore Energy and Subsea Technology industry?</a:t>
            </a:r>
          </a:p>
          <a:p>
            <a:pPr marL="0" indent="0">
              <a:buNone/>
            </a:pPr>
            <a:r>
              <a:rPr lang="en-GB" sz="1800" b="1" dirty="0">
                <a:cs typeface="Calibri"/>
              </a:rPr>
              <a:t>Want to find out more?</a:t>
            </a:r>
          </a:p>
          <a:p>
            <a:pPr marL="0" indent="0">
              <a:buNone/>
            </a:pPr>
            <a:r>
              <a:rPr lang="en-GB" sz="1600" dirty="0">
                <a:cs typeface="Calibri"/>
              </a:rPr>
              <a:t>Here are some links to more information on the industry in the North East and careers in the offshore energy and subsea technology industry:</a:t>
            </a:r>
          </a:p>
          <a:p>
            <a:pPr lvl="1"/>
            <a:r>
              <a:rPr lang="en-GB" sz="1600" u="sng" dirty="0">
                <a:solidFill>
                  <a:srgbClr val="0070C0"/>
                </a:solidFill>
              </a:rPr>
              <a:t>Renewables UK careers map</a:t>
            </a:r>
          </a:p>
          <a:p>
            <a:pPr lvl="1"/>
            <a:r>
              <a:rPr lang="en-GB" sz="1600" u="sng" dirty="0" err="1">
                <a:solidFill>
                  <a:srgbClr val="0070C0"/>
                </a:solidFill>
              </a:rPr>
              <a:t>Energi</a:t>
            </a:r>
            <a:r>
              <a:rPr lang="en-GB" sz="1600" u="sng" dirty="0">
                <a:solidFill>
                  <a:srgbClr val="0070C0"/>
                </a:solidFill>
              </a:rPr>
              <a:t> Coast - NE offshore energy cluster</a:t>
            </a:r>
          </a:p>
          <a:p>
            <a:pPr lvl="1"/>
            <a:r>
              <a:rPr lang="en-GB" sz="1600" u="sng" dirty="0">
                <a:solidFill>
                  <a:srgbClr val="0070C0"/>
                </a:solidFill>
              </a:rPr>
              <a:t>Port of Blyth - You Tube channel</a:t>
            </a:r>
          </a:p>
          <a:p>
            <a:pPr lvl="1"/>
            <a:r>
              <a:rPr lang="en-GB" sz="1600" u="sng" dirty="0">
                <a:solidFill>
                  <a:srgbClr val="0070C0"/>
                </a:solidFill>
              </a:rPr>
              <a:t>JDR Cables – NE company</a:t>
            </a:r>
          </a:p>
          <a:p>
            <a:pPr lvl="1"/>
            <a:r>
              <a:rPr lang="en-GB" sz="1600" u="sng" dirty="0">
                <a:solidFill>
                  <a:srgbClr val="0070C0"/>
                </a:solidFill>
              </a:rPr>
              <a:t>https://</a:t>
            </a:r>
            <a:r>
              <a:rPr lang="en-GB" sz="1600" u="sng" dirty="0" err="1">
                <a:solidFill>
                  <a:srgbClr val="0070C0"/>
                </a:solidFill>
              </a:rPr>
              <a:t>nationalcareers.service.gov.uk</a:t>
            </a:r>
            <a:r>
              <a:rPr lang="en-GB" sz="1600" u="sng" dirty="0">
                <a:solidFill>
                  <a:srgbClr val="0070C0"/>
                </a:solidFill>
              </a:rPr>
              <a:t>/</a:t>
            </a:r>
          </a:p>
          <a:p>
            <a:pPr lvl="1"/>
            <a:r>
              <a:rPr lang="en-GB" sz="1600" u="sng" dirty="0">
                <a:solidFill>
                  <a:srgbClr val="0070C0"/>
                </a:solidFill>
              </a:rPr>
              <a:t>LMI For All – LMI For All</a:t>
            </a:r>
          </a:p>
          <a:p>
            <a:pPr lvl="1"/>
            <a:r>
              <a:rPr lang="en-GB" sz="1600" u="sng" dirty="0">
                <a:solidFill>
                  <a:srgbClr val="0070C0"/>
                </a:solidFill>
              </a:rPr>
              <a:t>https://</a:t>
            </a:r>
            <a:r>
              <a:rPr lang="en-GB" sz="1600" u="sng" dirty="0" err="1">
                <a:solidFill>
                  <a:srgbClr val="0070C0"/>
                </a:solidFill>
              </a:rPr>
              <a:t>www.instituteforapprenticeships.org</a:t>
            </a:r>
            <a:r>
              <a:rPr lang="en-GB" sz="1600" u="sng" dirty="0">
                <a:solidFill>
                  <a:srgbClr val="0070C0"/>
                </a:solidFill>
              </a:rPr>
              <a:t>/occupational-maps/</a:t>
            </a:r>
          </a:p>
          <a:p>
            <a:pPr marL="457200" lvl="1" indent="0">
              <a:buNone/>
            </a:pPr>
            <a:endParaRPr lang="en-GB" sz="1600" u="sng" dirty="0">
              <a:solidFill>
                <a:srgbClr val="0000FF"/>
              </a:solidFill>
            </a:endParaRPr>
          </a:p>
        </p:txBody>
      </p:sp>
    </p:spTree>
    <p:extLst>
      <p:ext uri="{BB962C8B-B14F-4D97-AF65-F5344CB8AC3E}">
        <p14:creationId xmlns:p14="http://schemas.microsoft.com/office/powerpoint/2010/main" val="422407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go&#10;&#10;Description automatically generated">
            <a:hlinkClick r:id="rId3"/>
            <a:extLst>
              <a:ext uri="{FF2B5EF4-FFF2-40B4-BE49-F238E27FC236}">
                <a16:creationId xmlns:a16="http://schemas.microsoft.com/office/drawing/2014/main" id="{99FEF0C8-A79C-4C92-AF03-970F38C09BC4}"/>
              </a:ext>
            </a:extLst>
          </p:cNvPr>
          <p:cNvPicPr>
            <a:picLocks noChangeAspect="1"/>
          </p:cNvPicPr>
          <p:nvPr/>
        </p:nvPicPr>
        <p:blipFill>
          <a:blip r:embed="rId4"/>
          <a:stretch>
            <a:fillRect/>
          </a:stretch>
        </p:blipFill>
        <p:spPr>
          <a:xfrm>
            <a:off x="2610043" y="2555538"/>
            <a:ext cx="4342857" cy="1571429"/>
          </a:xfrm>
          <a:prstGeom prst="rect">
            <a:avLst/>
          </a:prstGeom>
        </p:spPr>
      </p:pic>
    </p:spTree>
    <p:extLst>
      <p:ext uri="{BB962C8B-B14F-4D97-AF65-F5344CB8AC3E}">
        <p14:creationId xmlns:p14="http://schemas.microsoft.com/office/powerpoint/2010/main" val="1746092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009910082934097460A7F63B0B4A5" ma:contentTypeVersion="6" ma:contentTypeDescription="Create a new document." ma:contentTypeScope="" ma:versionID="31e73925f400ff485c7ecf57ba974596">
  <xsd:schema xmlns:xsd="http://www.w3.org/2001/XMLSchema" xmlns:xs="http://www.w3.org/2001/XMLSchema" xmlns:p="http://schemas.microsoft.com/office/2006/metadata/properties" xmlns:ns2="0a74d1f6-2196-493a-b438-e9b7c0b8e247" xmlns:ns3="db688f3a-50be-4ff6-929f-dd9ef6d37328" targetNamespace="http://schemas.microsoft.com/office/2006/metadata/properties" ma:root="true" ma:fieldsID="07352e7bada0863d3629de4d1888e0d4" ns2:_="" ns3:_="">
    <xsd:import namespace="0a74d1f6-2196-493a-b438-e9b7c0b8e247"/>
    <xsd:import namespace="db688f3a-50be-4ff6-929f-dd9ef6d373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4d1f6-2196-493a-b438-e9b7c0b8e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688f3a-50be-4ff6-929f-dd9ef6d373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F40D77-08D4-42DC-84CA-B8D8BE5A542A}"/>
</file>

<file path=customXml/itemProps2.xml><?xml version="1.0" encoding="utf-8"?>
<ds:datastoreItem xmlns:ds="http://schemas.openxmlformats.org/officeDocument/2006/customXml" ds:itemID="{3927DD93-2753-4171-8EDD-9682B7B7FD01}"/>
</file>

<file path=customXml/itemProps3.xml><?xml version="1.0" encoding="utf-8"?>
<ds:datastoreItem xmlns:ds="http://schemas.openxmlformats.org/officeDocument/2006/customXml" ds:itemID="{913C1C5C-B5DB-4130-8C0D-668727D4D00F}"/>
</file>

<file path=docProps/app.xml><?xml version="1.0" encoding="utf-8"?>
<Properties xmlns="http://schemas.openxmlformats.org/officeDocument/2006/extended-properties" xmlns:vt="http://schemas.openxmlformats.org/officeDocument/2006/docPropsVTypes">
  <TotalTime>385</TotalTime>
  <Words>1202</Words>
  <Application>Microsoft Office PowerPoint</Application>
  <PresentationFormat>Widescreen</PresentationFormat>
  <Paragraphs>148</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North East Energy sector careers</vt:lpstr>
      <vt:lpstr>The Energy sector in the North East</vt:lpstr>
      <vt:lpstr>What is Offshore Energy  and Subsea Technology?</vt:lpstr>
      <vt:lpstr>Jobs in Offshore Energy and Subsea Technology</vt:lpstr>
      <vt:lpstr>What careers are available in Offshore Energy and Subsea Technology? </vt:lpstr>
      <vt:lpstr>Useful links for research task on job roles</vt:lpstr>
      <vt:lpstr>Skills for careers in offshore energy and subsea technology</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Karen Burgess</cp:lastModifiedBy>
  <cp:revision>50</cp:revision>
  <dcterms:created xsi:type="dcterms:W3CDTF">2019-11-28T00:18:28Z</dcterms:created>
  <dcterms:modified xsi:type="dcterms:W3CDTF">2021-11-12T14:13:41Z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0x010100B0C009910082934097460A7F63B0B4A5</vt:lpwstr>
  </property>
</Properties>
</file>