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82" r:id="rId5"/>
    <p:sldId id="283" r:id="rId6"/>
    <p:sldId id="286" r:id="rId7"/>
    <p:sldId id="293" r:id="rId8"/>
    <p:sldId id="287" r:id="rId9"/>
    <p:sldId id="288" r:id="rId10"/>
    <p:sldId id="290" r:id="rId11"/>
    <p:sldId id="291" r:id="rId12"/>
    <p:sldId id="292"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Burgess" initials="KB" lastIdx="9" clrIdx="0">
    <p:extLst>
      <p:ext uri="{19B8F6BF-5375-455C-9EA6-DF929625EA0E}">
        <p15:presenceInfo xmlns:p15="http://schemas.microsoft.com/office/powerpoint/2012/main" userId="S::Karen.Burgess@nelep.co.uk::82045a81-e96a-4c12-9047-61da347519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0E57"/>
    <a:srgbClr val="07B197"/>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471AD-5F43-4840-B0F6-C43B60A9EC02}" v="4" dt="2022-08-08T10:03:27.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72"/>
    <p:restoredTop sz="75510"/>
  </p:normalViewPr>
  <p:slideViewPr>
    <p:cSldViewPr snapToGrid="0" snapToObjects="1">
      <p:cViewPr varScale="1">
        <p:scale>
          <a:sx n="64" d="100"/>
          <a:sy n="64" d="100"/>
        </p:scale>
        <p:origin x="8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Burgess" userId="82045a81-e96a-4c12-9047-61da347519c2" providerId="ADAL" clId="{FB9471AD-5F43-4840-B0F6-C43B60A9EC02}"/>
    <pc:docChg chg="modSld">
      <pc:chgData name="Karen Burgess" userId="82045a81-e96a-4c12-9047-61da347519c2" providerId="ADAL" clId="{FB9471AD-5F43-4840-B0F6-C43B60A9EC02}" dt="2022-08-08T10:03:13.498" v="239" actId="14100"/>
      <pc:docMkLst>
        <pc:docMk/>
      </pc:docMkLst>
      <pc:sldChg chg="modSp modNotesTx">
        <pc:chgData name="Karen Burgess" userId="82045a81-e96a-4c12-9047-61da347519c2" providerId="ADAL" clId="{FB9471AD-5F43-4840-B0F6-C43B60A9EC02}" dt="2022-08-08T10:03:13.498" v="239" actId="14100"/>
        <pc:sldMkLst>
          <pc:docMk/>
          <pc:sldMk cId="3547264026" sldId="283"/>
        </pc:sldMkLst>
        <pc:spChg chg="mod">
          <ac:chgData name="Karen Burgess" userId="82045a81-e96a-4c12-9047-61da347519c2" providerId="ADAL" clId="{FB9471AD-5F43-4840-B0F6-C43B60A9EC02}" dt="2022-08-08T10:03:13.498" v="239" actId="14100"/>
          <ac:spMkLst>
            <pc:docMk/>
            <pc:sldMk cId="3547264026" sldId="283"/>
            <ac:spMk id="3" creationId="{882A37C4-8907-BB49-BF7B-599C917909E2}"/>
          </ac:spMkLst>
        </pc:spChg>
      </pc:sldChg>
      <pc:sldChg chg="modNotesTx">
        <pc:chgData name="Karen Burgess" userId="82045a81-e96a-4c12-9047-61da347519c2" providerId="ADAL" clId="{FB9471AD-5F43-4840-B0F6-C43B60A9EC02}" dt="2022-08-08T09:59:02.186" v="238" actId="20577"/>
        <pc:sldMkLst>
          <pc:docMk/>
          <pc:sldMk cId="4058126646" sldId="286"/>
        </pc:sldMkLst>
      </pc:sldChg>
      <pc:sldChg chg="modNotesTx">
        <pc:chgData name="Karen Burgess" userId="82045a81-e96a-4c12-9047-61da347519c2" providerId="ADAL" clId="{FB9471AD-5F43-4840-B0F6-C43B60A9EC02}" dt="2022-08-08T09:57:30.696" v="226" actId="20577"/>
        <pc:sldMkLst>
          <pc:docMk/>
          <pc:sldMk cId="1828296668" sldId="287"/>
        </pc:sldMkLst>
      </pc:sldChg>
      <pc:sldChg chg="modSp mod">
        <pc:chgData name="Karen Burgess" userId="82045a81-e96a-4c12-9047-61da347519c2" providerId="ADAL" clId="{FB9471AD-5F43-4840-B0F6-C43B60A9EC02}" dt="2022-08-08T09:54:51.972" v="178" actId="20577"/>
        <pc:sldMkLst>
          <pc:docMk/>
          <pc:sldMk cId="4224076347" sldId="292"/>
        </pc:sldMkLst>
        <pc:spChg chg="mod">
          <ac:chgData name="Karen Burgess" userId="82045a81-e96a-4c12-9047-61da347519c2" providerId="ADAL" clId="{FB9471AD-5F43-4840-B0F6-C43B60A9EC02}" dt="2022-08-08T09:54:51.972" v="178" actId="20577"/>
          <ac:spMkLst>
            <pc:docMk/>
            <pc:sldMk cId="4224076347" sldId="292"/>
            <ac:spMk id="3" creationId="{882A37C4-8907-BB49-BF7B-599C917909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itb.co.uk/media/rikcy33j/north_east.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videncehub.northeastlep.co.uk/datapag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4GlNkR7nE2o"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vimeo.com/711123765?embedded=true&amp;source=vimeo_logo&amp;owner=127749501" TargetMode="External"/><Relationship Id="rId4" Type="http://schemas.openxmlformats.org/officeDocument/2006/relationships/hyperlink" Target="https://www.youtube.com/watch?app=desktop&amp;v=BEc3GdtAjS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379864727"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Qn2NFU-Iavw&amp;t=4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youtube.com/watch?v=W5FpQoqSxhw" TargetMode="External"/><Relationship Id="rId3" Type="http://schemas.openxmlformats.org/officeDocument/2006/relationships/hyperlink" Target="https://www.youtube.com/watch?v=x8rg67w_ebs" TargetMode="External"/><Relationship Id="rId7" Type="http://schemas.openxmlformats.org/officeDocument/2006/relationships/hyperlink" Target="https://www.youtube.com/watch?v=lZiRs-Wbo04"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youtu.be/30Bl_L0cLEo" TargetMode="External"/><Relationship Id="rId5" Type="http://schemas.openxmlformats.org/officeDocument/2006/relationships/hyperlink" Target="https://youtu.be/_oy7f0wFJ9o" TargetMode="External"/><Relationship Id="rId4" Type="http://schemas.openxmlformats.org/officeDocument/2006/relationships/hyperlink" Target="https://safeshare.tv/x/ss6217ee56c47db" TargetMode="External"/><Relationship Id="rId9" Type="http://schemas.openxmlformats.org/officeDocument/2006/relationships/hyperlink" Target="https://www.youtube.com/watch?v=HX1A-so4I2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tionalcareers.service.gov.uk/" TargetMode="External"/><Relationship Id="rId7" Type="http://schemas.openxmlformats.org/officeDocument/2006/relationships/hyperlink" Target="https://www.youtube.com/watch?v=f_xAQNNi4p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instituteforapprenticeships.org/occupational-maps/" TargetMode="External"/><Relationship Id="rId5" Type="http://schemas.openxmlformats.org/officeDocument/2006/relationships/hyperlink" Target="https://www.gov.uk/apply-apprenticeship" TargetMode="External"/><Relationship Id="rId4" Type="http://schemas.openxmlformats.org/officeDocument/2006/relationships/hyperlink" Target="https://amazingapprenticeships.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read accompanying teacher guide before delivering these lesson resources</a:t>
            </a:r>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18710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123089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*CITB –Construction Skills Network NE LMI report 2021-2025</a:t>
            </a:r>
          </a:p>
          <a:p>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https://www.citb.co.uk/media/rikcy33j/north_east.pdf</a:t>
            </a:r>
            <a:endPar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200" u="none" dirty="0">
                <a:solidFill>
                  <a:srgbClr val="0000FF"/>
                </a:solidFill>
                <a:effectLst/>
                <a:latin typeface="Calibri" panose="020F0502020204030204" pitchFamily="34" charset="0"/>
                <a:cs typeface="Times New Roman" panose="02020603050405020304" pitchFamily="18" charset="0"/>
              </a:rPr>
              <a:t>For the most recent economic and employment data visit: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https://evidencehub.northeastlep.co.uk/datapage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u="none"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44841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 and answer questions to share in class discussion </a:t>
            </a:r>
          </a:p>
          <a:p>
            <a:r>
              <a:rPr lang="en-GB" b="1" dirty="0"/>
              <a:t>Please read accompanying teacher briefing guide</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Careers in sustainable construction (4:09)</a:t>
            </a:r>
          </a:p>
          <a:p>
            <a:pPr marL="0" lvl="0" indent="0">
              <a:lnSpc>
                <a:spcPct val="107000"/>
              </a:lnSpc>
              <a:spcAft>
                <a:spcPts val="800"/>
              </a:spcAft>
              <a:buFont typeface="Symbol" panose="05050102010706020507" pitchFamily="18" charset="2"/>
              <a:buNone/>
            </a:pPr>
            <a:r>
              <a:rPr lang="en-GB"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https://www.youtube.com/watch?v=4GlNkR7nE2o</a:t>
            </a:r>
            <a:endParaRPr lang="en-GB" b="1" dirty="0">
              <a:highlight>
                <a:srgbClr val="FFFF00"/>
              </a:highlight>
            </a:endParaRPr>
          </a:p>
          <a:p>
            <a:pPr marL="0" indent="0">
              <a:buFont typeface="Arial" panose="020B0604020202020204" pitchFamily="34" charset="0"/>
              <a:buNone/>
            </a:pPr>
            <a:r>
              <a:rPr lang="en-GB" b="1" dirty="0">
                <a:highlight>
                  <a:srgbClr val="FFFF00"/>
                </a:highlight>
              </a:rPr>
              <a:t>Optional video for additional context on how the way we heat our homes is changing and why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The path to zero carbon heat (3:10)  - additional video for context if needed.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https://www.youtube.com/watch?app=desktop&amp;v=BEc3GdtAjSM</a:t>
            </a: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effectLst/>
                <a:latin typeface="Calibri" panose="020F0502020204030204" pitchFamily="34" charset="0"/>
                <a:ea typeface="Calibri" panose="020F0502020204030204" pitchFamily="34" charset="0"/>
                <a:cs typeface="Arial" panose="020B0604020202020204" pitchFamily="34" charset="0"/>
              </a:rPr>
              <a:t>Optional video explaining role of heat networks in reducing carbon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Calibri" panose="020F0502020204030204" pitchFamily="34" charset="0"/>
                <a:ea typeface="Calibri" panose="020F0502020204030204" pitchFamily="34" charset="0"/>
                <a:cs typeface="Arial" panose="020B0604020202020204" pitchFamily="34" charset="0"/>
              </a:rPr>
              <a:t>Includes people working in different roles in the industry (2:48)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https://vimeo.com/711123765?embedded=true&amp;source=vimeo_logo&amp;owner=127749501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56192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Corehaus</a:t>
            </a:r>
            <a:r>
              <a:rPr lang="en-GB" dirty="0"/>
              <a:t> animation link (embedded in logo)</a:t>
            </a:r>
          </a:p>
          <a:p>
            <a:r>
              <a:rPr lang="en-GB" dirty="0">
                <a:hlinkClick r:id="rId3"/>
              </a:rPr>
              <a:t>https://vimeo.com/379864727</a:t>
            </a:r>
            <a:r>
              <a:rPr lang="en-GB" dirty="0"/>
              <a:t> (1:46)</a:t>
            </a:r>
          </a:p>
          <a:p>
            <a:r>
              <a:rPr lang="en-GB" dirty="0"/>
              <a:t>Animation by Kier providing additional explanation of MMC (optional) </a:t>
            </a:r>
          </a:p>
          <a:p>
            <a:r>
              <a:rPr lang="en-GB" dirty="0">
                <a:hlinkClick r:id="rId4"/>
              </a:rPr>
              <a:t>The Choice Factory - YouTube</a:t>
            </a:r>
            <a:r>
              <a:rPr lang="en-GB" dirty="0"/>
              <a:t> (1:38)</a:t>
            </a:r>
            <a:endParaRPr lang="en-GB" dirty="0">
              <a:cs typeface="Calibri"/>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428617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watch videos (teacher can select one which is most relevant to their students if preferred) and answer questions </a:t>
            </a:r>
          </a:p>
          <a:p>
            <a:r>
              <a:rPr lang="en-GB" b="1" dirty="0"/>
              <a:t>See accompanying teacher guide for overview of video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dirty="0"/>
              <a:t>Logan, heat pump fitter (2:18)</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https://www.youtube.com/watch?v=x8rg67w_ebs</a:t>
            </a:r>
            <a:endParaRPr lang="en-GB" b="0" dirty="0"/>
          </a:p>
          <a:p>
            <a:pPr marL="171450" indent="-171450">
              <a:buFont typeface="Arial" panose="020B0604020202020204" pitchFamily="34" charset="0"/>
              <a:buChar char="•"/>
            </a:pPr>
            <a:r>
              <a:rPr lang="en-GB" b="0" dirty="0"/>
              <a:t>Hollie, Design Manager (2:32)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https://safeshare.tv/x/ss6217ee56c47db</a:t>
            </a: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GB" b="0" dirty="0"/>
              <a:t>Liam, Energy Technician (1:51)</a:t>
            </a:r>
          </a:p>
          <a:p>
            <a:pPr marL="0" indent="0">
              <a:buFont typeface="Arial" panose="020B0604020202020204" pitchFamily="34" charset="0"/>
              <a:buNone/>
            </a:pPr>
            <a:r>
              <a:rPr lang="en-GB" dirty="0">
                <a:hlinkClick r:id="rId5"/>
              </a:rPr>
              <a:t>https://youtu.be/_oy7f0wFJ9o</a:t>
            </a:r>
            <a:endParaRPr lang="en-GB" dirty="0"/>
          </a:p>
          <a:p>
            <a:pPr marL="171450" indent="-171450">
              <a:buFont typeface="Arial" panose="020B0604020202020204" pitchFamily="34" charset="0"/>
              <a:buChar char="•"/>
            </a:pPr>
            <a:r>
              <a:rPr lang="en-GB" b="0" dirty="0"/>
              <a:t>Two staff from NGN (2:48)</a:t>
            </a:r>
          </a:p>
          <a:p>
            <a:pPr marL="0" indent="0">
              <a:buFont typeface="Arial" panose="020B0604020202020204" pitchFamily="34" charset="0"/>
              <a:buNone/>
            </a:pPr>
            <a:r>
              <a:rPr lang="en-GB" dirty="0">
                <a:hlinkClick r:id="rId6"/>
              </a:rPr>
              <a:t>https://youtu.be/30Bl_L0cLEo</a:t>
            </a:r>
            <a:endParaRPr lang="en-GB" dirty="0"/>
          </a:p>
          <a:p>
            <a:pPr marL="171450" indent="-171450">
              <a:buFont typeface="Arial" panose="020B0604020202020204" pitchFamily="34" charset="0"/>
              <a:buChar char="•"/>
            </a:pPr>
            <a:r>
              <a:rPr lang="en-GB" b="0" dirty="0"/>
              <a:t>Charlotte, Site Manager (7:21) - minus first 1:18 general intro if preferred</a:t>
            </a:r>
          </a:p>
          <a:p>
            <a:pPr marL="0" indent="0">
              <a:buFont typeface="Arial" panose="020B0604020202020204" pitchFamily="34" charset="0"/>
              <a:buNone/>
            </a:pPr>
            <a:r>
              <a:rPr lang="en-GB" sz="1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https://www.youtube.com/watch?v=lZiRs-Wbo04</a:t>
            </a:r>
            <a:r>
              <a:rPr lang="en-GB" sz="1200" dirty="0">
                <a:effectLst/>
                <a:latin typeface="Calibri" panose="020F0502020204030204" pitchFamily="34" charset="0"/>
                <a:ea typeface="Calibri" panose="020F0502020204030204" pitchFamily="34" charset="0"/>
                <a:cs typeface="Arial" panose="020B0604020202020204" pitchFamily="34" charset="0"/>
              </a:rPr>
              <a:t> </a:t>
            </a:r>
            <a:endParaRPr lang="en-GB" sz="1200" b="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b="0" dirty="0">
                <a:effectLst/>
                <a:latin typeface="Calibri" panose="020F0502020204030204" pitchFamily="34" charset="0"/>
                <a:cs typeface="Arial" panose="020B0604020202020204" pitchFamily="34" charset="0"/>
              </a:rPr>
              <a:t>Beth, Bricklayer</a:t>
            </a:r>
          </a:p>
          <a:p>
            <a:pPr marL="628650" lvl="1" indent="-171450">
              <a:buFont typeface="Arial" panose="020B0604020202020204" pitchFamily="34" charset="0"/>
              <a:buChar char="•"/>
            </a:pPr>
            <a:r>
              <a:rPr lang="en-GB" b="0" dirty="0">
                <a:effectLst/>
                <a:latin typeface="Calibri" panose="020F0502020204030204" pitchFamily="34" charset="0"/>
                <a:cs typeface="Arial" panose="020B0604020202020204" pitchFamily="34" charset="0"/>
              </a:rPr>
              <a:t>Part 1 - Beth Traineeship experience (1:51)</a:t>
            </a:r>
          </a:p>
          <a:p>
            <a:pPr marL="457200" lvl="1" indent="0">
              <a:buFont typeface="Arial" panose="020B0604020202020204" pitchFamily="34" charset="0"/>
              <a:buNone/>
            </a:pPr>
            <a:r>
              <a:rPr lang="en-GB" dirty="0">
                <a:hlinkClick r:id="rId8"/>
              </a:rPr>
              <a:t>https://www.youtube.com/watch?v=W5FpQoqSxhw</a:t>
            </a:r>
            <a:endParaRPr lang="en-GB" b="0" dirty="0">
              <a:effectLst/>
              <a:latin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GB" b="0" dirty="0">
                <a:effectLst/>
                <a:latin typeface="Calibri" panose="020F0502020204030204" pitchFamily="34" charset="0"/>
                <a:cs typeface="Arial" panose="020B0604020202020204" pitchFamily="34" charset="0"/>
              </a:rPr>
              <a:t>Part 2 - Beth Apprenticeship experience (2:45)</a:t>
            </a:r>
          </a:p>
          <a:p>
            <a:pPr marL="457200" lvl="1" indent="0">
              <a:buFont typeface="Arial" panose="020B0604020202020204" pitchFamily="34" charset="0"/>
              <a:buNone/>
            </a:pPr>
            <a:r>
              <a:rPr lang="en-GB" dirty="0">
                <a:hlinkClick r:id="rId9"/>
              </a:rPr>
              <a:t>https://www.youtube.com/watch?v=HX1A-so4I2k</a:t>
            </a: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404749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1 of optional extension task – only use this if want a turn this into a whole careers lesson rather than starter/plenary. Alternatively this can be set as home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Activity – </a:t>
            </a:r>
            <a:r>
              <a:rPr lang="en-US" sz="1200" dirty="0"/>
              <a:t>ask students to pick one of the jobs from the slide and then use the guiding questions on the slide to find out more about it. Websites such as the National Careers Service can be a helpful place to start but links to more detailed information on roles in the life sciences industry can be found on the next slide.</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93454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Slide 2 of optional extension task  - research links</a:t>
            </a: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3"/>
              </a:rPr>
              <a:t>https://nationalcareers.service.gov.uk/</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rPr>
              <a:t>https://</a:t>
            </a:r>
            <a:r>
              <a:rPr lang="en-GB" sz="1200" dirty="0" err="1">
                <a:latin typeface="Arial" panose="020B0604020202020204" pitchFamily="34" charset="0"/>
                <a:ea typeface="+mn-lt"/>
                <a:cs typeface="Arial" panose="020B0604020202020204" pitchFamily="34" charset="0"/>
              </a:rPr>
              <a:t>www.goconstruct.org</a:t>
            </a:r>
            <a:r>
              <a:rPr lang="en-GB" sz="1200" dirty="0">
                <a:latin typeface="Arial" panose="020B0604020202020204" pitchFamily="34" charset="0"/>
                <a:ea typeface="+mn-lt"/>
                <a:cs typeface="Arial" panose="020B0604020202020204" pitchFamily="34" charset="0"/>
              </a:rPr>
              <a:t>/</a:t>
            </a:r>
          </a:p>
          <a:p>
            <a:pPr>
              <a:lnSpc>
                <a:spcPct val="120000"/>
              </a:lnSpc>
              <a:spcAft>
                <a:spcPts val="600"/>
              </a:spcAft>
            </a:pPr>
            <a:r>
              <a:rPr lang="en-GB" sz="1200" dirty="0">
                <a:latin typeface="Arial" panose="020B0604020202020204" pitchFamily="34" charset="0"/>
                <a:ea typeface="+mn-lt"/>
                <a:cs typeface="Arial" panose="020B0604020202020204" pitchFamily="34" charset="0"/>
              </a:rPr>
              <a:t>https://</a:t>
            </a:r>
            <a:r>
              <a:rPr lang="en-GB" sz="1200" dirty="0" err="1">
                <a:latin typeface="Arial" panose="020B0604020202020204" pitchFamily="34" charset="0"/>
                <a:ea typeface="+mn-lt"/>
                <a:cs typeface="Arial" panose="020B0604020202020204" pitchFamily="34" charset="0"/>
              </a:rPr>
              <a:t>www.prospects.ac.uk</a:t>
            </a:r>
            <a:r>
              <a:rPr lang="en-GB" sz="1200" dirty="0">
                <a:latin typeface="Arial" panose="020B0604020202020204" pitchFamily="34" charset="0"/>
                <a:ea typeface="+mn-lt"/>
                <a:cs typeface="Arial" panose="020B0604020202020204" pitchFamily="34" charset="0"/>
              </a:rPr>
              <a:t>/jobs-and-work-experience/job-sectors/property-and-construction</a:t>
            </a: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4"/>
              </a:rPr>
              <a:t>https://amazingapprenticeships.com/</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5"/>
              </a:rPr>
              <a:t>https://www.gov.uk/apply-apprenticeship</a:t>
            </a:r>
            <a:endParaRPr lang="en-GB" sz="1200" dirty="0">
              <a:latin typeface="Arial" panose="020B0604020202020204" pitchFamily="34" charset="0"/>
              <a:ea typeface="+mn-lt"/>
              <a:cs typeface="Arial" panose="020B0604020202020204" pitchFamily="34" charset="0"/>
            </a:endParaRPr>
          </a:p>
          <a:p>
            <a:pPr>
              <a:lnSpc>
                <a:spcPct val="120000"/>
              </a:lnSpc>
              <a:spcAft>
                <a:spcPts val="600"/>
              </a:spcAft>
            </a:pPr>
            <a:r>
              <a:rPr lang="en-GB" sz="1200" dirty="0">
                <a:latin typeface="Arial" panose="020B0604020202020204" pitchFamily="34" charset="0"/>
                <a:cs typeface="Arial" panose="020B0604020202020204" pitchFamily="34" charset="0"/>
                <a:hlinkClick r:id="rId6"/>
              </a:rPr>
              <a:t>https://www.instituteforapprenticeships.org/occupational-maps/</a:t>
            </a:r>
            <a:endParaRPr lang="en-GB" sz="1200" dirty="0">
              <a:latin typeface="Arial" panose="020B0604020202020204" pitchFamily="34" charset="0"/>
              <a:cs typeface="Arial" panose="020B0604020202020204" pitchFamily="34" charset="0"/>
            </a:endParaRPr>
          </a:p>
          <a:p>
            <a:pPr>
              <a:lnSpc>
                <a:spcPct val="120000"/>
              </a:lnSpc>
              <a:spcAft>
                <a:spcPts val="600"/>
              </a:spcAft>
            </a:pPr>
            <a:r>
              <a:rPr lang="en-GB" sz="1200" dirty="0">
                <a:latin typeface="Arial" panose="020B0604020202020204" pitchFamily="34" charset="0"/>
                <a:ea typeface="+mn-lt"/>
                <a:cs typeface="Arial" panose="020B0604020202020204" pitchFamily="34" charset="0"/>
                <a:hlinkClick r:id="rId7"/>
              </a:rPr>
              <a:t>Dept for Education – post-16 choices</a:t>
            </a:r>
            <a:endParaRPr lang="en-GB" sz="1200" dirty="0">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276340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choose curriculum links most appropriate for the topic currently being studied and how this links to the construction industry]</a:t>
            </a:r>
          </a:p>
          <a:p>
            <a:r>
              <a:rPr lang="en-GB" b="1" dirty="0"/>
              <a:t>See accompanying teacher briefing guide for suggested curriculum links</a:t>
            </a:r>
            <a:endParaRPr lang="en-GB" b="1" dirty="0">
              <a:ea typeface="Calibri"/>
              <a:cs typeface="Calibri"/>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22956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Optional plenary task to follow subject lesson and link to starter activity.</a:t>
            </a: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415654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ortheastlep.co.uk/about-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youtu.be/4GlNkR7nE2o" TargetMode="External"/><Relationship Id="rId5" Type="http://schemas.openxmlformats.org/officeDocument/2006/relationships/image" Target="../media/image10.png"/><Relationship Id="rId4" Type="http://schemas.openxmlformats.org/officeDocument/2006/relationships/hyperlink" Target="https://www.youtube.com/watch?app=desktop&amp;v=BEc3GdtAjS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37986472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W5FpQoqSxhw" TargetMode="External"/><Relationship Id="rId3" Type="http://schemas.openxmlformats.org/officeDocument/2006/relationships/hyperlink" Target="https://www.youtube.com/watch?v=x8rg67w_ebs" TargetMode="External"/><Relationship Id="rId7" Type="http://schemas.openxmlformats.org/officeDocument/2006/relationships/hyperlink" Target="https://www.youtube.com/watch?v=lZiRs-Wbo0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youtu.be/30Bl_L0cLEo" TargetMode="External"/><Relationship Id="rId5" Type="http://schemas.openxmlformats.org/officeDocument/2006/relationships/hyperlink" Target="https://youtu.be/_oy7f0wFJ9o" TargetMode="External"/><Relationship Id="rId10" Type="http://schemas.openxmlformats.org/officeDocument/2006/relationships/image" Target="../media/image12.png"/><Relationship Id="rId4" Type="http://schemas.openxmlformats.org/officeDocument/2006/relationships/hyperlink" Target="https://safeshare.tv/x/ss6217ee56c47db" TargetMode="External"/><Relationship Id="rId9" Type="http://schemas.openxmlformats.org/officeDocument/2006/relationships/hyperlink" Target="https://www.youtube.com/watch?v=HX1A-so4I2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regen-group.co.uk/careers/" TargetMode="External"/><Relationship Id="rId13" Type="http://schemas.openxmlformats.org/officeDocument/2006/relationships/hyperlink" Target="https://www.tolent.co.uk/about/our-vacancies/" TargetMode="External"/><Relationship Id="rId18" Type="http://schemas.openxmlformats.org/officeDocument/2006/relationships/hyperlink" Target="https://www.prospects.ac.uk/jobs-and-work-experience/job-sectors/science-and-pharmaceuticals" TargetMode="External"/><Relationship Id="rId26" Type="http://schemas.openxmlformats.org/officeDocument/2006/relationships/hyperlink" Target="https://www.citb.co.uk" TargetMode="External"/><Relationship Id="rId3" Type="http://schemas.openxmlformats.org/officeDocument/2006/relationships/image" Target="../media/image1.jpg"/><Relationship Id="rId21" Type="http://schemas.openxmlformats.org/officeDocument/2006/relationships/hyperlink" Target="https://www.ceca.co.uk/north-east/routes-into-our-industry" TargetMode="External"/><Relationship Id="rId34" Type="http://schemas.openxmlformats.org/officeDocument/2006/relationships/hyperlink" Target="https://www.eshgroup.co.uk/careers/" TargetMode="External"/><Relationship Id="rId7" Type="http://schemas.openxmlformats.org/officeDocument/2006/relationships/hyperlink" Target="https://www.barrattcareers.co.uk/" TargetMode="External"/><Relationship Id="rId12" Type="http://schemas.openxmlformats.org/officeDocument/2006/relationships/hyperlink" Target="https://www.northerngasnetworks.co.uk/at-a-glance/" TargetMode="External"/><Relationship Id="rId17" Type="http://schemas.openxmlformats.org/officeDocument/2006/relationships/hyperlink" Target="https://www.northerngasnetworks.co.uk" TargetMode="External"/><Relationship Id="rId25" Type="http://schemas.openxmlformats.org/officeDocument/2006/relationships/hyperlink" Target="https://icould.com/explore/categories/subject/construction-and-architecture" TargetMode="External"/><Relationship Id="rId33" Type="http://schemas.openxmlformats.org/officeDocument/2006/relationships/hyperlink" Target="https://www.taylorwimpey.co.uk/jobs" TargetMode="External"/><Relationship Id="rId38" Type="http://schemas.openxmlformats.org/officeDocument/2006/relationships/hyperlink" Target="https://cene.org.uk/g4c/g4c-north-east/" TargetMode="External"/><Relationship Id="rId2" Type="http://schemas.openxmlformats.org/officeDocument/2006/relationships/notesSlide" Target="../notesSlides/notesSlide7.xml"/><Relationship Id="rId16" Type="http://schemas.openxmlformats.org/officeDocument/2006/relationships/hyperlink" Target="https://www.southtynesidehomes.org.uk/article/61886/Working-for-us" TargetMode="External"/><Relationship Id="rId20" Type="http://schemas.openxmlformats.org/officeDocument/2006/relationships/hyperlink" Target="https://www.goconstruct.org/" TargetMode="External"/><Relationship Id="rId29" Type="http://schemas.openxmlformats.org/officeDocument/2006/relationships/hyperlink" Target="https://www.instituteforapprenticeships.org/occupational-maps/" TargetMode="External"/><Relationship Id="rId1" Type="http://schemas.openxmlformats.org/officeDocument/2006/relationships/slideLayout" Target="../slideLayouts/slideLayout2.xml"/><Relationship Id="rId6" Type="http://schemas.openxmlformats.org/officeDocument/2006/relationships/hyperlink" Target="https://www.shawimprove.co.uk" TargetMode="External"/><Relationship Id="rId11" Type="http://schemas.openxmlformats.org/officeDocument/2006/relationships/hyperlink" Target="https://www.gentoohomes.com/about-us/careers/" TargetMode="External"/><Relationship Id="rId24" Type="http://schemas.openxmlformats.org/officeDocument/2006/relationships/hyperlink" Target="https://www.buildingpeople.org.uk/" TargetMode="External"/><Relationship Id="rId32" Type="http://schemas.openxmlformats.org/officeDocument/2006/relationships/hyperlink" Target="https://www.gmrconstruction.co.uk/" TargetMode="External"/><Relationship Id="rId37" Type="http://schemas.openxmlformats.org/officeDocument/2006/relationships/hyperlink" Target="https://www.elvetcharteredsurveyors.co.uk/our-team/" TargetMode="External"/><Relationship Id="rId5" Type="http://schemas.openxmlformats.org/officeDocument/2006/relationships/hyperlink" Target="https://shawimprove.co.uk/about/" TargetMode="External"/><Relationship Id="rId15" Type="http://schemas.openxmlformats.org/officeDocument/2006/relationships/hyperlink" Target="https://www.karbonhomes.co.uk/careers/" TargetMode="External"/><Relationship Id="rId23" Type="http://schemas.openxmlformats.org/officeDocument/2006/relationships/hyperlink" Target="https://careers.startprofile.com/page/construction-national" TargetMode="External"/><Relationship Id="rId28" Type="http://schemas.openxmlformats.org/officeDocument/2006/relationships/hyperlink" Target="https://www.gov.uk/apply-apprenticeship" TargetMode="External"/><Relationship Id="rId36" Type="http://schemas.openxmlformats.org/officeDocument/2006/relationships/hyperlink" Target="https://www.believehousing.co.uk/careers/" TargetMode="External"/><Relationship Id="rId10" Type="http://schemas.openxmlformats.org/officeDocument/2006/relationships/hyperlink" Target="https://www.keepmoat.com" TargetMode="External"/><Relationship Id="rId19" Type="http://schemas.openxmlformats.org/officeDocument/2006/relationships/hyperlink" Target="https://nationalcareers.service.gov.uk/" TargetMode="External"/><Relationship Id="rId31" Type="http://schemas.openxmlformats.org/officeDocument/2006/relationships/hyperlink" Target="https://clearclimate.co.uk/" TargetMode="External"/><Relationship Id="rId4" Type="http://schemas.openxmlformats.org/officeDocument/2006/relationships/hyperlink" Target="https://www.corehaus.co.uk/careers/" TargetMode="External"/><Relationship Id="rId9" Type="http://schemas.openxmlformats.org/officeDocument/2006/relationships/hyperlink" Target="https://www.keepmoat.com/careers" TargetMode="External"/><Relationship Id="rId14" Type="http://schemas.openxmlformats.org/officeDocument/2006/relationships/hyperlink" Target="https://www.ryderarchitecture.com/careers/" TargetMode="External"/><Relationship Id="rId22" Type="http://schemas.openxmlformats.org/officeDocument/2006/relationships/hyperlink" Target="https://www.prospects.ac.uk/jobs-and-work-experience/job-sectors/property-and-construction" TargetMode="External"/><Relationship Id="rId27" Type="http://schemas.openxmlformats.org/officeDocument/2006/relationships/hyperlink" Target="https://amazingapprenticeships.com/" TargetMode="External"/><Relationship Id="rId30" Type="http://schemas.openxmlformats.org/officeDocument/2006/relationships/hyperlink" Target="https://www.youtube.com/watch?v=f_xAQNNi4pA" TargetMode="External"/><Relationship Id="rId35" Type="http://schemas.openxmlformats.org/officeDocument/2006/relationships/hyperlink" Target="https://www.merit.co.uk/care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buildingpeople.org.uk/" TargetMode="External"/><Relationship Id="rId13" Type="http://schemas.openxmlformats.org/officeDocument/2006/relationships/hyperlink" Target="https://www.instituteforapprenticeships.org/occupational-maps/" TargetMode="External"/><Relationship Id="rId3" Type="http://schemas.openxmlformats.org/officeDocument/2006/relationships/image" Target="../media/image1.jpg"/><Relationship Id="rId7" Type="http://schemas.openxmlformats.org/officeDocument/2006/relationships/hyperlink" Target="https://careers.startprofile.com/page/construction-national" TargetMode="External"/><Relationship Id="rId12" Type="http://schemas.openxmlformats.org/officeDocument/2006/relationships/hyperlink" Target="https://www.gov.uk/apply-apprenticeshi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prospects.ac.uk/jobs-and-work-experience/job-sectors/property-and-construction" TargetMode="External"/><Relationship Id="rId11" Type="http://schemas.openxmlformats.org/officeDocument/2006/relationships/hyperlink" Target="https://amazingapprenticeships.com/" TargetMode="External"/><Relationship Id="rId5" Type="http://schemas.openxmlformats.org/officeDocument/2006/relationships/hyperlink" Target="https://www.goconstruct.org/" TargetMode="External"/><Relationship Id="rId15" Type="http://schemas.openxmlformats.org/officeDocument/2006/relationships/hyperlink" Target="http://www.lmiforall.org.uk/" TargetMode="External"/><Relationship Id="rId10" Type="http://schemas.openxmlformats.org/officeDocument/2006/relationships/hyperlink" Target="https://cene.org.uk/g4c/g4c-north-east/" TargetMode="External"/><Relationship Id="rId4" Type="http://schemas.openxmlformats.org/officeDocument/2006/relationships/hyperlink" Target="https://nationalcareers.service.gov.uk/" TargetMode="External"/><Relationship Id="rId9" Type="http://schemas.openxmlformats.org/officeDocument/2006/relationships/hyperlink" Target="https://www.citb.co.uk" TargetMode="External"/><Relationship Id="rId14" Type="http://schemas.openxmlformats.org/officeDocument/2006/relationships/hyperlink" Target="https://www.youtube.com/watch?v=f_xAQNNi4p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2C8-31AB-D04E-A96F-1FAB4A57F2D9}"/>
              </a:ext>
            </a:extLst>
          </p:cNvPr>
          <p:cNvSpPr>
            <a:spLocks noGrp="1"/>
          </p:cNvSpPr>
          <p:nvPr>
            <p:ph type="ctrTitle"/>
          </p:nvPr>
        </p:nvSpPr>
        <p:spPr>
          <a:xfrm>
            <a:off x="506628" y="1122363"/>
            <a:ext cx="6730514" cy="2387600"/>
          </a:xfrm>
        </p:spPr>
        <p:txBody>
          <a:bodyPr/>
          <a:lstStyle/>
          <a:p>
            <a:r>
              <a:rPr lang="en-US" dirty="0"/>
              <a:t>North East construction sector careers</a:t>
            </a:r>
          </a:p>
        </p:txBody>
      </p:sp>
      <p:sp>
        <p:nvSpPr>
          <p:cNvPr id="3" name="Subtitle 2">
            <a:extLst>
              <a:ext uri="{FF2B5EF4-FFF2-40B4-BE49-F238E27FC236}">
                <a16:creationId xmlns:a16="http://schemas.microsoft.com/office/drawing/2014/main" id="{FD8145C1-7EA4-BB43-8F70-212827E96F8A}"/>
              </a:ext>
            </a:extLst>
          </p:cNvPr>
          <p:cNvSpPr>
            <a:spLocks noGrp="1"/>
          </p:cNvSpPr>
          <p:nvPr>
            <p:ph type="subTitle" idx="1"/>
          </p:nvPr>
        </p:nvSpPr>
        <p:spPr>
          <a:xfrm>
            <a:off x="506628" y="3602038"/>
            <a:ext cx="6730514" cy="1655762"/>
          </a:xfrm>
        </p:spPr>
        <p:txBody>
          <a:bodyPr/>
          <a:lstStyle/>
          <a:p>
            <a:r>
              <a:rPr lang="en-GB" dirty="0"/>
              <a:t>Sustainable housing</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4406-EAA4-C74A-A629-E3E045C75178}"/>
              </a:ext>
            </a:extLst>
          </p:cNvPr>
          <p:cNvSpPr>
            <a:spLocks noGrp="1"/>
          </p:cNvSpPr>
          <p:nvPr>
            <p:ph type="ctrTitle"/>
          </p:nvPr>
        </p:nvSpPr>
        <p:spPr/>
        <p:txBody>
          <a:bodyPr/>
          <a:lstStyle/>
          <a:p>
            <a:r>
              <a:rPr lang="en-US" dirty="0"/>
              <a:t>Thank you</a:t>
            </a:r>
          </a:p>
        </p:txBody>
      </p:sp>
      <p:sp>
        <p:nvSpPr>
          <p:cNvPr id="3" name="Title 1">
            <a:extLst>
              <a:ext uri="{FF2B5EF4-FFF2-40B4-BE49-F238E27FC236}">
                <a16:creationId xmlns:a16="http://schemas.microsoft.com/office/drawing/2014/main" id="{9509EDCD-B9B9-4D44-B799-7FDDD8FDFE72}"/>
              </a:ext>
            </a:extLst>
          </p:cNvPr>
          <p:cNvSpPr txBox="1">
            <a:spLocks/>
          </p:cNvSpPr>
          <p:nvPr/>
        </p:nvSpPr>
        <p:spPr bwMode="auto">
          <a:xfrm>
            <a:off x="506627" y="3801291"/>
            <a:ext cx="10161373" cy="88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US" sz="2400" b="0" dirty="0">
                <a:solidFill>
                  <a:schemeClr val="tx1">
                    <a:lumMod val="95000"/>
                    <a:lumOff val="5000"/>
                  </a:schemeClr>
                </a:solidFill>
              </a:rPr>
              <a:t>Find out more about the </a:t>
            </a:r>
            <a:r>
              <a:rPr lang="en-US" sz="2400" b="0" dirty="0">
                <a:solidFill>
                  <a:schemeClr val="tx1">
                    <a:lumMod val="95000"/>
                    <a:lumOff val="5000"/>
                  </a:schemeClr>
                </a:solidFill>
                <a:hlinkClick r:id="rId3"/>
              </a:rPr>
              <a:t>North East LEP</a:t>
            </a:r>
            <a:endParaRPr lang="en-US" sz="2400" b="0" dirty="0">
              <a:solidFill>
                <a:schemeClr val="tx1">
                  <a:lumMod val="95000"/>
                  <a:lumOff val="5000"/>
                </a:schemeClr>
              </a:solidFill>
            </a:endParaRPr>
          </a:p>
        </p:txBody>
      </p:sp>
    </p:spTree>
    <p:extLst>
      <p:ext uri="{BB962C8B-B14F-4D97-AF65-F5344CB8AC3E}">
        <p14:creationId xmlns:p14="http://schemas.microsoft.com/office/powerpoint/2010/main" val="18849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The construction sector in the North East</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198" y="1311179"/>
            <a:ext cx="10515602" cy="789911"/>
          </a:xfrm>
        </p:spPr>
        <p:txBody>
          <a:bodyPr/>
          <a:lstStyle/>
          <a:p>
            <a:pPr marL="0" indent="0">
              <a:buNone/>
            </a:pPr>
            <a:r>
              <a:rPr lang="en-GB" sz="1800" dirty="0"/>
              <a:t>Construction is a key part of the North East economy, a driver of jobs and growth. The quality of our buildings, whether that be schools, offices, hospitals or housing, has a lasting impact on the wellbeing of businesses and communities across the region. </a:t>
            </a:r>
          </a:p>
        </p:txBody>
      </p:sp>
      <p:sp>
        <p:nvSpPr>
          <p:cNvPr id="4" name="TextBox 3">
            <a:extLst>
              <a:ext uri="{FF2B5EF4-FFF2-40B4-BE49-F238E27FC236}">
                <a16:creationId xmlns:a16="http://schemas.microsoft.com/office/drawing/2014/main" id="{137E638A-ED3F-4947-B6A0-76C0CB788D0D}"/>
              </a:ext>
            </a:extLst>
          </p:cNvPr>
          <p:cNvSpPr txBox="1"/>
          <p:nvPr/>
        </p:nvSpPr>
        <p:spPr>
          <a:xfrm>
            <a:off x="557561" y="3850062"/>
            <a:ext cx="1839952" cy="1200329"/>
          </a:xfrm>
          <a:prstGeom prst="rect">
            <a:avLst/>
          </a:prstGeom>
          <a:noFill/>
        </p:spPr>
        <p:txBody>
          <a:bodyPr wrap="square">
            <a:spAutoFit/>
          </a:bodyPr>
          <a:lstStyle/>
          <a:p>
            <a:r>
              <a:rPr lang="en-GB" sz="1200" dirty="0">
                <a:latin typeface="Arial"/>
                <a:cs typeface="Arial"/>
              </a:rPr>
              <a:t>The construction sector is important to the North East and enables the growth of other key sectors the North East economy.</a:t>
            </a:r>
          </a:p>
        </p:txBody>
      </p:sp>
      <p:sp>
        <p:nvSpPr>
          <p:cNvPr id="5" name="TextBox 4">
            <a:extLst>
              <a:ext uri="{FF2B5EF4-FFF2-40B4-BE49-F238E27FC236}">
                <a16:creationId xmlns:a16="http://schemas.microsoft.com/office/drawing/2014/main" id="{2B9F249C-B4E7-A043-A44B-577193CD7B15}"/>
              </a:ext>
            </a:extLst>
          </p:cNvPr>
          <p:cNvSpPr txBox="1"/>
          <p:nvPr/>
        </p:nvSpPr>
        <p:spPr>
          <a:xfrm>
            <a:off x="2504049" y="3850062"/>
            <a:ext cx="2388088" cy="1938992"/>
          </a:xfrm>
          <a:prstGeom prst="rect">
            <a:avLst/>
          </a:prstGeom>
          <a:noFill/>
        </p:spPr>
        <p:txBody>
          <a:bodyPr wrap="square">
            <a:spAutoFit/>
          </a:bodyPr>
          <a:lstStyle/>
          <a:p>
            <a:r>
              <a:rPr lang="en-GB" sz="1200" dirty="0">
                <a:latin typeface="Arial"/>
                <a:cs typeface="Arial"/>
              </a:rPr>
              <a:t>In 2020 there were over 50,000 people employed in 8,125 businesses in our region and more skilled people are needed in this sector. The CITB estimate a further 7,000* new workers are needed between the end of 2020 and 2025 to meet the recruitment needs of the industry in the North East.</a:t>
            </a:r>
          </a:p>
        </p:txBody>
      </p:sp>
      <p:sp>
        <p:nvSpPr>
          <p:cNvPr id="6" name="TextBox 5">
            <a:extLst>
              <a:ext uri="{FF2B5EF4-FFF2-40B4-BE49-F238E27FC236}">
                <a16:creationId xmlns:a16="http://schemas.microsoft.com/office/drawing/2014/main" id="{28626C7B-A317-0A46-8C91-14C237AE549A}"/>
              </a:ext>
            </a:extLst>
          </p:cNvPr>
          <p:cNvSpPr txBox="1"/>
          <p:nvPr/>
        </p:nvSpPr>
        <p:spPr>
          <a:xfrm>
            <a:off x="5250580" y="3850062"/>
            <a:ext cx="1839953" cy="1015663"/>
          </a:xfrm>
          <a:prstGeom prst="rect">
            <a:avLst/>
          </a:prstGeom>
          <a:noFill/>
        </p:spPr>
        <p:txBody>
          <a:bodyPr wrap="square" lIns="91440" tIns="45720" rIns="91440" bIns="45720" rtlCol="0" anchor="t">
            <a:spAutoFit/>
          </a:bodyPr>
          <a:lstStyle/>
          <a:p>
            <a:r>
              <a:rPr lang="en-GB" sz="1200" dirty="0">
                <a:latin typeface="Arial"/>
                <a:cs typeface="Arial"/>
              </a:rPr>
              <a:t>Investment in infrastructure and sustainable housing is driving growth in the construction sector.</a:t>
            </a:r>
          </a:p>
        </p:txBody>
      </p:sp>
      <p:pic>
        <p:nvPicPr>
          <p:cNvPr id="12" name="Picture 11" descr="Map&#10;&#10;Description automatically generated">
            <a:extLst>
              <a:ext uri="{FF2B5EF4-FFF2-40B4-BE49-F238E27FC236}">
                <a16:creationId xmlns:a16="http://schemas.microsoft.com/office/drawing/2014/main" id="{18C7897F-B0CB-6D4C-B4E7-AE142FF3497D}"/>
              </a:ext>
            </a:extLst>
          </p:cNvPr>
          <p:cNvPicPr>
            <a:picLocks noChangeAspect="1"/>
          </p:cNvPicPr>
          <p:nvPr/>
        </p:nvPicPr>
        <p:blipFill>
          <a:blip r:embed="rId4"/>
          <a:stretch>
            <a:fillRect/>
          </a:stretch>
        </p:blipFill>
        <p:spPr>
          <a:xfrm>
            <a:off x="557560" y="2403257"/>
            <a:ext cx="992460" cy="1343638"/>
          </a:xfrm>
          <a:prstGeom prst="rect">
            <a:avLst/>
          </a:prstGeom>
        </p:spPr>
      </p:pic>
      <p:sp>
        <p:nvSpPr>
          <p:cNvPr id="15" name="TextBox 14">
            <a:extLst>
              <a:ext uri="{FF2B5EF4-FFF2-40B4-BE49-F238E27FC236}">
                <a16:creationId xmlns:a16="http://schemas.microsoft.com/office/drawing/2014/main" id="{0F3D8825-0374-6D42-9CFC-57A77503B35D}"/>
              </a:ext>
            </a:extLst>
          </p:cNvPr>
          <p:cNvSpPr txBox="1"/>
          <p:nvPr/>
        </p:nvSpPr>
        <p:spPr>
          <a:xfrm>
            <a:off x="7398940" y="3850062"/>
            <a:ext cx="1839953" cy="1754326"/>
          </a:xfrm>
          <a:prstGeom prst="rect">
            <a:avLst/>
          </a:prstGeom>
          <a:noFill/>
        </p:spPr>
        <p:txBody>
          <a:bodyPr wrap="square" lIns="91440" tIns="45720" rIns="91440" bIns="45720" rtlCol="0" anchor="t">
            <a:spAutoFit/>
          </a:bodyPr>
          <a:lstStyle/>
          <a:p>
            <a:r>
              <a:rPr lang="en-GB" sz="1200" dirty="0">
                <a:latin typeface="Arial" panose="020B0604020202020204" pitchFamily="34" charset="0"/>
              </a:rPr>
              <a:t>The UK, Welsh and Scottish governments have underpinned climate change commitments with a legally-binding target to reduce greenhouse gas emissions to net zero by 2050.</a:t>
            </a:r>
          </a:p>
        </p:txBody>
      </p:sp>
      <p:sp>
        <p:nvSpPr>
          <p:cNvPr id="17" name="TextBox 16">
            <a:extLst>
              <a:ext uri="{FF2B5EF4-FFF2-40B4-BE49-F238E27FC236}">
                <a16:creationId xmlns:a16="http://schemas.microsoft.com/office/drawing/2014/main" id="{863DBFCC-877F-C44B-B962-4B711B061242}"/>
              </a:ext>
            </a:extLst>
          </p:cNvPr>
          <p:cNvSpPr txBox="1"/>
          <p:nvPr/>
        </p:nvSpPr>
        <p:spPr>
          <a:xfrm>
            <a:off x="9547300" y="3850062"/>
            <a:ext cx="1839953" cy="1754326"/>
          </a:xfrm>
          <a:prstGeom prst="rect">
            <a:avLst/>
          </a:prstGeom>
          <a:noFill/>
        </p:spPr>
        <p:txBody>
          <a:bodyPr wrap="square" lIns="91440" tIns="45720" rIns="91440" bIns="45720" rtlCol="0" anchor="t">
            <a:spAutoFit/>
          </a:bodyPr>
          <a:lstStyle/>
          <a:p>
            <a:r>
              <a:rPr lang="en-GB" sz="1200" dirty="0">
                <a:latin typeface="Arial" panose="020B0604020202020204" pitchFamily="34" charset="0"/>
              </a:rPr>
              <a:t>This presents a huge opportunity for construction businesses to meet new demands through a new set of skills and services which will help to make homes and buildings more sustainable.</a:t>
            </a:r>
            <a:endParaRPr lang="en-GB" sz="1200" dirty="0">
              <a:latin typeface="Arial"/>
              <a:cs typeface="Arial"/>
            </a:endParaRPr>
          </a:p>
        </p:txBody>
      </p:sp>
      <p:pic>
        <p:nvPicPr>
          <p:cNvPr id="25" name="Picture 24" descr="Icon&#10;&#10;Description automatically generated">
            <a:extLst>
              <a:ext uri="{FF2B5EF4-FFF2-40B4-BE49-F238E27FC236}">
                <a16:creationId xmlns:a16="http://schemas.microsoft.com/office/drawing/2014/main" id="{E6C4D7E9-1BC4-97DA-7F76-8EE4101AE457}"/>
              </a:ext>
            </a:extLst>
          </p:cNvPr>
          <p:cNvPicPr>
            <a:picLocks noChangeAspect="1"/>
          </p:cNvPicPr>
          <p:nvPr/>
        </p:nvPicPr>
        <p:blipFill>
          <a:blip r:embed="rId5"/>
          <a:stretch>
            <a:fillRect/>
          </a:stretch>
        </p:blipFill>
        <p:spPr>
          <a:xfrm>
            <a:off x="9583080" y="2743200"/>
            <a:ext cx="960680" cy="1003695"/>
          </a:xfrm>
          <a:prstGeom prst="rect">
            <a:avLst/>
          </a:prstGeom>
        </p:spPr>
      </p:pic>
      <p:pic>
        <p:nvPicPr>
          <p:cNvPr id="28" name="Picture 27" descr="Icon&#10;&#10;Description automatically generated">
            <a:extLst>
              <a:ext uri="{FF2B5EF4-FFF2-40B4-BE49-F238E27FC236}">
                <a16:creationId xmlns:a16="http://schemas.microsoft.com/office/drawing/2014/main" id="{1C7B020C-EE0F-6CE0-2D4A-B0F12904E856}"/>
              </a:ext>
            </a:extLst>
          </p:cNvPr>
          <p:cNvPicPr>
            <a:picLocks noChangeAspect="1"/>
          </p:cNvPicPr>
          <p:nvPr/>
        </p:nvPicPr>
        <p:blipFill>
          <a:blip r:embed="rId6"/>
          <a:stretch>
            <a:fillRect/>
          </a:stretch>
        </p:blipFill>
        <p:spPr>
          <a:xfrm>
            <a:off x="7398940" y="2697528"/>
            <a:ext cx="1257300" cy="990600"/>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0B65373F-9051-1B21-1424-3C7CBC6653B0}"/>
              </a:ext>
            </a:extLst>
          </p:cNvPr>
          <p:cNvPicPr>
            <a:picLocks noChangeAspect="1"/>
          </p:cNvPicPr>
          <p:nvPr/>
        </p:nvPicPr>
        <p:blipFill>
          <a:blip r:embed="rId7"/>
          <a:stretch>
            <a:fillRect/>
          </a:stretch>
        </p:blipFill>
        <p:spPr>
          <a:xfrm>
            <a:off x="2504049" y="2729670"/>
            <a:ext cx="1397000" cy="1016000"/>
          </a:xfrm>
          <a:prstGeom prst="rect">
            <a:avLst/>
          </a:prstGeom>
        </p:spPr>
      </p:pic>
      <p:pic>
        <p:nvPicPr>
          <p:cNvPr id="8" name="Picture 7" descr="Icon&#10;&#10;Description automatically generated">
            <a:extLst>
              <a:ext uri="{FF2B5EF4-FFF2-40B4-BE49-F238E27FC236}">
                <a16:creationId xmlns:a16="http://schemas.microsoft.com/office/drawing/2014/main" id="{3CCFBE6B-68A2-1DC0-F7A1-B175D08D156A}"/>
              </a:ext>
            </a:extLst>
          </p:cNvPr>
          <p:cNvPicPr>
            <a:picLocks noChangeAspect="1"/>
          </p:cNvPicPr>
          <p:nvPr/>
        </p:nvPicPr>
        <p:blipFill>
          <a:blip r:embed="rId8"/>
          <a:stretch>
            <a:fillRect/>
          </a:stretch>
        </p:blipFill>
        <p:spPr>
          <a:xfrm>
            <a:off x="5327650" y="2550256"/>
            <a:ext cx="1282700" cy="1181100"/>
          </a:xfrm>
          <a:prstGeom prst="rect">
            <a:avLst/>
          </a:prstGeom>
        </p:spPr>
      </p:pic>
    </p:spTree>
    <p:extLst>
      <p:ext uri="{BB962C8B-B14F-4D97-AF65-F5344CB8AC3E}">
        <p14:creationId xmlns:p14="http://schemas.microsoft.com/office/powerpoint/2010/main" val="354726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5BDAD75E-747F-F1C0-C64D-D5E9728277AF}"/>
              </a:ext>
            </a:extLst>
          </p:cNvPr>
          <p:cNvPicPr>
            <a:picLocks noChangeAspect="1"/>
          </p:cNvPicPr>
          <p:nvPr/>
        </p:nvPicPr>
        <p:blipFill>
          <a:blip r:embed="rId3"/>
          <a:stretch>
            <a:fillRect/>
          </a:stretch>
        </p:blipFill>
        <p:spPr>
          <a:xfrm>
            <a:off x="393700" y="1327606"/>
            <a:ext cx="3745336" cy="2105321"/>
          </a:xfrm>
          <a:prstGeom prst="rect">
            <a:avLst/>
          </a:prstGeom>
        </p:spPr>
      </p:pic>
      <p:pic>
        <p:nvPicPr>
          <p:cNvPr id="2" name="Picture 1" descr="A picture containing clipart&#10;&#10;Description automatically generated">
            <a:hlinkClick r:id="rId4"/>
            <a:extLst>
              <a:ext uri="{FF2B5EF4-FFF2-40B4-BE49-F238E27FC236}">
                <a16:creationId xmlns:a16="http://schemas.microsoft.com/office/drawing/2014/main" id="{93649CCC-F9A7-3ACB-2446-5017825617BB}"/>
              </a:ext>
            </a:extLst>
          </p:cNvPr>
          <p:cNvPicPr>
            <a:picLocks noChangeAspect="1"/>
          </p:cNvPicPr>
          <p:nvPr/>
        </p:nvPicPr>
        <p:blipFill>
          <a:blip r:embed="rId5">
            <a:alphaModFix amt="63000"/>
          </a:blip>
          <a:stretch>
            <a:fillRect/>
          </a:stretch>
        </p:blipFill>
        <p:spPr>
          <a:xfrm>
            <a:off x="1790118" y="1889873"/>
            <a:ext cx="952500" cy="952500"/>
          </a:xfrm>
          <a:prstGeom prst="rect">
            <a:avLst/>
          </a:prstGeom>
        </p:spPr>
      </p:pic>
      <p:sp>
        <p:nvSpPr>
          <p:cNvPr id="8" name="TextBox 7">
            <a:extLst>
              <a:ext uri="{FF2B5EF4-FFF2-40B4-BE49-F238E27FC236}">
                <a16:creationId xmlns:a16="http://schemas.microsoft.com/office/drawing/2014/main" id="{78C403EC-2C5E-2708-D50A-AC13570F31C5}"/>
              </a:ext>
            </a:extLst>
          </p:cNvPr>
          <p:cNvSpPr txBox="1"/>
          <p:nvPr/>
        </p:nvSpPr>
        <p:spPr>
          <a:xfrm>
            <a:off x="393700" y="3617123"/>
            <a:ext cx="3745336" cy="646331"/>
          </a:xfrm>
          <a:prstGeom prst="rect">
            <a:avLst/>
          </a:prstGeom>
          <a:noFill/>
        </p:spPr>
        <p:txBody>
          <a:bodyPr wrap="square">
            <a:spAutoFit/>
          </a:bodyPr>
          <a:lstStyle/>
          <a:p>
            <a:r>
              <a:rPr lang="en-GB" dirty="0">
                <a:hlinkClick r:id="rId6"/>
              </a:rPr>
              <a:t>Overview video from RE:GEN - Gentoo</a:t>
            </a:r>
            <a:endParaRPr lang="en-GB" dirty="0"/>
          </a:p>
        </p:txBody>
      </p:sp>
      <p:sp>
        <p:nvSpPr>
          <p:cNvPr id="9" name="Title 1">
            <a:extLst>
              <a:ext uri="{FF2B5EF4-FFF2-40B4-BE49-F238E27FC236}">
                <a16:creationId xmlns:a16="http://schemas.microsoft.com/office/drawing/2014/main" id="{DCAA4F7B-6A49-8125-7F77-CB6FA98F40D3}"/>
              </a:ext>
            </a:extLst>
          </p:cNvPr>
          <p:cNvSpPr txBox="1">
            <a:spLocks/>
          </p:cNvSpPr>
          <p:nvPr/>
        </p:nvSpPr>
        <p:spPr>
          <a:xfrm>
            <a:off x="457200" y="325214"/>
            <a:ext cx="10896600" cy="789910"/>
          </a:xfrm>
          <a:prstGeom prst="rect">
            <a:avLst/>
          </a:prstGeom>
        </p:spPr>
        <p:txBody>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GB" sz="2800" dirty="0"/>
              <a:t>How is the construction of housing changing?</a:t>
            </a:r>
            <a:endParaRPr lang="en-US" sz="2800" dirty="0"/>
          </a:p>
        </p:txBody>
      </p:sp>
      <p:sp>
        <p:nvSpPr>
          <p:cNvPr id="10" name="Content Placeholder 2">
            <a:extLst>
              <a:ext uri="{FF2B5EF4-FFF2-40B4-BE49-F238E27FC236}">
                <a16:creationId xmlns:a16="http://schemas.microsoft.com/office/drawing/2014/main" id="{894B8A77-4001-A70E-5881-05BF1BB3BA63}"/>
              </a:ext>
            </a:extLst>
          </p:cNvPr>
          <p:cNvSpPr txBox="1">
            <a:spLocks/>
          </p:cNvSpPr>
          <p:nvPr/>
        </p:nvSpPr>
        <p:spPr>
          <a:xfrm>
            <a:off x="4732763" y="1327606"/>
            <a:ext cx="7217937" cy="43043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Watch the video and answer the questions below</a:t>
            </a:r>
          </a:p>
          <a:p>
            <a:r>
              <a:rPr lang="en-GB" sz="2000" dirty="0">
                <a:latin typeface="Arial"/>
                <a:cs typeface="Arial"/>
              </a:rPr>
              <a:t>How is the way people heat their homes changing and why?</a:t>
            </a:r>
          </a:p>
          <a:p>
            <a:r>
              <a:rPr lang="en-GB" sz="2000" dirty="0">
                <a:latin typeface="Arial"/>
                <a:cs typeface="Arial"/>
              </a:rPr>
              <a:t>What does this mean for construction in the North East?</a:t>
            </a:r>
          </a:p>
          <a:p>
            <a:r>
              <a:rPr lang="en-GB" sz="2000" dirty="0">
                <a:latin typeface="Arial"/>
                <a:cs typeface="Arial"/>
              </a:rPr>
              <a:t>Can you name some of the jobs involved in the RE:GEN and Gentoo developments?</a:t>
            </a:r>
          </a:p>
          <a:p>
            <a:r>
              <a:rPr lang="en-GB" sz="2000" dirty="0">
                <a:latin typeface="Arial"/>
                <a:cs typeface="Arial"/>
              </a:rPr>
              <a:t>How are the skills needed in construction changing?</a:t>
            </a:r>
          </a:p>
          <a:p>
            <a:r>
              <a:rPr lang="en-US" sz="2000" dirty="0"/>
              <a:t>What might be the benefits of a career in sustainable construction?</a:t>
            </a:r>
          </a:p>
        </p:txBody>
      </p:sp>
    </p:spTree>
    <p:extLst>
      <p:ext uri="{BB962C8B-B14F-4D97-AF65-F5344CB8AC3E}">
        <p14:creationId xmlns:p14="http://schemas.microsoft.com/office/powerpoint/2010/main" val="405812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AA4F7B-6A49-8125-7F77-CB6FA98F40D3}"/>
              </a:ext>
            </a:extLst>
          </p:cNvPr>
          <p:cNvSpPr txBox="1">
            <a:spLocks/>
          </p:cNvSpPr>
          <p:nvPr/>
        </p:nvSpPr>
        <p:spPr>
          <a:xfrm>
            <a:off x="457200" y="325214"/>
            <a:ext cx="10896600" cy="789910"/>
          </a:xfrm>
          <a:prstGeom prst="rect">
            <a:avLst/>
          </a:prstGeom>
        </p:spPr>
        <p:txBody>
          <a:bodyPr/>
          <a:lst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a:lstStyle>
          <a:p>
            <a:r>
              <a:rPr lang="en-GB" sz="2800" dirty="0"/>
              <a:t>Modern Methods of Construction (MMC)</a:t>
            </a:r>
            <a:endParaRPr lang="en-US" sz="2800" dirty="0"/>
          </a:p>
        </p:txBody>
      </p:sp>
      <p:sp>
        <p:nvSpPr>
          <p:cNvPr id="3" name="Content Placeholder 2">
            <a:extLst>
              <a:ext uri="{FF2B5EF4-FFF2-40B4-BE49-F238E27FC236}">
                <a16:creationId xmlns:a16="http://schemas.microsoft.com/office/drawing/2014/main" id="{1568BEBB-EFCC-D3A0-F0E7-B5645E746F04}"/>
              </a:ext>
            </a:extLst>
          </p:cNvPr>
          <p:cNvSpPr txBox="1">
            <a:spLocks/>
          </p:cNvSpPr>
          <p:nvPr/>
        </p:nvSpPr>
        <p:spPr>
          <a:xfrm>
            <a:off x="457200" y="1454151"/>
            <a:ext cx="7339013" cy="4311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Modern Methods of Construction is a process which focuses on off-site construction techniques, such as mass production and factory assembly, as alternatives to traditional building. </a:t>
            </a:r>
          </a:p>
          <a:p>
            <a:r>
              <a:rPr lang="en-GB" sz="2000" dirty="0"/>
              <a:t>MMC can be employed to create whole homes using factory-built modules or may be used to speed up particular  techniques and increase energy efficiency through innovative working processes.</a:t>
            </a:r>
          </a:p>
          <a:p>
            <a:r>
              <a:rPr lang="en-GB" sz="2000" dirty="0"/>
              <a:t>This method of construction requires different skills such as those used in advanced manufacturing. </a:t>
            </a:r>
          </a:p>
          <a:p>
            <a:r>
              <a:rPr lang="en-GB" sz="2000" dirty="0"/>
              <a:t>There are several businesses based in the North East who specialise in this method of construction, including </a:t>
            </a:r>
            <a:r>
              <a:rPr lang="en-GB" sz="2000" dirty="0" err="1"/>
              <a:t>Corehaus</a:t>
            </a:r>
            <a:r>
              <a:rPr lang="en-GB" sz="2000" dirty="0"/>
              <a:t> in Seaham, Co Durham. Watch the animation to see how their modular homes are constructed. </a:t>
            </a:r>
          </a:p>
        </p:txBody>
      </p:sp>
      <p:pic>
        <p:nvPicPr>
          <p:cNvPr id="5" name="Picture 4">
            <a:hlinkClick r:id="rId3"/>
            <a:extLst>
              <a:ext uri="{FF2B5EF4-FFF2-40B4-BE49-F238E27FC236}">
                <a16:creationId xmlns:a16="http://schemas.microsoft.com/office/drawing/2014/main" id="{321A1377-77C4-57D4-F6BA-A706F0816E5B}"/>
              </a:ext>
            </a:extLst>
          </p:cNvPr>
          <p:cNvPicPr>
            <a:picLocks noChangeAspect="1"/>
          </p:cNvPicPr>
          <p:nvPr/>
        </p:nvPicPr>
        <p:blipFill>
          <a:blip r:embed="rId4"/>
          <a:stretch>
            <a:fillRect/>
          </a:stretch>
        </p:blipFill>
        <p:spPr>
          <a:xfrm>
            <a:off x="8109333" y="2589117"/>
            <a:ext cx="3748823" cy="1234964"/>
          </a:xfrm>
          <a:prstGeom prst="rect">
            <a:avLst/>
          </a:prstGeom>
        </p:spPr>
      </p:pic>
    </p:spTree>
    <p:extLst>
      <p:ext uri="{BB962C8B-B14F-4D97-AF65-F5344CB8AC3E}">
        <p14:creationId xmlns:p14="http://schemas.microsoft.com/office/powerpoint/2010/main" val="28268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0BEE-BCBE-574B-BA21-1E2C92BB7A4E}"/>
              </a:ext>
            </a:extLst>
          </p:cNvPr>
          <p:cNvSpPr>
            <a:spLocks noGrp="1"/>
          </p:cNvSpPr>
          <p:nvPr>
            <p:ph type="title"/>
          </p:nvPr>
        </p:nvSpPr>
        <p:spPr>
          <a:xfrm>
            <a:off x="457200" y="335591"/>
            <a:ext cx="9921240" cy="690322"/>
          </a:xfrm>
        </p:spPr>
        <p:txBody>
          <a:bodyPr/>
          <a:lstStyle/>
          <a:p>
            <a:r>
              <a:rPr lang="en-US" dirty="0"/>
              <a:t>Jobs in the construction industry - sustainable housing</a:t>
            </a:r>
          </a:p>
        </p:txBody>
      </p:sp>
      <p:sp>
        <p:nvSpPr>
          <p:cNvPr id="10" name="Content Placeholder 2">
            <a:extLst>
              <a:ext uri="{FF2B5EF4-FFF2-40B4-BE49-F238E27FC236}">
                <a16:creationId xmlns:a16="http://schemas.microsoft.com/office/drawing/2014/main" id="{4BE508BC-FB3D-3640-BCE9-C8A48FFA8BF1}"/>
              </a:ext>
            </a:extLst>
          </p:cNvPr>
          <p:cNvSpPr>
            <a:spLocks noGrp="1"/>
          </p:cNvSpPr>
          <p:nvPr>
            <p:ph idx="1"/>
          </p:nvPr>
        </p:nvSpPr>
        <p:spPr>
          <a:xfrm>
            <a:off x="602166" y="2132300"/>
            <a:ext cx="5390671" cy="3620799"/>
          </a:xfrm>
        </p:spPr>
        <p:txBody>
          <a:bodyPr/>
          <a:lstStyle/>
          <a:p>
            <a:pPr marL="0" indent="0">
              <a:buNone/>
            </a:pPr>
            <a:r>
              <a:rPr lang="en-US" sz="1800" b="1" dirty="0"/>
              <a:t>Watch the videos of people working in the construction industry in the North East and answer the questions</a:t>
            </a:r>
          </a:p>
          <a:p>
            <a:pPr marL="514350" indent="-285750">
              <a:lnSpc>
                <a:spcPct val="107000"/>
              </a:lnSpc>
              <a:buFont typeface="Courier New" panose="02070309020205020404" pitchFamily="49" charset="0"/>
              <a:buChar char="o"/>
            </a:pPr>
            <a:r>
              <a:rPr lang="en-US" sz="1600" dirty="0">
                <a:hlinkClick r:id="rId3"/>
              </a:rPr>
              <a:t>Logan, Heat Pump Fitter</a:t>
            </a:r>
            <a:endParaRPr lang="en-GB" sz="1600" u="sng" dirty="0">
              <a:solidFill>
                <a:srgbClr val="0563C1"/>
              </a:solidFill>
              <a:ea typeface="Calibri" panose="020F0502020204030204" pitchFamily="34" charset="0"/>
              <a:hlinkClick r:id="rId4">
                <a:extLst>
                  <a:ext uri="{A12FA001-AC4F-418D-AE19-62706E023703}">
                    <ahyp:hlinkClr xmlns:ahyp="http://schemas.microsoft.com/office/drawing/2018/hyperlinkcolor" val="tx"/>
                  </a:ext>
                </a:extLst>
              </a:hlinkClick>
            </a:endParaRPr>
          </a:p>
          <a:p>
            <a:pPr marL="514350" indent="-285750">
              <a:lnSpc>
                <a:spcPct val="107000"/>
              </a:lnSpc>
              <a:buFont typeface="Courier New" panose="02070309020205020404" pitchFamily="49" charset="0"/>
              <a:buChar char="o"/>
            </a:pPr>
            <a:r>
              <a:rPr lang="en-GB" sz="1600" u="sng" dirty="0">
                <a:solidFill>
                  <a:srgbClr val="0563C1"/>
                </a:solidFill>
                <a:ea typeface="Calibri" panose="020F0502020204030204" pitchFamily="34" charset="0"/>
                <a:hlinkClick r:id="rId4">
                  <a:extLst>
                    <a:ext uri="{A12FA001-AC4F-418D-AE19-62706E023703}">
                      <ahyp:hlinkClr xmlns:ahyp="http://schemas.microsoft.com/office/drawing/2018/hyperlinkcolor" val="tx"/>
                    </a:ext>
                  </a:extLst>
                </a:hlinkClick>
              </a:rPr>
              <a:t>Hollie Design Manager</a:t>
            </a:r>
            <a:r>
              <a:rPr lang="en-GB" sz="1600" dirty="0">
                <a:ea typeface="Calibri" panose="020F0502020204030204" pitchFamily="34" charset="0"/>
              </a:rPr>
              <a:t> </a:t>
            </a:r>
          </a:p>
          <a:p>
            <a:pPr marL="514350" indent="-285750">
              <a:lnSpc>
                <a:spcPct val="107000"/>
              </a:lnSpc>
              <a:buFont typeface="Courier New" panose="02070309020205020404" pitchFamily="49" charset="0"/>
              <a:buChar char="o"/>
            </a:pPr>
            <a:r>
              <a:rPr lang="en-GB" sz="1600" u="sng" dirty="0">
                <a:solidFill>
                  <a:srgbClr val="0563C1"/>
                </a:solidFill>
                <a:ea typeface="Calibri" panose="020F0502020204030204" pitchFamily="34" charset="0"/>
                <a:hlinkClick r:id="rId5"/>
              </a:rPr>
              <a:t>Liam, Energy Technician</a:t>
            </a:r>
            <a:r>
              <a:rPr lang="en-GB" sz="1600" dirty="0">
                <a:ea typeface="Calibri" panose="020F0502020204030204" pitchFamily="34" charset="0"/>
              </a:rPr>
              <a:t> </a:t>
            </a:r>
          </a:p>
          <a:p>
            <a:pPr marL="514350" indent="-285750">
              <a:lnSpc>
                <a:spcPct val="107000"/>
              </a:lnSpc>
              <a:buFont typeface="Courier New" panose="02070309020205020404" pitchFamily="49" charset="0"/>
              <a:buChar char="o"/>
            </a:pPr>
            <a:r>
              <a:rPr lang="en-GB" sz="1600" u="sng" dirty="0">
                <a:solidFill>
                  <a:srgbClr val="0563C1"/>
                </a:solidFill>
                <a:ea typeface="Calibri" panose="020F0502020204030204" pitchFamily="34" charset="0"/>
                <a:hlinkClick r:id="rId6"/>
              </a:rPr>
              <a:t>Northern Gas Networks, Hydrogen homes team</a:t>
            </a:r>
            <a:endParaRPr lang="en-GB" sz="1600" u="sng" dirty="0">
              <a:solidFill>
                <a:srgbClr val="0563C1"/>
              </a:solidFill>
              <a:ea typeface="Calibri" panose="020F0502020204030204" pitchFamily="34" charset="0"/>
            </a:endParaRPr>
          </a:p>
          <a:p>
            <a:pPr marL="514350" indent="-285750">
              <a:lnSpc>
                <a:spcPct val="107000"/>
              </a:lnSpc>
              <a:buFont typeface="Courier New" panose="02070309020205020404" pitchFamily="49" charset="0"/>
              <a:buChar char="o"/>
            </a:pPr>
            <a:r>
              <a:rPr lang="en-GB" sz="1600" u="sng" dirty="0">
                <a:solidFill>
                  <a:srgbClr val="0000FF"/>
                </a:solidFill>
                <a:ea typeface="Calibri" panose="020F0502020204030204" pitchFamily="34" charset="0"/>
                <a:hlinkClick r:id="rId7"/>
              </a:rPr>
              <a:t>Charlotte, Site Manager</a:t>
            </a:r>
            <a:r>
              <a:rPr lang="en-GB" sz="1600" dirty="0">
                <a:ea typeface="Calibri" panose="020F0502020204030204" pitchFamily="34" charset="0"/>
              </a:rPr>
              <a:t>  </a:t>
            </a:r>
          </a:p>
          <a:p>
            <a:pPr marL="514350" indent="-285750">
              <a:lnSpc>
                <a:spcPct val="107000"/>
              </a:lnSpc>
              <a:buFont typeface="Courier New" panose="02070309020205020404" pitchFamily="49" charset="0"/>
              <a:buChar char="o"/>
            </a:pPr>
            <a:r>
              <a:rPr lang="en-GB" sz="1600" u="sng" dirty="0">
                <a:solidFill>
                  <a:srgbClr val="0000FF"/>
                </a:solidFill>
                <a:ea typeface="Calibri" panose="020F0502020204030204" pitchFamily="34" charset="0"/>
                <a:hlinkClick r:id="rId8"/>
              </a:rPr>
              <a:t>Beth, Bricklayer: Part 1 Traineeship</a:t>
            </a:r>
            <a:endParaRPr lang="en-GB" sz="1600" dirty="0">
              <a:ea typeface="Calibri" panose="020F0502020204030204" pitchFamily="34" charset="0"/>
            </a:endParaRPr>
          </a:p>
          <a:p>
            <a:pPr marL="514350" indent="-285750">
              <a:lnSpc>
                <a:spcPct val="107000"/>
              </a:lnSpc>
              <a:buFont typeface="Courier New" panose="02070309020205020404" pitchFamily="49" charset="0"/>
              <a:buChar char="o"/>
            </a:pPr>
            <a:r>
              <a:rPr lang="en-GB" sz="1600" u="sng" dirty="0">
                <a:solidFill>
                  <a:srgbClr val="0000FF"/>
                </a:solidFill>
                <a:ea typeface="Calibri" panose="020F0502020204030204" pitchFamily="34" charset="0"/>
                <a:hlinkClick r:id="rId9"/>
              </a:rPr>
              <a:t>Beth, Bricklayer: Part 2 Apprenticeship</a:t>
            </a:r>
            <a:endParaRPr lang="en-GB" sz="1600" dirty="0">
              <a:ea typeface="Calibri" panose="020F0502020204030204" pitchFamily="34" charset="0"/>
            </a:endParaRPr>
          </a:p>
          <a:p>
            <a:pPr>
              <a:spcAft>
                <a:spcPts val="800"/>
              </a:spcAft>
            </a:pPr>
            <a:endParaRPr lang="en-US" sz="1800" b="1" dirty="0"/>
          </a:p>
        </p:txBody>
      </p:sp>
      <p:sp>
        <p:nvSpPr>
          <p:cNvPr id="11" name="Content Placeholder 2">
            <a:extLst>
              <a:ext uri="{FF2B5EF4-FFF2-40B4-BE49-F238E27FC236}">
                <a16:creationId xmlns:a16="http://schemas.microsoft.com/office/drawing/2014/main" id="{8660C67A-3298-4142-AF9F-CF8978E69B25}"/>
              </a:ext>
            </a:extLst>
          </p:cNvPr>
          <p:cNvSpPr txBox="1">
            <a:spLocks/>
          </p:cNvSpPr>
          <p:nvPr/>
        </p:nvSpPr>
        <p:spPr bwMode="auto">
          <a:xfrm>
            <a:off x="6095999" y="1794819"/>
            <a:ext cx="5493835" cy="345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Questions</a:t>
            </a:r>
          </a:p>
          <a:p>
            <a:r>
              <a:rPr lang="en-US" sz="2000" dirty="0"/>
              <a:t>Which company do they work for and what does the company do?</a:t>
            </a:r>
          </a:p>
          <a:p>
            <a:r>
              <a:rPr lang="en-US" sz="2000" dirty="0"/>
              <a:t>What job does the speaker have and what types of things do they do in the role?</a:t>
            </a:r>
          </a:p>
          <a:p>
            <a:r>
              <a:rPr lang="en-US" sz="2000" dirty="0"/>
              <a:t>What qualifications do you need to get the job?</a:t>
            </a:r>
          </a:p>
          <a:p>
            <a:r>
              <a:rPr lang="en-US" sz="2000" dirty="0"/>
              <a:t>Which skills are important to the job?</a:t>
            </a:r>
          </a:p>
          <a:p>
            <a:r>
              <a:rPr lang="en-US" sz="2000" dirty="0"/>
              <a:t>How can you find out more about jobs such as these?</a:t>
            </a:r>
          </a:p>
          <a:p>
            <a:pPr marL="0" indent="0">
              <a:buNone/>
            </a:pPr>
            <a:endParaRPr lang="en-US" sz="2000" dirty="0"/>
          </a:p>
          <a:p>
            <a:pPr marL="0" indent="0">
              <a:buFont typeface="Arial" panose="020B0604020202020204" pitchFamily="34" charset="0"/>
              <a:buNone/>
            </a:pPr>
            <a:endParaRPr lang="en-US" sz="2000" dirty="0"/>
          </a:p>
        </p:txBody>
      </p:sp>
      <p:pic>
        <p:nvPicPr>
          <p:cNvPr id="12" name="Picture 11" descr="Icon&#10;&#10;Description automatically generated">
            <a:extLst>
              <a:ext uri="{FF2B5EF4-FFF2-40B4-BE49-F238E27FC236}">
                <a16:creationId xmlns:a16="http://schemas.microsoft.com/office/drawing/2014/main" id="{0B75A54E-A0FF-004F-B4E7-6BA11DC50582}"/>
              </a:ext>
            </a:extLst>
          </p:cNvPr>
          <p:cNvPicPr>
            <a:picLocks noChangeAspect="1"/>
          </p:cNvPicPr>
          <p:nvPr/>
        </p:nvPicPr>
        <p:blipFill>
          <a:blip r:embed="rId10"/>
          <a:stretch>
            <a:fillRect/>
          </a:stretch>
        </p:blipFill>
        <p:spPr>
          <a:xfrm>
            <a:off x="602166" y="1282944"/>
            <a:ext cx="1239334" cy="849357"/>
          </a:xfrm>
          <a:prstGeom prst="rect">
            <a:avLst/>
          </a:prstGeom>
        </p:spPr>
      </p:pic>
    </p:spTree>
    <p:extLst>
      <p:ext uri="{BB962C8B-B14F-4D97-AF65-F5344CB8AC3E}">
        <p14:creationId xmlns:p14="http://schemas.microsoft.com/office/powerpoint/2010/main" val="182829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9319844" cy="789910"/>
          </a:xfrm>
        </p:spPr>
        <p:txBody>
          <a:bodyPr/>
          <a:lstStyle/>
          <a:p>
            <a:r>
              <a:rPr lang="en-GB" dirty="0"/>
              <a:t>What careers are available in the construction of housing?</a:t>
            </a:r>
            <a:endParaRPr lang="en-US" dirty="0"/>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5731725" y="1642517"/>
            <a:ext cx="5444275" cy="3896352"/>
          </a:xfrm>
        </p:spPr>
        <p:txBody>
          <a:bodyPr/>
          <a:lstStyle/>
          <a:p>
            <a:pPr marL="0" indent="0">
              <a:buNone/>
            </a:pPr>
            <a:r>
              <a:rPr lang="en-US" sz="1800" b="1" dirty="0"/>
              <a:t>Pick one of the jobs listed and research the following:</a:t>
            </a:r>
          </a:p>
          <a:p>
            <a:r>
              <a:rPr lang="en-US" sz="1600" dirty="0"/>
              <a:t>What is the job, what types of things would you do in the role?</a:t>
            </a:r>
          </a:p>
          <a:p>
            <a:r>
              <a:rPr lang="en-US" sz="1600" dirty="0"/>
              <a:t>How many hours would you work a week? Is it a typical 9-5 or varied hours? Can you work part-time or freelance?</a:t>
            </a:r>
          </a:p>
          <a:p>
            <a:r>
              <a:rPr lang="en-US" sz="1600" dirty="0"/>
              <a:t>What qualifications do you need to get the job?</a:t>
            </a:r>
          </a:p>
          <a:p>
            <a:r>
              <a:rPr lang="en-US" sz="1600" dirty="0"/>
              <a:t>What is the starting salary?</a:t>
            </a:r>
          </a:p>
          <a:p>
            <a:r>
              <a:rPr lang="en-US" sz="1600" dirty="0"/>
              <a:t>What jobs could you progress to in the future?</a:t>
            </a:r>
          </a:p>
          <a:p>
            <a:r>
              <a:rPr lang="en-US" sz="1600" dirty="0"/>
              <a:t>Can you find any local companies currently advertising this job role?</a:t>
            </a:r>
          </a:p>
        </p:txBody>
      </p:sp>
      <p:sp>
        <p:nvSpPr>
          <p:cNvPr id="8" name="TextBox 7">
            <a:extLst>
              <a:ext uri="{FF2B5EF4-FFF2-40B4-BE49-F238E27FC236}">
                <a16:creationId xmlns:a16="http://schemas.microsoft.com/office/drawing/2014/main" id="{D117D04C-727E-FD46-987C-AD7366B3821F}"/>
              </a:ext>
            </a:extLst>
          </p:cNvPr>
          <p:cNvSpPr txBox="1"/>
          <p:nvPr/>
        </p:nvSpPr>
        <p:spPr>
          <a:xfrm>
            <a:off x="558955" y="1642517"/>
            <a:ext cx="4153720" cy="4278094"/>
          </a:xfrm>
          <a:prstGeom prst="rect">
            <a:avLst/>
          </a:prstGeom>
          <a:noFill/>
        </p:spPr>
        <p:txBody>
          <a:bodyPr wrap="square" lIns="91440" tIns="45720" rIns="91440" bIns="45720" numCol="1" rtlCol="0" anchor="t">
            <a:spAutoFit/>
          </a:bodyPr>
          <a:lstStyle/>
          <a:p>
            <a:r>
              <a:rPr lang="en-GB" b="1" dirty="0">
                <a:latin typeface="Arial" panose="020B0604020202020204" pitchFamily="34" charset="0"/>
                <a:cs typeface="Arial" panose="020B0604020202020204" pitchFamily="34" charset="0"/>
              </a:rPr>
              <a:t>Here are some examples of jobs which are available in this sector:</a:t>
            </a:r>
          </a:p>
          <a:p>
            <a:pPr marL="342900"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Supply Chain Manager</a:t>
            </a:r>
          </a:p>
          <a:p>
            <a:pPr marL="342900"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Quantity Surveyor </a:t>
            </a:r>
          </a:p>
          <a:p>
            <a:pPr marL="342900"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Site Manager</a:t>
            </a:r>
          </a:p>
          <a:p>
            <a:pPr marL="342900" lvl="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Bricklayer</a:t>
            </a: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Contract Manager</a:t>
            </a: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Commercial and Risk management</a:t>
            </a: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Design Manager</a:t>
            </a:r>
          </a:p>
          <a:p>
            <a:pPr marL="34290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Architectural technician</a:t>
            </a:r>
          </a:p>
          <a:p>
            <a:pPr marL="342900" lvl="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3D Construction BIM Modeller</a:t>
            </a: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Business Development Officer </a:t>
            </a:r>
            <a:endParaRPr lang="en-GB" sz="16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Health &amp; Safety Officer </a:t>
            </a:r>
          </a:p>
          <a:p>
            <a:pPr marL="342900" lvl="0" indent="-342900">
              <a:buFont typeface="Symbol" panose="05050102010706020507" pitchFamily="18" charset="2"/>
              <a:buChar char=""/>
            </a:pPr>
            <a:r>
              <a:rPr lang="en-GB" sz="1600" dirty="0">
                <a:latin typeface="Arial" panose="020B0604020202020204" pitchFamily="34" charset="0"/>
                <a:ea typeface="Times New Roman" panose="02020603050405020304" pitchFamily="18" charset="0"/>
                <a:cs typeface="Arial" panose="020B0604020202020204" pitchFamily="34" charset="0"/>
              </a:rPr>
              <a:t>Environmental Officer</a:t>
            </a:r>
          </a:p>
          <a:p>
            <a:pPr marL="342900" lvl="0" indent="-342900">
              <a:buFont typeface="Symbol" panose="05050102010706020507" pitchFamily="18" charset="2"/>
              <a:buChar char=""/>
            </a:pPr>
            <a:r>
              <a:rPr lang="en-GB" sz="1600" dirty="0">
                <a:latin typeface="Arial" panose="020B0604020202020204" pitchFamily="34" charset="0"/>
                <a:ea typeface="Calibri" panose="020F0502020204030204" pitchFamily="34" charset="0"/>
                <a:cs typeface="Arial" panose="020B0604020202020204" pitchFamily="34" charset="0"/>
              </a:rPr>
              <a:t>Estimator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AA6CD4E0-0CFE-F745-A8F7-7682E8529833}"/>
              </a:ext>
            </a:extLst>
          </p:cNvPr>
          <p:cNvCxnSpPr/>
          <p:nvPr/>
        </p:nvCxnSpPr>
        <p:spPr>
          <a:xfrm>
            <a:off x="5330283" y="1561171"/>
            <a:ext cx="0" cy="4059044"/>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21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Useful links for research task on job roles</a:t>
            </a:r>
          </a:p>
        </p:txBody>
      </p:sp>
      <p:sp>
        <p:nvSpPr>
          <p:cNvPr id="5" name="Content Placeholder 2">
            <a:extLst>
              <a:ext uri="{FF2B5EF4-FFF2-40B4-BE49-F238E27FC236}">
                <a16:creationId xmlns:a16="http://schemas.microsoft.com/office/drawing/2014/main" id="{9930CD77-386D-C31C-86EB-71F22ED7CD83}"/>
              </a:ext>
            </a:extLst>
          </p:cNvPr>
          <p:cNvSpPr>
            <a:spLocks noGrp="1"/>
          </p:cNvSpPr>
          <p:nvPr>
            <p:ph idx="1"/>
          </p:nvPr>
        </p:nvSpPr>
        <p:spPr>
          <a:xfrm>
            <a:off x="5841291" y="1361081"/>
            <a:ext cx="2929674" cy="3896352"/>
          </a:xfrm>
        </p:spPr>
        <p:txBody>
          <a:bodyPr/>
          <a:lstStyle/>
          <a:p>
            <a:pPr marL="0" indent="0">
              <a:buNone/>
            </a:pPr>
            <a:r>
              <a:rPr lang="en-GB" sz="1800" b="1" dirty="0">
                <a:latin typeface="Arial"/>
                <a:cs typeface="Arial"/>
              </a:rPr>
              <a:t>Local employers</a:t>
            </a:r>
          </a:p>
          <a:p>
            <a:r>
              <a:rPr lang="en-GB" sz="1600" dirty="0">
                <a:latin typeface="Arial"/>
                <a:cs typeface="Arial"/>
                <a:hlinkClick r:id="rId4"/>
              </a:rPr>
              <a:t>CoreHaus</a:t>
            </a:r>
            <a:endParaRPr lang="en-GB" sz="1600" dirty="0"/>
          </a:p>
          <a:p>
            <a:r>
              <a:rPr lang="en-GB" sz="1600" dirty="0">
                <a:latin typeface="Arial"/>
                <a:cs typeface="Arial"/>
                <a:hlinkClick r:id="rId5"/>
              </a:rPr>
              <a:t>Shaw Construction</a:t>
            </a:r>
            <a:endParaRPr lang="en-GB" sz="1600" dirty="0">
              <a:hlinkClick r:id="rId6"/>
            </a:endParaRPr>
          </a:p>
          <a:p>
            <a:r>
              <a:rPr lang="en-GB" sz="1600" dirty="0">
                <a:latin typeface="Arial"/>
                <a:cs typeface="Arial"/>
                <a:hlinkClick r:id="rId7"/>
              </a:rPr>
              <a:t>Barratt Homes</a:t>
            </a:r>
            <a:endParaRPr lang="en-GB" sz="1600" dirty="0"/>
          </a:p>
          <a:p>
            <a:r>
              <a:rPr lang="en-GB" sz="1600" dirty="0">
                <a:latin typeface="Arial"/>
                <a:cs typeface="Arial"/>
                <a:hlinkClick r:id="rId8"/>
              </a:rPr>
              <a:t>RE:GEN</a:t>
            </a:r>
            <a:endParaRPr lang="en-GB" sz="1600" dirty="0"/>
          </a:p>
          <a:p>
            <a:r>
              <a:rPr lang="en-GB" sz="1600" dirty="0">
                <a:latin typeface="Arial"/>
                <a:cs typeface="Arial"/>
                <a:hlinkClick r:id="rId9"/>
              </a:rPr>
              <a:t>Keepmoat Homes</a:t>
            </a:r>
            <a:endParaRPr lang="en-GB" sz="1600" dirty="0">
              <a:hlinkClick r:id="rId10"/>
            </a:endParaRPr>
          </a:p>
          <a:p>
            <a:r>
              <a:rPr lang="en-GB" sz="1600" dirty="0">
                <a:latin typeface="Arial"/>
                <a:cs typeface="Arial"/>
                <a:hlinkClick r:id="rId11"/>
              </a:rPr>
              <a:t>Gentoo</a:t>
            </a:r>
            <a:endParaRPr lang="en-GB" sz="1600" dirty="0"/>
          </a:p>
          <a:p>
            <a:r>
              <a:rPr lang="en-GB" sz="1600" dirty="0">
                <a:latin typeface="Arial"/>
                <a:cs typeface="Arial"/>
                <a:hlinkClick r:id="rId12"/>
              </a:rPr>
              <a:t>Northern Gas Networks</a:t>
            </a:r>
          </a:p>
          <a:p>
            <a:r>
              <a:rPr lang="en-GB" sz="1600" dirty="0">
                <a:latin typeface="Arial"/>
                <a:cs typeface="Arial"/>
                <a:hlinkClick r:id="rId13"/>
              </a:rPr>
              <a:t>Tolent</a:t>
            </a:r>
            <a:endParaRPr lang="en-GB" sz="1600" dirty="0">
              <a:latin typeface="Arial"/>
              <a:cs typeface="Arial"/>
            </a:endParaRPr>
          </a:p>
          <a:p>
            <a:r>
              <a:rPr lang="en-GB" sz="1600" dirty="0">
                <a:latin typeface="Arial"/>
                <a:cs typeface="Arial"/>
                <a:hlinkClick r:id="rId14"/>
              </a:rPr>
              <a:t>Ryder Architecture</a:t>
            </a:r>
            <a:endParaRPr lang="en-GB" sz="1600" dirty="0">
              <a:latin typeface="Arial"/>
              <a:cs typeface="Arial"/>
            </a:endParaRPr>
          </a:p>
          <a:p>
            <a:pPr>
              <a:lnSpc>
                <a:spcPct val="120000"/>
              </a:lnSpc>
              <a:spcBef>
                <a:spcPts val="0"/>
              </a:spcBef>
              <a:spcAft>
                <a:spcPts val="600"/>
              </a:spcAft>
            </a:pPr>
            <a:r>
              <a:rPr lang="en-US" sz="1600" dirty="0">
                <a:latin typeface="Arial"/>
                <a:ea typeface="+mn-lt"/>
                <a:cs typeface="Arial"/>
                <a:hlinkClick r:id="rId15"/>
              </a:rPr>
              <a:t>Karbon Homes</a:t>
            </a:r>
          </a:p>
          <a:p>
            <a:pPr>
              <a:lnSpc>
                <a:spcPct val="120000"/>
              </a:lnSpc>
              <a:spcBef>
                <a:spcPts val="0"/>
              </a:spcBef>
              <a:spcAft>
                <a:spcPts val="600"/>
              </a:spcAft>
            </a:pPr>
            <a:r>
              <a:rPr lang="en-US" sz="1600" dirty="0">
                <a:latin typeface="Arial"/>
                <a:ea typeface="+mn-lt"/>
                <a:cs typeface="Arial"/>
                <a:hlinkClick r:id="rId16"/>
              </a:rPr>
              <a:t>South Tyneside Homes</a:t>
            </a:r>
          </a:p>
          <a:p>
            <a:endParaRPr lang="en-GB" sz="1400" dirty="0"/>
          </a:p>
          <a:p>
            <a:endParaRPr lang="en-GB" sz="1400" dirty="0">
              <a:latin typeface="Arial"/>
              <a:cs typeface="Arial"/>
              <a:hlinkClick r:id="rId17"/>
            </a:endParaRPr>
          </a:p>
          <a:p>
            <a:endParaRPr lang="en-GB" sz="1400" dirty="0">
              <a:latin typeface="Arial"/>
              <a:cs typeface="Arial"/>
              <a:hlinkClick r:id="rId17"/>
            </a:endParaRPr>
          </a:p>
          <a:p>
            <a:pPr marL="0" indent="0">
              <a:buNone/>
            </a:pPr>
            <a:endParaRPr lang="en-GB" sz="1400" dirty="0"/>
          </a:p>
        </p:txBody>
      </p:sp>
      <p:sp>
        <p:nvSpPr>
          <p:cNvPr id="6" name="TextBox 5">
            <a:hlinkClick r:id="rId18"/>
            <a:extLst>
              <a:ext uri="{FF2B5EF4-FFF2-40B4-BE49-F238E27FC236}">
                <a16:creationId xmlns:a16="http://schemas.microsoft.com/office/drawing/2014/main" id="{8C809AE8-60C2-A714-373C-47C21156F8EF}"/>
              </a:ext>
            </a:extLst>
          </p:cNvPr>
          <p:cNvSpPr txBox="1"/>
          <p:nvPr/>
        </p:nvSpPr>
        <p:spPr>
          <a:xfrm>
            <a:off x="441943" y="1267036"/>
            <a:ext cx="4443931" cy="4685193"/>
          </a:xfrm>
          <a:prstGeom prst="rect">
            <a:avLst/>
          </a:prstGeom>
          <a:noFill/>
        </p:spPr>
        <p:txBody>
          <a:bodyPr wrap="square" lIns="91440" tIns="45720" rIns="91440" bIns="45720" numCol="1" rtlCol="0" anchor="t">
            <a:spAutoFit/>
          </a:bodyPr>
          <a:lstStyle/>
          <a:p>
            <a:pPr>
              <a:lnSpc>
                <a:spcPct val="120000"/>
              </a:lnSpc>
              <a:spcAft>
                <a:spcPts val="600"/>
              </a:spcAft>
            </a:pPr>
            <a:r>
              <a:rPr lang="en-GB" b="1" dirty="0">
                <a:latin typeface="Arial" panose="020B0604020202020204" pitchFamily="34" charset="0"/>
                <a:ea typeface="+mn-lt"/>
                <a:cs typeface="Arial" panose="020B0604020202020204" pitchFamily="34" charset="0"/>
              </a:rPr>
              <a:t>Routes into the industry</a:t>
            </a:r>
            <a:endParaRPr lang="en-US" sz="1400" b="1"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19"/>
              </a:rPr>
              <a:t>National careers service</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0"/>
              </a:rPr>
              <a:t>Construction Is A Career Like No Other | Go Construct</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1"/>
              </a:rPr>
              <a:t>Routes into our Industry - CECA</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2"/>
              </a:rPr>
              <a:t>Property and construction | Prospects.ac.uk</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3"/>
              </a:rPr>
              <a:t>Start profile | careers in construction</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4"/>
              </a:rPr>
              <a:t>Building People | Creating connection across the built environment.</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5"/>
              </a:rPr>
              <a:t>Construction and Architecture – icould</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US" sz="1400" dirty="0">
                <a:latin typeface="Arial" panose="020B0604020202020204" pitchFamily="34" charset="0"/>
                <a:ea typeface="+mn-lt"/>
                <a:cs typeface="Arial" panose="020B0604020202020204" pitchFamily="34" charset="0"/>
                <a:hlinkClick r:id="rId26"/>
              </a:rPr>
              <a:t>Construction Industry Training Board (CITB)</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27"/>
              </a:rPr>
              <a:t>Amazing apprenticeships</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28"/>
              </a:rPr>
              <a:t>Find an apprenticeship</a:t>
            </a:r>
            <a:endParaRPr lang="en-GB" sz="1400" dirty="0">
              <a:latin typeface="Arial" panose="020B0604020202020204" pitchFamily="34" charset="0"/>
              <a:ea typeface="+mn-lt"/>
              <a:cs typeface="Arial" panose="020B0604020202020204" pitchFamily="34" charset="0"/>
            </a:endParaRPr>
          </a:p>
          <a:p>
            <a:pPr>
              <a:lnSpc>
                <a:spcPct val="120000"/>
              </a:lnSpc>
              <a:spcAft>
                <a:spcPts val="600"/>
              </a:spcAft>
            </a:pPr>
            <a:r>
              <a:rPr lang="en-GB" sz="1400" dirty="0">
                <a:latin typeface="Arial" panose="020B0604020202020204" pitchFamily="34" charset="0"/>
                <a:cs typeface="Arial" panose="020B0604020202020204" pitchFamily="34" charset="0"/>
                <a:hlinkClick r:id="rId29"/>
              </a:rPr>
              <a:t>Institute for apprenticeships occupational maps</a:t>
            </a:r>
            <a:endParaRPr lang="en-GB" sz="1400" dirty="0">
              <a:latin typeface="Arial" panose="020B0604020202020204" pitchFamily="34" charset="0"/>
              <a:cs typeface="Arial" panose="020B0604020202020204" pitchFamily="34" charset="0"/>
            </a:endParaRPr>
          </a:p>
          <a:p>
            <a:pPr>
              <a:lnSpc>
                <a:spcPct val="120000"/>
              </a:lnSpc>
              <a:spcAft>
                <a:spcPts val="600"/>
              </a:spcAft>
            </a:pPr>
            <a:r>
              <a:rPr lang="en-GB" sz="1400" dirty="0">
                <a:latin typeface="Arial" panose="020B0604020202020204" pitchFamily="34" charset="0"/>
                <a:ea typeface="+mn-lt"/>
                <a:cs typeface="Arial" panose="020B0604020202020204" pitchFamily="34" charset="0"/>
                <a:hlinkClick r:id="rId30"/>
              </a:rPr>
              <a:t>Dept for Education – post-16 choices</a:t>
            </a:r>
            <a:endParaRPr lang="en-GB" sz="1400" dirty="0">
              <a:latin typeface="Arial" panose="020B0604020202020204" pitchFamily="34" charset="0"/>
              <a:ea typeface="+mn-lt"/>
              <a:cs typeface="Arial" panose="020B0604020202020204" pitchFamily="34" charset="0"/>
            </a:endParaRPr>
          </a:p>
        </p:txBody>
      </p:sp>
      <p:cxnSp>
        <p:nvCxnSpPr>
          <p:cNvPr id="7" name="Straight Connector 6">
            <a:extLst>
              <a:ext uri="{FF2B5EF4-FFF2-40B4-BE49-F238E27FC236}">
                <a16:creationId xmlns:a16="http://schemas.microsoft.com/office/drawing/2014/main" id="{87C035ED-AB8E-F01C-E264-D333A3145F47}"/>
              </a:ext>
            </a:extLst>
          </p:cNvPr>
          <p:cNvCxnSpPr>
            <a:cxnSpLocks/>
          </p:cNvCxnSpPr>
          <p:nvPr/>
        </p:nvCxnSpPr>
        <p:spPr>
          <a:xfrm>
            <a:off x="5115669" y="1361081"/>
            <a:ext cx="0" cy="4178787"/>
          </a:xfrm>
          <a:prstGeom prst="line">
            <a:avLst/>
          </a:prstGeom>
          <a:ln>
            <a:solidFill>
              <a:srgbClr val="8D0E57"/>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A978AEF8-9B84-57B9-A098-39CA5EB877AA}"/>
              </a:ext>
            </a:extLst>
          </p:cNvPr>
          <p:cNvSpPr txBox="1">
            <a:spLocks/>
          </p:cNvSpPr>
          <p:nvPr/>
        </p:nvSpPr>
        <p:spPr bwMode="auto">
          <a:xfrm>
            <a:off x="8075260" y="1676174"/>
            <a:ext cx="3138837" cy="38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600"/>
              </a:spcAft>
            </a:pPr>
            <a:r>
              <a:rPr lang="en-GB" sz="1600" dirty="0">
                <a:latin typeface="Arial"/>
                <a:ea typeface="Calibri"/>
                <a:cs typeface="Arial"/>
                <a:hlinkClick r:id="rId31"/>
              </a:rPr>
              <a:t>Clear Climate</a:t>
            </a:r>
            <a:endParaRPr lang="en-GB" sz="1600" dirty="0">
              <a:latin typeface="Arial"/>
              <a:ea typeface="+mn-lt"/>
              <a:cs typeface="Arial"/>
            </a:endParaRPr>
          </a:p>
          <a:p>
            <a:pPr>
              <a:lnSpc>
                <a:spcPct val="120000"/>
              </a:lnSpc>
              <a:spcBef>
                <a:spcPts val="0"/>
              </a:spcBef>
              <a:spcAft>
                <a:spcPts val="600"/>
              </a:spcAft>
            </a:pPr>
            <a:r>
              <a:rPr lang="en-GB" sz="1600" dirty="0">
                <a:latin typeface="Arial"/>
                <a:cs typeface="Arial"/>
                <a:hlinkClick r:id="rId32"/>
              </a:rPr>
              <a:t>GMR Construction</a:t>
            </a:r>
            <a:endParaRPr lang="en-GB" sz="1600" dirty="0">
              <a:latin typeface="Arial"/>
              <a:cs typeface="Arial"/>
            </a:endParaRPr>
          </a:p>
          <a:p>
            <a:pPr>
              <a:lnSpc>
                <a:spcPct val="120000"/>
              </a:lnSpc>
              <a:spcBef>
                <a:spcPts val="0"/>
              </a:spcBef>
              <a:spcAft>
                <a:spcPts val="600"/>
              </a:spcAft>
            </a:pPr>
            <a:r>
              <a:rPr lang="en-GB" sz="1600" dirty="0">
                <a:latin typeface="Arial"/>
                <a:cs typeface="Arial"/>
                <a:hlinkClick r:id="rId33"/>
              </a:rPr>
              <a:t>Taylor Wimpey</a:t>
            </a:r>
            <a:endParaRPr lang="en-GB" sz="1600" dirty="0">
              <a:latin typeface="Arial"/>
              <a:cs typeface="Arial"/>
            </a:endParaRPr>
          </a:p>
          <a:p>
            <a:pPr>
              <a:lnSpc>
                <a:spcPct val="120000"/>
              </a:lnSpc>
              <a:spcBef>
                <a:spcPts val="0"/>
              </a:spcBef>
              <a:spcAft>
                <a:spcPts val="600"/>
              </a:spcAft>
            </a:pPr>
            <a:r>
              <a:rPr lang="en-GB" sz="1600" dirty="0">
                <a:latin typeface="Arial"/>
                <a:ea typeface="+mn-lt"/>
                <a:cs typeface="Arial"/>
                <a:hlinkClick r:id="rId34"/>
              </a:rPr>
              <a:t>Esh Group</a:t>
            </a:r>
            <a:endParaRPr lang="en-GB" sz="1600" dirty="0">
              <a:latin typeface="Arial"/>
              <a:ea typeface="+mn-lt"/>
              <a:cs typeface="Arial"/>
            </a:endParaRPr>
          </a:p>
          <a:p>
            <a:pPr>
              <a:lnSpc>
                <a:spcPct val="120000"/>
              </a:lnSpc>
              <a:spcBef>
                <a:spcPts val="0"/>
              </a:spcBef>
              <a:spcAft>
                <a:spcPts val="600"/>
              </a:spcAft>
            </a:pPr>
            <a:r>
              <a:rPr lang="en-US" sz="1600" dirty="0">
                <a:latin typeface="Arial"/>
                <a:ea typeface="+mn-lt"/>
                <a:cs typeface="Arial"/>
                <a:hlinkClick r:id="rId35"/>
              </a:rPr>
              <a:t>Merit Holdings</a:t>
            </a:r>
            <a:endParaRPr lang="en-US" sz="1600" dirty="0">
              <a:latin typeface="Arial"/>
              <a:ea typeface="+mn-lt"/>
              <a:cs typeface="Arial"/>
            </a:endParaRPr>
          </a:p>
          <a:p>
            <a:pPr>
              <a:lnSpc>
                <a:spcPct val="120000"/>
              </a:lnSpc>
              <a:spcBef>
                <a:spcPts val="0"/>
              </a:spcBef>
              <a:spcAft>
                <a:spcPts val="600"/>
              </a:spcAft>
            </a:pPr>
            <a:r>
              <a:rPr lang="en-US" sz="1600" dirty="0">
                <a:latin typeface="Arial"/>
                <a:ea typeface="+mn-lt"/>
                <a:cs typeface="Arial"/>
                <a:hlinkClick r:id="rId36"/>
              </a:rPr>
              <a:t>Believe Housing</a:t>
            </a:r>
            <a:endParaRPr lang="en-US" sz="1600" dirty="0">
              <a:latin typeface="Arial"/>
              <a:ea typeface="+mn-lt"/>
              <a:cs typeface="Arial"/>
            </a:endParaRPr>
          </a:p>
          <a:p>
            <a:pPr>
              <a:lnSpc>
                <a:spcPct val="120000"/>
              </a:lnSpc>
              <a:spcBef>
                <a:spcPts val="0"/>
              </a:spcBef>
            </a:pPr>
            <a:r>
              <a:rPr lang="en-GB" sz="1600" dirty="0">
                <a:hlinkClick r:id="rId37"/>
              </a:rPr>
              <a:t>Elvet Chartered Surveyors</a:t>
            </a:r>
            <a:endParaRPr lang="en-GB" sz="1600" dirty="0"/>
          </a:p>
          <a:p>
            <a:pPr>
              <a:lnSpc>
                <a:spcPct val="120000"/>
              </a:lnSpc>
              <a:spcBef>
                <a:spcPts val="0"/>
              </a:spcBef>
            </a:pPr>
            <a:r>
              <a:rPr lang="en-GB" sz="1600" dirty="0">
                <a:hlinkClick r:id="rId38"/>
              </a:rPr>
              <a:t>Construction Excellence North East</a:t>
            </a:r>
            <a:endParaRPr lang="en-GB" sz="1600" dirty="0"/>
          </a:p>
        </p:txBody>
      </p:sp>
    </p:spTree>
    <p:extLst>
      <p:ext uri="{BB962C8B-B14F-4D97-AF65-F5344CB8AC3E}">
        <p14:creationId xmlns:p14="http://schemas.microsoft.com/office/powerpoint/2010/main" val="414799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Skills for careers in construction</a:t>
            </a:r>
          </a:p>
        </p:txBody>
      </p:sp>
      <p:sp>
        <p:nvSpPr>
          <p:cNvPr id="5" name="TextBox 4">
            <a:extLst>
              <a:ext uri="{FF2B5EF4-FFF2-40B4-BE49-F238E27FC236}">
                <a16:creationId xmlns:a16="http://schemas.microsoft.com/office/drawing/2014/main" id="{61EAF242-D745-CA4E-A304-DFCCFE0B4F6C}"/>
              </a:ext>
            </a:extLst>
          </p:cNvPr>
          <p:cNvSpPr txBox="1"/>
          <p:nvPr/>
        </p:nvSpPr>
        <p:spPr>
          <a:xfrm>
            <a:off x="584616" y="1386590"/>
            <a:ext cx="3372787" cy="4217656"/>
          </a:xfrm>
          <a:prstGeom prst="rect">
            <a:avLst/>
          </a:prstGeom>
          <a:solidFill>
            <a:schemeClr val="bg1">
              <a:lumMod val="95000"/>
            </a:schemeClr>
          </a:solidFill>
        </p:spPr>
        <p:txBody>
          <a:bodyPr wrap="square" rtlCol="0">
            <a:no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In today’s lesson we will learn about:</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64BC563-D6AC-3F43-BA04-89C5C5DC9040}"/>
              </a:ext>
            </a:extLst>
          </p:cNvPr>
          <p:cNvSpPr txBox="1"/>
          <p:nvPr/>
        </p:nvSpPr>
        <p:spPr>
          <a:xfrm>
            <a:off x="4422098" y="1386590"/>
            <a:ext cx="3372787" cy="4217656"/>
          </a:xfrm>
          <a:prstGeom prst="rect">
            <a:avLst/>
          </a:prstGeom>
          <a:solidFill>
            <a:schemeClr val="bg1">
              <a:lumMod val="95000"/>
            </a:schemeClr>
          </a:solidFill>
        </p:spPr>
        <p:txBody>
          <a:bodyPr wrap="square" rtlCol="0">
            <a:no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We will develop skills such as:</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p:txBody>
      </p:sp>
      <p:sp>
        <p:nvSpPr>
          <p:cNvPr id="13" name="TextBox 12">
            <a:extLst>
              <a:ext uri="{FF2B5EF4-FFF2-40B4-BE49-F238E27FC236}">
                <a16:creationId xmlns:a16="http://schemas.microsoft.com/office/drawing/2014/main" id="{415774D7-EF88-B045-A897-6DEFFE45AA21}"/>
              </a:ext>
            </a:extLst>
          </p:cNvPr>
          <p:cNvSpPr txBox="1"/>
          <p:nvPr/>
        </p:nvSpPr>
        <p:spPr>
          <a:xfrm>
            <a:off x="8229599" y="1386590"/>
            <a:ext cx="3372787" cy="4217656"/>
          </a:xfrm>
          <a:prstGeom prst="rect">
            <a:avLst/>
          </a:prstGeom>
          <a:solidFill>
            <a:schemeClr val="bg1">
              <a:lumMod val="95000"/>
            </a:schemeClr>
          </a:solidFill>
        </p:spPr>
        <p:txBody>
          <a:bodyPr wrap="square" rtlCol="0">
            <a:no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These skills are important for the construction sector because:</a:t>
            </a:r>
          </a:p>
          <a:p>
            <a:endParaRPr lang="en-US" b="1"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r>
              <a:rPr lang="en-US" sz="1400" dirty="0">
                <a:solidFill>
                  <a:schemeClr val="tx1">
                    <a:lumMod val="95000"/>
                    <a:lumOff val="5000"/>
                  </a:schemeClr>
                </a:solidFill>
                <a:latin typeface="Arial" panose="020B0604020202020204" pitchFamily="34" charset="0"/>
                <a:cs typeface="Arial" panose="020B0604020202020204" pitchFamily="34" charset="0"/>
              </a:rPr>
              <a:t>Text</a:t>
            </a:r>
          </a:p>
          <a:p>
            <a:pPr marL="285750" indent="-285750">
              <a:buFont typeface="Arial" panose="020B0604020202020204" pitchFamily="34" charset="0"/>
              <a:buChar char="•"/>
            </a:pP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Right Arrow 5">
            <a:extLst>
              <a:ext uri="{FF2B5EF4-FFF2-40B4-BE49-F238E27FC236}">
                <a16:creationId xmlns:a16="http://schemas.microsoft.com/office/drawing/2014/main" id="{7F10D37C-7E66-804C-A370-4E093A0F0358}"/>
              </a:ext>
            </a:extLst>
          </p:cNvPr>
          <p:cNvSpPr/>
          <p:nvPr/>
        </p:nvSpPr>
        <p:spPr>
          <a:xfrm>
            <a:off x="3807500"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66EA990-263A-A54C-BE81-B60EEE718D6C}"/>
              </a:ext>
            </a:extLst>
          </p:cNvPr>
          <p:cNvSpPr/>
          <p:nvPr/>
        </p:nvSpPr>
        <p:spPr>
          <a:xfrm>
            <a:off x="7629992" y="4781862"/>
            <a:ext cx="764498" cy="689548"/>
          </a:xfrm>
          <a:prstGeom prst="rightArrow">
            <a:avLst/>
          </a:prstGeom>
          <a:solidFill>
            <a:srgbClr val="8D0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9DA1-CCF5-8547-BC3A-DFA06644088C}"/>
              </a:ext>
            </a:extLst>
          </p:cNvPr>
          <p:cNvSpPr>
            <a:spLocks noGrp="1"/>
          </p:cNvSpPr>
          <p:nvPr>
            <p:ph type="title"/>
          </p:nvPr>
        </p:nvSpPr>
        <p:spPr>
          <a:xfrm>
            <a:off x="457200" y="325214"/>
            <a:ext cx="10896600" cy="789910"/>
          </a:xfrm>
        </p:spPr>
        <p:txBody>
          <a:bodyPr/>
          <a:lstStyle/>
          <a:p>
            <a:r>
              <a:rPr lang="en-US" dirty="0"/>
              <a:t>Review</a:t>
            </a:r>
          </a:p>
        </p:txBody>
      </p:sp>
      <p:sp>
        <p:nvSpPr>
          <p:cNvPr id="3" name="Content Placeholder 2">
            <a:extLst>
              <a:ext uri="{FF2B5EF4-FFF2-40B4-BE49-F238E27FC236}">
                <a16:creationId xmlns:a16="http://schemas.microsoft.com/office/drawing/2014/main" id="{882A37C4-8907-BB49-BF7B-599C917909E2}"/>
              </a:ext>
            </a:extLst>
          </p:cNvPr>
          <p:cNvSpPr>
            <a:spLocks noGrp="1"/>
          </p:cNvSpPr>
          <p:nvPr>
            <p:ph idx="1"/>
          </p:nvPr>
        </p:nvSpPr>
        <p:spPr>
          <a:xfrm>
            <a:off x="457201" y="1230086"/>
            <a:ext cx="11053180" cy="4724400"/>
          </a:xfrm>
        </p:spPr>
        <p:txBody>
          <a:bodyPr/>
          <a:lstStyle/>
          <a:p>
            <a:pPr marL="0" indent="0">
              <a:buNone/>
            </a:pPr>
            <a:r>
              <a:rPr lang="en-GB" sz="2000" b="1" dirty="0">
                <a:solidFill>
                  <a:srgbClr val="8D0E57"/>
                </a:solidFill>
                <a:cs typeface="Calibri"/>
              </a:rPr>
              <a:t>How does what we have learned today link to the construction industry?</a:t>
            </a:r>
          </a:p>
          <a:p>
            <a:pPr marL="0" indent="0">
              <a:buNone/>
            </a:pPr>
            <a:endParaRPr lang="en-GB" sz="1800" b="1" dirty="0">
              <a:cs typeface="Calibri"/>
            </a:endParaRPr>
          </a:p>
          <a:p>
            <a:pPr marL="0" indent="0">
              <a:buNone/>
            </a:pPr>
            <a:r>
              <a:rPr lang="en-GB" sz="1800" b="1" dirty="0">
                <a:cs typeface="Calibri"/>
              </a:rPr>
              <a:t>Want to find out more?</a:t>
            </a:r>
          </a:p>
          <a:p>
            <a:pPr marL="0" indent="0">
              <a:buNone/>
            </a:pPr>
            <a:r>
              <a:rPr lang="en-GB" sz="1600" dirty="0">
                <a:cs typeface="Calibri"/>
              </a:rPr>
              <a:t>Here are some links to more information on careers in the North East construction industry:</a:t>
            </a:r>
          </a:p>
          <a:p>
            <a:pPr lvl="1">
              <a:lnSpc>
                <a:spcPct val="100000"/>
              </a:lnSpc>
              <a:spcBef>
                <a:spcPts val="0"/>
              </a:spcBef>
            </a:pPr>
            <a:r>
              <a:rPr lang="en-GB" sz="1600" dirty="0">
                <a:ea typeface="+mn-lt"/>
                <a:hlinkClick r:id="rId4"/>
              </a:rPr>
              <a:t>National careers service</a:t>
            </a:r>
            <a:endParaRPr lang="en-GB" sz="1600" dirty="0">
              <a:ea typeface="+mn-lt"/>
            </a:endParaRPr>
          </a:p>
          <a:p>
            <a:pPr lvl="1">
              <a:lnSpc>
                <a:spcPct val="100000"/>
              </a:lnSpc>
              <a:spcBef>
                <a:spcPts val="0"/>
              </a:spcBef>
            </a:pPr>
            <a:r>
              <a:rPr lang="en-GB" sz="1600" dirty="0">
                <a:hlinkClick r:id="rId5"/>
              </a:rPr>
              <a:t>Construction Is A Career Like No Other | Go Construct</a:t>
            </a:r>
            <a:endParaRPr lang="en-GB" sz="1600" dirty="0">
              <a:ea typeface="+mn-lt"/>
            </a:endParaRPr>
          </a:p>
          <a:p>
            <a:pPr lvl="1">
              <a:lnSpc>
                <a:spcPct val="100000"/>
              </a:lnSpc>
              <a:spcBef>
                <a:spcPts val="0"/>
              </a:spcBef>
            </a:pPr>
            <a:r>
              <a:rPr lang="en-GB" sz="1600" dirty="0">
                <a:hlinkClick r:id="rId6"/>
              </a:rPr>
              <a:t>Property and construction | Prospects.ac.uk</a:t>
            </a:r>
            <a:endParaRPr lang="en-GB" sz="1600" dirty="0"/>
          </a:p>
          <a:p>
            <a:pPr lvl="1">
              <a:lnSpc>
                <a:spcPct val="100000"/>
              </a:lnSpc>
              <a:spcBef>
                <a:spcPts val="0"/>
              </a:spcBef>
            </a:pPr>
            <a:r>
              <a:rPr lang="en-GB" sz="1600" dirty="0">
                <a:hlinkClick r:id="rId7"/>
              </a:rPr>
              <a:t>Start profile | careers in construction</a:t>
            </a:r>
            <a:endParaRPr lang="en-GB" sz="1600" dirty="0"/>
          </a:p>
          <a:p>
            <a:pPr lvl="1">
              <a:lnSpc>
                <a:spcPct val="100000"/>
              </a:lnSpc>
              <a:spcBef>
                <a:spcPts val="0"/>
              </a:spcBef>
            </a:pPr>
            <a:r>
              <a:rPr lang="en-GB" sz="1600" dirty="0">
                <a:hlinkClick r:id="rId8"/>
              </a:rPr>
              <a:t>Building People | Creating connection across the built environment.</a:t>
            </a:r>
            <a:endParaRPr lang="en-GB" sz="1600" dirty="0"/>
          </a:p>
          <a:p>
            <a:pPr lvl="1">
              <a:lnSpc>
                <a:spcPct val="100000"/>
              </a:lnSpc>
              <a:spcBef>
                <a:spcPts val="0"/>
              </a:spcBef>
            </a:pPr>
            <a:r>
              <a:rPr lang="en-US" sz="1600" dirty="0">
                <a:latin typeface="Arial"/>
                <a:ea typeface="+mn-lt"/>
                <a:cs typeface="+mn-lt"/>
                <a:hlinkClick r:id="rId9"/>
              </a:rPr>
              <a:t>Construction Industry Training Board (CITB)</a:t>
            </a:r>
            <a:endParaRPr lang="en-US" sz="1600" dirty="0">
              <a:latin typeface="Arial"/>
              <a:ea typeface="+mn-lt"/>
              <a:cs typeface="+mn-lt"/>
            </a:endParaRPr>
          </a:p>
          <a:p>
            <a:pPr lvl="1">
              <a:lnSpc>
                <a:spcPct val="100000"/>
              </a:lnSpc>
              <a:spcBef>
                <a:spcPts val="0"/>
              </a:spcBef>
            </a:pPr>
            <a:r>
              <a:rPr lang="en-GB" sz="1600" dirty="0">
                <a:latin typeface="Arial"/>
                <a:cs typeface="Arial"/>
                <a:hlinkClick r:id="rId10"/>
              </a:rPr>
              <a:t>Construction Excellence North East</a:t>
            </a:r>
            <a:endParaRPr lang="en-GB" sz="1600" dirty="0"/>
          </a:p>
          <a:p>
            <a:pPr lvl="1">
              <a:lnSpc>
                <a:spcPct val="100000"/>
              </a:lnSpc>
              <a:spcBef>
                <a:spcPts val="0"/>
              </a:spcBef>
            </a:pPr>
            <a:r>
              <a:rPr lang="en-GB" sz="1600" dirty="0">
                <a:ea typeface="+mn-lt"/>
                <a:hlinkClick r:id="rId11"/>
              </a:rPr>
              <a:t>Amazing apprenticeships</a:t>
            </a:r>
            <a:endParaRPr lang="en-GB" sz="1600" dirty="0"/>
          </a:p>
          <a:p>
            <a:pPr lvl="1">
              <a:lnSpc>
                <a:spcPct val="100000"/>
              </a:lnSpc>
              <a:spcBef>
                <a:spcPts val="0"/>
              </a:spcBef>
            </a:pPr>
            <a:r>
              <a:rPr lang="en-GB" sz="1600" dirty="0">
                <a:ea typeface="+mn-lt"/>
                <a:hlinkClick r:id="rId12"/>
              </a:rPr>
              <a:t>Find an apprenticeship</a:t>
            </a:r>
            <a:endParaRPr lang="en-GB" sz="1600" dirty="0">
              <a:ea typeface="+mn-lt"/>
            </a:endParaRPr>
          </a:p>
          <a:p>
            <a:pPr lvl="1">
              <a:lnSpc>
                <a:spcPct val="100000"/>
              </a:lnSpc>
              <a:spcBef>
                <a:spcPts val="0"/>
              </a:spcBef>
            </a:pPr>
            <a:r>
              <a:rPr lang="en-GB" sz="1600" dirty="0">
                <a:hlinkClick r:id="rId13"/>
              </a:rPr>
              <a:t>Institute for apprenticeships occupational maps</a:t>
            </a:r>
            <a:endParaRPr lang="en-GB" sz="1600" dirty="0"/>
          </a:p>
          <a:p>
            <a:pPr lvl="1">
              <a:lnSpc>
                <a:spcPct val="100000"/>
              </a:lnSpc>
              <a:spcBef>
                <a:spcPts val="0"/>
              </a:spcBef>
            </a:pPr>
            <a:r>
              <a:rPr lang="en-GB" sz="1600" dirty="0">
                <a:ea typeface="+mn-lt"/>
                <a:hlinkClick r:id="rId14"/>
              </a:rPr>
              <a:t>Dept for Education – post-16 choices</a:t>
            </a:r>
            <a:endParaRPr lang="en-GB" sz="1600" dirty="0">
              <a:ea typeface="+mn-lt"/>
            </a:endParaRPr>
          </a:p>
          <a:p>
            <a:pPr lvl="1">
              <a:lnSpc>
                <a:spcPct val="100000"/>
              </a:lnSpc>
              <a:spcBef>
                <a:spcPts val="0"/>
              </a:spcBef>
            </a:pPr>
            <a:r>
              <a:rPr lang="en-GB" sz="1600" u="sng" dirty="0">
                <a:solidFill>
                  <a:srgbClr val="0070C0"/>
                </a:solidFill>
                <a:hlinkClick r:id="rId15"/>
              </a:rPr>
              <a:t>LMI For All – LMI For All</a:t>
            </a:r>
            <a:endParaRPr lang="en-GB" sz="1600" u="sng" dirty="0">
              <a:solidFill>
                <a:srgbClr val="0070C0"/>
              </a:solidFill>
            </a:endParaRPr>
          </a:p>
        </p:txBody>
      </p:sp>
    </p:spTree>
    <p:extLst>
      <p:ext uri="{BB962C8B-B14F-4D97-AF65-F5344CB8AC3E}">
        <p14:creationId xmlns:p14="http://schemas.microsoft.com/office/powerpoint/2010/main" val="4224076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C009910082934097460A7F63B0B4A5" ma:contentTypeVersion="9" ma:contentTypeDescription="Create a new document." ma:contentTypeScope="" ma:versionID="034f8f4a3d962c4fc86283de1dfed680">
  <xsd:schema xmlns:xsd="http://www.w3.org/2001/XMLSchema" xmlns:xs="http://www.w3.org/2001/XMLSchema" xmlns:p="http://schemas.microsoft.com/office/2006/metadata/properties" xmlns:ns2="0a74d1f6-2196-493a-b438-e9b7c0b8e247" xmlns:ns3="db688f3a-50be-4ff6-929f-dd9ef6d37328" targetNamespace="http://schemas.microsoft.com/office/2006/metadata/properties" ma:root="true" ma:fieldsID="a3e364f4ced47b99b944a470830858e1" ns2:_="" ns3:_="">
    <xsd:import namespace="0a74d1f6-2196-493a-b438-e9b7c0b8e247"/>
    <xsd:import namespace="db688f3a-50be-4ff6-929f-dd9ef6d373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4d1f6-2196-493a-b438-e9b7c0b8e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688f3a-50be-4ff6-929f-dd9ef6d373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FAA54C-79DD-4A4C-AAEC-C142E37141B5}">
  <ds:schemaRefs>
    <ds:schemaRef ds:uri="http://schemas.microsoft.com/sharepoint/v3/contenttype/forms"/>
  </ds:schemaRefs>
</ds:datastoreItem>
</file>

<file path=customXml/itemProps2.xml><?xml version="1.0" encoding="utf-8"?>
<ds:datastoreItem xmlns:ds="http://schemas.openxmlformats.org/officeDocument/2006/customXml" ds:itemID="{B6F8D786-59DE-40CE-9F83-BE9AB8590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74d1f6-2196-493a-b438-e9b7c0b8e247"/>
    <ds:schemaRef ds:uri="db688f3a-50be-4ff6-929f-dd9ef6d37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38473-1DB3-4A53-AE8A-59F770D7955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612</TotalTime>
  <Words>1598</Words>
  <Application>Microsoft Office PowerPoint</Application>
  <PresentationFormat>Widescreen</PresentationFormat>
  <Paragraphs>199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Symbol</vt:lpstr>
      <vt:lpstr>Office Theme</vt:lpstr>
      <vt:lpstr>North East construction sector careers</vt:lpstr>
      <vt:lpstr>The construction sector in the North East</vt:lpstr>
      <vt:lpstr>PowerPoint Presentation</vt:lpstr>
      <vt:lpstr>PowerPoint Presentation</vt:lpstr>
      <vt:lpstr>Jobs in the construction industry - sustainable housing</vt:lpstr>
      <vt:lpstr>What careers are available in the construction of housing?</vt:lpstr>
      <vt:lpstr>Useful links for research task on job roles</vt:lpstr>
      <vt:lpstr>Skills for careers in construction</vt:lpstr>
      <vt:lpstr>Review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Karen Burgess</cp:lastModifiedBy>
  <cp:revision>55</cp:revision>
  <dcterms:created xsi:type="dcterms:W3CDTF">2019-11-28T00:18:28Z</dcterms:created>
  <dcterms:modified xsi:type="dcterms:W3CDTF">2022-08-08T10:03:33Z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0x010100B0C009910082934097460A7F63B0B4A5</vt:lpwstr>
  </property>
</Properties>
</file>