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4"/>
  </p:notesMasterIdLst>
  <p:sldIdLst>
    <p:sldId id="282" r:id="rId4"/>
    <p:sldId id="283" r:id="rId5"/>
    <p:sldId id="285" r:id="rId6"/>
    <p:sldId id="286" r:id="rId7"/>
    <p:sldId id="287" r:id="rId8"/>
    <p:sldId id="288" r:id="rId9"/>
    <p:sldId id="290" r:id="rId10"/>
    <p:sldId id="291" r:id="rId11"/>
    <p:sldId id="292"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9" clrIdx="0">
    <p:extLst>
      <p:ext uri="{19B8F6BF-5375-455C-9EA6-DF929625EA0E}">
        <p15:presenceInfo xmlns:p15="http://schemas.microsoft.com/office/powerpoint/2012/main" userId="S::Karen.Burgess@nelep.co.uk::82045a81-e96a-4c12-9047-61da347519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0E57"/>
    <a:srgbClr val="07B19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65823-8BED-4726-B287-B6BAF76D6E22}" v="4" dt="2022-08-08T10:02:52.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22"/>
    <p:restoredTop sz="81224" autoAdjust="0"/>
  </p:normalViewPr>
  <p:slideViewPr>
    <p:cSldViewPr snapToGrid="0" snapToObjects="1">
      <p:cViewPr varScale="1">
        <p:scale>
          <a:sx n="69" d="100"/>
          <a:sy n="69"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rgess" userId="82045a81-e96a-4c12-9047-61da347519c2" providerId="ADAL" clId="{E1965823-8BED-4726-B287-B6BAF76D6E22}"/>
    <pc:docChg chg="modSld">
      <pc:chgData name="Karen Burgess" userId="82045a81-e96a-4c12-9047-61da347519c2" providerId="ADAL" clId="{E1965823-8BED-4726-B287-B6BAF76D6E22}" dt="2022-08-08T10:01:48.633" v="23" actId="14100"/>
      <pc:docMkLst>
        <pc:docMk/>
      </pc:docMkLst>
      <pc:sldChg chg="modSp">
        <pc:chgData name="Karen Burgess" userId="82045a81-e96a-4c12-9047-61da347519c2" providerId="ADAL" clId="{E1965823-8BED-4726-B287-B6BAF76D6E22}" dt="2022-08-08T10:01:48.633" v="23" actId="14100"/>
        <pc:sldMkLst>
          <pc:docMk/>
          <pc:sldMk cId="3547264026" sldId="283"/>
        </pc:sldMkLst>
        <pc:spChg chg="mod">
          <ac:chgData name="Karen Burgess" userId="82045a81-e96a-4c12-9047-61da347519c2" providerId="ADAL" clId="{E1965823-8BED-4726-B287-B6BAF76D6E22}" dt="2022-08-08T10:01:48.633" v="23" actId="14100"/>
          <ac:spMkLst>
            <pc:docMk/>
            <pc:sldMk cId="3547264026" sldId="283"/>
            <ac:spMk id="3" creationId="{882A37C4-8907-BB49-BF7B-599C917909E2}"/>
          </ac:spMkLst>
        </pc:spChg>
      </pc:sldChg>
      <pc:sldChg chg="modSp mod">
        <pc:chgData name="Karen Burgess" userId="82045a81-e96a-4c12-9047-61da347519c2" providerId="ADAL" clId="{E1965823-8BED-4726-B287-B6BAF76D6E22}" dt="2022-08-08T10:01:32.176" v="22" actId="20577"/>
        <pc:sldMkLst>
          <pc:docMk/>
          <pc:sldMk cId="2387987282" sldId="285"/>
        </pc:sldMkLst>
        <pc:spChg chg="mod">
          <ac:chgData name="Karen Burgess" userId="82045a81-e96a-4c12-9047-61da347519c2" providerId="ADAL" clId="{E1965823-8BED-4726-B287-B6BAF76D6E22}" dt="2022-08-08T10:01:32.176" v="22" actId="20577"/>
          <ac:spMkLst>
            <pc:docMk/>
            <pc:sldMk cId="2387987282" sldId="285"/>
            <ac:spMk id="3" creationId="{882A37C4-8907-BB49-BF7B-599C917909E2}"/>
          </ac:spMkLst>
        </pc:spChg>
      </pc:sldChg>
    </pc:docChg>
  </pc:docChgLst>
  <pc:docChgLst>
    <pc:chgData name="Karen Burgess" userId="82045a81-e96a-4c12-9047-61da347519c2" providerId="ADAL" clId="{4142A6D1-DE36-4DE7-8B6D-431180E57788}"/>
    <pc:docChg chg="custSel modSld">
      <pc:chgData name="Karen Burgess" userId="82045a81-e96a-4c12-9047-61da347519c2" providerId="ADAL" clId="{4142A6D1-DE36-4DE7-8B6D-431180E57788}" dt="2022-07-22T12:09:06.643" v="8"/>
      <pc:docMkLst>
        <pc:docMk/>
      </pc:docMkLst>
      <pc:sldChg chg="modSp mod">
        <pc:chgData name="Karen Burgess" userId="82045a81-e96a-4c12-9047-61da347519c2" providerId="ADAL" clId="{4142A6D1-DE36-4DE7-8B6D-431180E57788}" dt="2022-07-22T12:08:31.032" v="6" actId="14100"/>
        <pc:sldMkLst>
          <pc:docMk/>
          <pc:sldMk cId="4147997347" sldId="290"/>
        </pc:sldMkLst>
        <pc:spChg chg="mod">
          <ac:chgData name="Karen Burgess" userId="82045a81-e96a-4c12-9047-61da347519c2" providerId="ADAL" clId="{4142A6D1-DE36-4DE7-8B6D-431180E57788}" dt="2022-07-22T12:08:18.844" v="4" actId="255"/>
          <ac:spMkLst>
            <pc:docMk/>
            <pc:sldMk cId="4147997347" sldId="290"/>
            <ac:spMk id="5" creationId="{9930CD77-386D-C31C-86EB-71F22ED7CD83}"/>
          </ac:spMkLst>
        </pc:spChg>
        <pc:spChg chg="mod">
          <ac:chgData name="Karen Burgess" userId="82045a81-e96a-4c12-9047-61da347519c2" providerId="ADAL" clId="{4142A6D1-DE36-4DE7-8B6D-431180E57788}" dt="2022-07-22T12:07:33.029" v="2" actId="255"/>
          <ac:spMkLst>
            <pc:docMk/>
            <pc:sldMk cId="4147997347" sldId="290"/>
            <ac:spMk id="6" creationId="{8C809AE8-60C2-A714-373C-47C21156F8EF}"/>
          </ac:spMkLst>
        </pc:spChg>
        <pc:spChg chg="mod">
          <ac:chgData name="Karen Burgess" userId="82045a81-e96a-4c12-9047-61da347519c2" providerId="ADAL" clId="{4142A6D1-DE36-4DE7-8B6D-431180E57788}" dt="2022-07-22T12:08:31.032" v="6" actId="14100"/>
          <ac:spMkLst>
            <pc:docMk/>
            <pc:sldMk cId="4147997347" sldId="290"/>
            <ac:spMk id="10" creationId="{A978AEF8-9B84-57B9-A098-39CA5EB877AA}"/>
          </ac:spMkLst>
        </pc:spChg>
      </pc:sldChg>
      <pc:sldChg chg="addCm modCm">
        <pc:chgData name="Karen Burgess" userId="82045a81-e96a-4c12-9047-61da347519c2" providerId="ADAL" clId="{4142A6D1-DE36-4DE7-8B6D-431180E57788}" dt="2022-07-22T11:54:37.030" v="1"/>
        <pc:sldMkLst>
          <pc:docMk/>
          <pc:sldMk cId="53005747" sldId="291"/>
        </pc:sldMkLst>
      </pc:sldChg>
      <pc:sldChg chg="addCm modCm">
        <pc:chgData name="Karen Burgess" userId="82045a81-e96a-4c12-9047-61da347519c2" providerId="ADAL" clId="{4142A6D1-DE36-4DE7-8B6D-431180E57788}" dt="2022-07-22T12:09:06.643" v="8"/>
        <pc:sldMkLst>
          <pc:docMk/>
          <pc:sldMk cId="4224076347"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itb.co.uk/media/rikcy33j/north_east.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videncehub.northeastlep.co.uk/datapag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itb.co.uk/media/rikcy33j/north_east.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durham.gov.uk/article/25171/Whorlton-Bridge-current-programme" TargetMode="External"/><Relationship Id="rId4" Type="http://schemas.openxmlformats.org/officeDocument/2006/relationships/hyperlink" Target="https://www.newcastle.gov.uk/citylife-news/employment/major-investment-city-centre-and-new-leisure-centre-west-dent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xTiqFF9MjL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br9uxMVIEoA" TargetMode="External"/><Relationship Id="rId7" Type="http://schemas.openxmlformats.org/officeDocument/2006/relationships/hyperlink" Target="https://www.youtube.com/watch?v=jBnwjtW9mSw"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youtube.com/watch?v=Vs9APrPZ0y8" TargetMode="External"/><Relationship Id="rId5" Type="http://schemas.openxmlformats.org/officeDocument/2006/relationships/hyperlink" Target="https://www.thewowshow.org/day-in-the-life-jessica/" TargetMode="External"/><Relationship Id="rId4" Type="http://schemas.openxmlformats.org/officeDocument/2006/relationships/hyperlink" Target="https://www.youtube.com/watch?v=TERR4tBBJjI&amp;feature=youtu.b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read accompanying teacher guide before delivering these lesson resources</a:t>
            </a:r>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8710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123089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*CITB –Construction Skills Network NE LMI report 2021-2025</a:t>
            </a:r>
          </a:p>
          <a:p>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https://www.citb.co.uk/media/rikcy33j/north_east.pdf</a:t>
            </a:r>
            <a:endPar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u="none" dirty="0">
                <a:solidFill>
                  <a:srgbClr val="0000FF"/>
                </a:solidFill>
                <a:effectLst/>
                <a:latin typeface="Calibri" panose="020F0502020204030204" pitchFamily="34" charset="0"/>
                <a:cs typeface="Times New Roman" panose="02020603050405020304" pitchFamily="18" charset="0"/>
              </a:rPr>
              <a:t>For the most recent economic and employment data visit: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https://evidencehub.northeastlep.co.uk/datapage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none"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44841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*CITB –Construction Skills Network NE LMI report 2021-2025</a:t>
            </a:r>
          </a:p>
          <a:p>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https://www.citb.co.uk/media/rikcy33j/north_east.pdf</a:t>
            </a:r>
            <a:endPar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GB" dirty="0"/>
              <a:t>Info on Newcastle Grainger market restoration and West Denton leisure centre:</a:t>
            </a:r>
          </a:p>
          <a:p>
            <a:pPr>
              <a:lnSpc>
                <a:spcPct val="107000"/>
              </a:lnSpc>
              <a:spcAft>
                <a:spcPts val="800"/>
              </a:spcAft>
            </a:pP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https://www.newcastle.gov.uk/citylife-news/employment/major-investment-city-centre-and-new-leisure-centre-west-denton</a:t>
            </a:r>
            <a:endPar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Info on </a:t>
            </a:r>
            <a:r>
              <a:rPr lang="en-GB" sz="1200" u="none"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Whorlton</a:t>
            </a:r>
            <a:r>
              <a:rPr lang="en-GB"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bridge project</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https://www.durham.gov.uk/article/25171/Whorlton-Bridge-current-programme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274919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 and use facts from slide 3 to answer questions to share in class discussion </a:t>
            </a:r>
          </a:p>
          <a:p>
            <a:r>
              <a:rPr lang="en-GB" b="1" dirty="0"/>
              <a:t>Please read accompanying teacher briefing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CITB careers in construction video (5:13)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https://www.youtube.com/watch?v=xTiqFF9MjLA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56192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videos (teacher can select one which is most relevant to their students if preferred) and answer questions </a:t>
            </a:r>
          </a:p>
          <a:p>
            <a:r>
              <a:rPr lang="en-GB" b="1" dirty="0"/>
              <a:t>See accompanying teacher guide for overview of video content</a:t>
            </a:r>
          </a:p>
          <a:p>
            <a:pPr marL="171450" indent="-171450">
              <a:buFont typeface="Arial" panose="020B0604020202020204" pitchFamily="34" charset="0"/>
              <a:buChar char="•"/>
            </a:pPr>
            <a:r>
              <a:rPr lang="en-GB" b="0" dirty="0"/>
              <a:t>Danielle Quantity surveyor (5:48)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https://www.youtube.com/watch?v=br9uxMVIEoA</a:t>
            </a: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Ben, BIM Coordinator (4:18)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4"/>
              </a:rPr>
              <a:t>https://www.youtube.com/watch?v=TERR4tBBJjI&amp;feature=youtu.be</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Jessica, Drainage Engineer(1:26)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5"/>
              </a:rPr>
              <a:t>https://www.thewowshow.org/day-in-the-life-jessica/</a:t>
            </a:r>
            <a:endParaRPr lang="en-GB" sz="1200" dirty="0">
              <a:effectLst/>
              <a:latin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Caitlin, Structural Engineer (4:16)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6"/>
              </a:rPr>
              <a:t>https://www.youtube.com/watch?v=Vs9APrPZ0y8</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Sean, Groundworker (2:31)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7"/>
              </a:rPr>
              <a:t>https://www.youtube.com/watch?v=jBnwjtW9mSw</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404749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1 of optional extension task – only use this if want a turn this into a whole careers lesson rather than starter/plenary. Alternatively can be set as home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Activity – </a:t>
            </a:r>
            <a:r>
              <a:rPr lang="en-US" sz="1200" dirty="0"/>
              <a:t>ask students to pick one of the jobs from the slide and then use the guiding questions on the slide to find out more about it. Websites such as the National Careers Service can be a helpful place to start but links to more detailed information on roles in the low carbon heat industry can be found on the next slide.</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93454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2 of optional extension task  - research links</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276340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choose curriculum links most appropriate for the topic currently being studied and how this links to the construction industry]</a:t>
            </a:r>
          </a:p>
          <a:p>
            <a:r>
              <a:rPr lang="en-GB" b="1" dirty="0"/>
              <a:t>See accompanying teacher briefing guide for suggested curriculum links</a:t>
            </a:r>
            <a:endParaRPr lang="en-GB" b="1" dirty="0">
              <a:ea typeface="Calibri"/>
              <a:cs typeface="Calibri"/>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22956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Optional plenary task to follow subject lesson and link to starter activity.</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415654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ortheastlep.co.uk/about-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TiqFF9MjL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www.youtube.com/watch?app=desktop&amp;v=BEc3GdtAjSM"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br9uxMVIEoA" TargetMode="External"/><Relationship Id="rId7" Type="http://schemas.openxmlformats.org/officeDocument/2006/relationships/hyperlink" Target="https://www.youtube.com/watch?v=jBnwjtW9mS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Vs9APrPZ0y8" TargetMode="External"/><Relationship Id="rId5" Type="http://schemas.openxmlformats.org/officeDocument/2006/relationships/hyperlink" Target="https://www.thewowshow.org/day-in-the-life-jessica/" TargetMode="External"/><Relationship Id="rId4" Type="http://schemas.openxmlformats.org/officeDocument/2006/relationships/hyperlink" Target="https://www.youtube.com/watch?v=TERR4tBBJjI&amp;feature=youtu.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rm.com/careers/" TargetMode="External"/><Relationship Id="rId13" Type="http://schemas.openxmlformats.org/officeDocument/2006/relationships/hyperlink" Target="https://www.bandk.co.uk/careers/" TargetMode="External"/><Relationship Id="rId18" Type="http://schemas.openxmlformats.org/officeDocument/2006/relationships/hyperlink" Target="https://nationalcareers.service.gov.uk/" TargetMode="External"/><Relationship Id="rId26" Type="http://schemas.openxmlformats.org/officeDocument/2006/relationships/hyperlink" Target="https://amazingapprenticeships.com/" TargetMode="External"/><Relationship Id="rId39" Type="http://schemas.openxmlformats.org/officeDocument/2006/relationships/hyperlink" Target="https://www.ngbailey.com/working-with-us/a-great-place-to-work" TargetMode="External"/><Relationship Id="rId3" Type="http://schemas.openxmlformats.org/officeDocument/2006/relationships/image" Target="../media/image1.jpg"/><Relationship Id="rId21" Type="http://schemas.openxmlformats.org/officeDocument/2006/relationships/hyperlink" Target="https://www.prospects.ac.uk/jobs-and-work-experience/job-sectors/property-and-construction" TargetMode="External"/><Relationship Id="rId34" Type="http://schemas.openxmlformats.org/officeDocument/2006/relationships/hyperlink" Target="https://www.howardrussell.net/team" TargetMode="External"/><Relationship Id="rId7" Type="http://schemas.openxmlformats.org/officeDocument/2006/relationships/hyperlink" Target="https://www.balfourbeatty.com" TargetMode="External"/><Relationship Id="rId12" Type="http://schemas.openxmlformats.org/officeDocument/2006/relationships/hyperlink" Target="https://www.kier.co.uk/careers/" TargetMode="External"/><Relationship Id="rId17" Type="http://schemas.openxmlformats.org/officeDocument/2006/relationships/hyperlink" Target="https://www.prospects.ac.uk/jobs-and-work-experience/job-sectors/science-and-pharmaceuticals" TargetMode="External"/><Relationship Id="rId25" Type="http://schemas.openxmlformats.org/officeDocument/2006/relationships/hyperlink" Target="https://www.citb.co.uk" TargetMode="External"/><Relationship Id="rId33" Type="http://schemas.openxmlformats.org/officeDocument/2006/relationships/hyperlink" Target="https://www.gallifordtry.co.uk/careers/" TargetMode="External"/><Relationship Id="rId38" Type="http://schemas.openxmlformats.org/officeDocument/2006/relationships/hyperlink" Target="https://meldrumcs.com/careers/" TargetMode="External"/><Relationship Id="rId2" Type="http://schemas.openxmlformats.org/officeDocument/2006/relationships/notesSlide" Target="../notesSlides/notesSlide7.xml"/><Relationship Id="rId16" Type="http://schemas.openxmlformats.org/officeDocument/2006/relationships/hyperlink" Target="https://www.caterpillar.com/en/careers.html" TargetMode="External"/><Relationship Id="rId20" Type="http://schemas.openxmlformats.org/officeDocument/2006/relationships/hyperlink" Target="https://www.ceca.co.uk/north-east/routes-into-our-industry" TargetMode="External"/><Relationship Id="rId29" Type="http://schemas.openxmlformats.org/officeDocument/2006/relationships/hyperlink" Target="https://www.youtube.com/watch?v=f_xAQNNi4pA" TargetMode="External"/><Relationship Id="rId1" Type="http://schemas.openxmlformats.org/officeDocument/2006/relationships/slideLayout" Target="../slideLayouts/slideLayout2.xml"/><Relationship Id="rId6" Type="http://schemas.openxmlformats.org/officeDocument/2006/relationships/hyperlink" Target="https://www.balfourbeattycareers.com/" TargetMode="External"/><Relationship Id="rId11" Type="http://schemas.openxmlformats.org/officeDocument/2006/relationships/hyperlink" Target="https://www.costain.com/careers/" TargetMode="External"/><Relationship Id="rId24" Type="http://schemas.openxmlformats.org/officeDocument/2006/relationships/hyperlink" Target="https://icould.com/explore/categories/subject/construction-and-architecture" TargetMode="External"/><Relationship Id="rId32" Type="http://schemas.openxmlformats.org/officeDocument/2006/relationships/hyperlink" Target="https://www.arup.com/careers" TargetMode="External"/><Relationship Id="rId37" Type="http://schemas.openxmlformats.org/officeDocument/2006/relationships/hyperlink" Target="https://www.eshgroup.co.uk/careers/" TargetMode="External"/><Relationship Id="rId40" Type="http://schemas.openxmlformats.org/officeDocument/2006/relationships/hyperlink" Target="https://cene.org.uk/g4c/g4c-north-east/" TargetMode="External"/><Relationship Id="rId5" Type="http://schemas.openxmlformats.org/officeDocument/2006/relationships/hyperlink" Target="https://www.storycontracting.com/?s=careers" TargetMode="External"/><Relationship Id="rId15" Type="http://schemas.openxmlformats.org/officeDocument/2006/relationships/hyperlink" Target="https://www.turnerandtownsend.com/en/careers/" TargetMode="External"/><Relationship Id="rId23" Type="http://schemas.openxmlformats.org/officeDocument/2006/relationships/hyperlink" Target="https://www.buildingpeople.org.uk/" TargetMode="External"/><Relationship Id="rId28" Type="http://schemas.openxmlformats.org/officeDocument/2006/relationships/hyperlink" Target="https://www.instituteforapprenticeships.org/occupational-maps/" TargetMode="External"/><Relationship Id="rId36" Type="http://schemas.openxmlformats.org/officeDocument/2006/relationships/hyperlink" Target="https://www.nwg.co.uk/careers/" TargetMode="External"/><Relationship Id="rId10" Type="http://schemas.openxmlformats.org/officeDocument/2006/relationships/hyperlink" Target="https://careers.jacobs.com/" TargetMode="External"/><Relationship Id="rId19" Type="http://schemas.openxmlformats.org/officeDocument/2006/relationships/hyperlink" Target="https://www.goconstruct.org/" TargetMode="External"/><Relationship Id="rId31" Type="http://schemas.openxmlformats.org/officeDocument/2006/relationships/hyperlink" Target="https://www.mglgroup.co.uk/careers/" TargetMode="External"/><Relationship Id="rId4" Type="http://schemas.openxmlformats.org/officeDocument/2006/relationships/hyperlink" Target="https://www.murphygroup.com/careers" TargetMode="External"/><Relationship Id="rId9" Type="http://schemas.openxmlformats.org/officeDocument/2006/relationships/hyperlink" Target="https://www.mottmac.com/careers" TargetMode="External"/><Relationship Id="rId14" Type="http://schemas.openxmlformats.org/officeDocument/2006/relationships/hyperlink" Target="https://www.cundall.com/careers" TargetMode="External"/><Relationship Id="rId22" Type="http://schemas.openxmlformats.org/officeDocument/2006/relationships/hyperlink" Target="https://careers.startprofile.com/page/construction-national" TargetMode="External"/><Relationship Id="rId27" Type="http://schemas.openxmlformats.org/officeDocument/2006/relationships/hyperlink" Target="https://www.gov.uk/apply-apprenticeship" TargetMode="External"/><Relationship Id="rId30" Type="http://schemas.openxmlformats.org/officeDocument/2006/relationships/hyperlink" Target="https://tilburydouglas.co.uk/careers/" TargetMode="External"/><Relationship Id="rId35" Type="http://schemas.openxmlformats.org/officeDocument/2006/relationships/hyperlink" Target="https://www.isgltd.com/en/careers/our-cul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buildingpeople.org.uk/" TargetMode="External"/><Relationship Id="rId13" Type="http://schemas.openxmlformats.org/officeDocument/2006/relationships/hyperlink" Target="https://www.instituteforapprenticeships.org/occupational-maps/" TargetMode="External"/><Relationship Id="rId3" Type="http://schemas.openxmlformats.org/officeDocument/2006/relationships/image" Target="../media/image1.jpg"/><Relationship Id="rId7" Type="http://schemas.openxmlformats.org/officeDocument/2006/relationships/hyperlink" Target="https://careers.startprofile.com/page/construction-national" TargetMode="External"/><Relationship Id="rId12" Type="http://schemas.openxmlformats.org/officeDocument/2006/relationships/hyperlink" Target="https://www.gov.uk/apply-apprenticeshi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prospects.ac.uk/jobs-and-work-experience/job-sectors/property-and-construction" TargetMode="External"/><Relationship Id="rId11" Type="http://schemas.openxmlformats.org/officeDocument/2006/relationships/hyperlink" Target="https://amazingapprenticeships.com/" TargetMode="External"/><Relationship Id="rId5" Type="http://schemas.openxmlformats.org/officeDocument/2006/relationships/hyperlink" Target="https://www.goconstruct.org/" TargetMode="External"/><Relationship Id="rId15" Type="http://schemas.openxmlformats.org/officeDocument/2006/relationships/hyperlink" Target="http://www.lmiforall.org.uk/" TargetMode="External"/><Relationship Id="rId10" Type="http://schemas.openxmlformats.org/officeDocument/2006/relationships/hyperlink" Target="https://cene.org.uk/g4c/g4c-north-east/" TargetMode="External"/><Relationship Id="rId4" Type="http://schemas.openxmlformats.org/officeDocument/2006/relationships/hyperlink" Target="https://nationalcareers.service.gov.uk/" TargetMode="External"/><Relationship Id="rId9" Type="http://schemas.openxmlformats.org/officeDocument/2006/relationships/hyperlink" Target="https://www.citb.co.uk" TargetMode="External"/><Relationship Id="rId14" Type="http://schemas.openxmlformats.org/officeDocument/2006/relationships/hyperlink" Target="https://www.youtube.com/watch?v=f_xAQNNi4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6730514" cy="2387600"/>
          </a:xfrm>
        </p:spPr>
        <p:txBody>
          <a:bodyPr/>
          <a:lstStyle/>
          <a:p>
            <a:r>
              <a:rPr lang="en-US" dirty="0"/>
              <a:t>North East construction sector careers</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GB" dirty="0"/>
              <a:t>Infrastructure</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4406-EAA4-C74A-A629-E3E045C75178}"/>
              </a:ext>
            </a:extLst>
          </p:cNvPr>
          <p:cNvSpPr>
            <a:spLocks noGrp="1"/>
          </p:cNvSpPr>
          <p:nvPr>
            <p:ph type="ctrTitle"/>
          </p:nvPr>
        </p:nvSpPr>
        <p:spPr/>
        <p:txBody>
          <a:bodyPr/>
          <a:lstStyle/>
          <a:p>
            <a:r>
              <a:rPr lang="en-US" dirty="0"/>
              <a:t>Thank you</a:t>
            </a:r>
          </a:p>
        </p:txBody>
      </p:sp>
      <p:sp>
        <p:nvSpPr>
          <p:cNvPr id="3" name="Title 1">
            <a:extLst>
              <a:ext uri="{FF2B5EF4-FFF2-40B4-BE49-F238E27FC236}">
                <a16:creationId xmlns:a16="http://schemas.microsoft.com/office/drawing/2014/main" id="{9509EDCD-B9B9-4D44-B799-7FDDD8FDFE72}"/>
              </a:ext>
            </a:extLst>
          </p:cNvPr>
          <p:cNvSpPr txBox="1">
            <a:spLocks/>
          </p:cNvSpPr>
          <p:nvPr/>
        </p:nvSpPr>
        <p:spPr bwMode="auto">
          <a:xfrm>
            <a:off x="506627" y="3801291"/>
            <a:ext cx="10161373" cy="88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2400" b="0" dirty="0">
                <a:solidFill>
                  <a:schemeClr val="tx1">
                    <a:lumMod val="95000"/>
                    <a:lumOff val="5000"/>
                  </a:schemeClr>
                </a:solidFill>
              </a:rPr>
              <a:t>Find out more about the </a:t>
            </a:r>
            <a:r>
              <a:rPr lang="en-US" sz="2400" b="0" dirty="0">
                <a:solidFill>
                  <a:schemeClr val="tx1">
                    <a:lumMod val="95000"/>
                    <a:lumOff val="5000"/>
                  </a:schemeClr>
                </a:solidFill>
                <a:hlinkClick r:id="rId3"/>
              </a:rPr>
              <a:t>North East LEP</a:t>
            </a:r>
            <a:endParaRPr lang="en-US" sz="2400" b="0" dirty="0">
              <a:solidFill>
                <a:schemeClr val="tx1">
                  <a:lumMod val="95000"/>
                  <a:lumOff val="5000"/>
                </a:schemeClr>
              </a:solidFill>
            </a:endParaRPr>
          </a:p>
        </p:txBody>
      </p:sp>
    </p:spTree>
    <p:extLst>
      <p:ext uri="{BB962C8B-B14F-4D97-AF65-F5344CB8AC3E}">
        <p14:creationId xmlns:p14="http://schemas.microsoft.com/office/powerpoint/2010/main" val="18849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The construction sector in the North East</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198" y="1311179"/>
            <a:ext cx="10626438" cy="789911"/>
          </a:xfrm>
        </p:spPr>
        <p:txBody>
          <a:bodyPr/>
          <a:lstStyle/>
          <a:p>
            <a:pPr marL="0" indent="0">
              <a:buNone/>
            </a:pPr>
            <a:r>
              <a:rPr lang="en-GB" sz="1800" dirty="0"/>
              <a:t>Construction is a key part of the North East economy, a driver of jobs and growth. The quality of our buildings, whether that be schools, offices, hospitals or housing, has a lasting impact on the wellbeing of businesses and communities across the region. </a:t>
            </a:r>
            <a:endParaRPr lang="en-GB" sz="1800" dirty="0">
              <a:latin typeface="Arial"/>
              <a:cs typeface="Arial"/>
            </a:endParaRPr>
          </a:p>
        </p:txBody>
      </p:sp>
      <p:sp>
        <p:nvSpPr>
          <p:cNvPr id="4" name="TextBox 3">
            <a:extLst>
              <a:ext uri="{FF2B5EF4-FFF2-40B4-BE49-F238E27FC236}">
                <a16:creationId xmlns:a16="http://schemas.microsoft.com/office/drawing/2014/main" id="{137E638A-ED3F-4947-B6A0-76C0CB788D0D}"/>
              </a:ext>
            </a:extLst>
          </p:cNvPr>
          <p:cNvSpPr txBox="1"/>
          <p:nvPr/>
        </p:nvSpPr>
        <p:spPr>
          <a:xfrm>
            <a:off x="557561" y="3850062"/>
            <a:ext cx="1839952" cy="1200329"/>
          </a:xfrm>
          <a:prstGeom prst="rect">
            <a:avLst/>
          </a:prstGeom>
          <a:noFill/>
        </p:spPr>
        <p:txBody>
          <a:bodyPr wrap="square">
            <a:spAutoFit/>
          </a:bodyPr>
          <a:lstStyle/>
          <a:p>
            <a:r>
              <a:rPr lang="en-GB" sz="1200" dirty="0">
                <a:latin typeface="Arial"/>
                <a:cs typeface="Arial"/>
              </a:rPr>
              <a:t>The construction sector is important to the North East and enables the growth of other key sectors the North East economy.</a:t>
            </a:r>
          </a:p>
        </p:txBody>
      </p:sp>
      <p:sp>
        <p:nvSpPr>
          <p:cNvPr id="5" name="TextBox 4">
            <a:extLst>
              <a:ext uri="{FF2B5EF4-FFF2-40B4-BE49-F238E27FC236}">
                <a16:creationId xmlns:a16="http://schemas.microsoft.com/office/drawing/2014/main" id="{2B9F249C-B4E7-A043-A44B-577193CD7B15}"/>
              </a:ext>
            </a:extLst>
          </p:cNvPr>
          <p:cNvSpPr txBox="1"/>
          <p:nvPr/>
        </p:nvSpPr>
        <p:spPr>
          <a:xfrm>
            <a:off x="2504049" y="3850062"/>
            <a:ext cx="2388088" cy="1938992"/>
          </a:xfrm>
          <a:prstGeom prst="rect">
            <a:avLst/>
          </a:prstGeom>
          <a:noFill/>
        </p:spPr>
        <p:txBody>
          <a:bodyPr wrap="square">
            <a:spAutoFit/>
          </a:bodyPr>
          <a:lstStyle/>
          <a:p>
            <a:r>
              <a:rPr lang="en-GB" sz="1200" dirty="0">
                <a:latin typeface="Arial"/>
                <a:cs typeface="Arial"/>
              </a:rPr>
              <a:t>In 2020 there were over 50,000 people employed in 8,125 businesses in our region and more skilled people are needed in this sector. The CITB estimate a further 7,000* new workers are needed between the end of 2020 and 2025 to meet the recruitment needs of the industry in the North East.</a:t>
            </a:r>
          </a:p>
        </p:txBody>
      </p:sp>
      <p:sp>
        <p:nvSpPr>
          <p:cNvPr id="6" name="TextBox 5">
            <a:extLst>
              <a:ext uri="{FF2B5EF4-FFF2-40B4-BE49-F238E27FC236}">
                <a16:creationId xmlns:a16="http://schemas.microsoft.com/office/drawing/2014/main" id="{28626C7B-A317-0A46-8C91-14C237AE549A}"/>
              </a:ext>
            </a:extLst>
          </p:cNvPr>
          <p:cNvSpPr txBox="1"/>
          <p:nvPr/>
        </p:nvSpPr>
        <p:spPr>
          <a:xfrm>
            <a:off x="5250580" y="3850062"/>
            <a:ext cx="1839953" cy="1015663"/>
          </a:xfrm>
          <a:prstGeom prst="rect">
            <a:avLst/>
          </a:prstGeom>
          <a:noFill/>
        </p:spPr>
        <p:txBody>
          <a:bodyPr wrap="square" lIns="91440" tIns="45720" rIns="91440" bIns="45720" rtlCol="0" anchor="t">
            <a:spAutoFit/>
          </a:bodyPr>
          <a:lstStyle/>
          <a:p>
            <a:r>
              <a:rPr lang="en-GB" sz="1200" dirty="0">
                <a:latin typeface="Arial"/>
                <a:cs typeface="Arial"/>
              </a:rPr>
              <a:t>Investment in infrastructure and sustainable housing is driving growth in the construction sector.</a:t>
            </a:r>
          </a:p>
        </p:txBody>
      </p:sp>
      <p:pic>
        <p:nvPicPr>
          <p:cNvPr id="12" name="Picture 11" descr="Map&#10;&#10;Description automatically generated">
            <a:extLst>
              <a:ext uri="{FF2B5EF4-FFF2-40B4-BE49-F238E27FC236}">
                <a16:creationId xmlns:a16="http://schemas.microsoft.com/office/drawing/2014/main" id="{18C7897F-B0CB-6D4C-B4E7-AE142FF3497D}"/>
              </a:ext>
            </a:extLst>
          </p:cNvPr>
          <p:cNvPicPr>
            <a:picLocks noChangeAspect="1"/>
          </p:cNvPicPr>
          <p:nvPr/>
        </p:nvPicPr>
        <p:blipFill>
          <a:blip r:embed="rId4"/>
          <a:stretch>
            <a:fillRect/>
          </a:stretch>
        </p:blipFill>
        <p:spPr>
          <a:xfrm>
            <a:off x="557560" y="2403257"/>
            <a:ext cx="992460" cy="1343638"/>
          </a:xfrm>
          <a:prstGeom prst="rect">
            <a:avLst/>
          </a:prstGeom>
        </p:spPr>
      </p:pic>
      <p:sp>
        <p:nvSpPr>
          <p:cNvPr id="15" name="TextBox 14">
            <a:extLst>
              <a:ext uri="{FF2B5EF4-FFF2-40B4-BE49-F238E27FC236}">
                <a16:creationId xmlns:a16="http://schemas.microsoft.com/office/drawing/2014/main" id="{0F3D8825-0374-6D42-9CFC-57A77503B35D}"/>
              </a:ext>
            </a:extLst>
          </p:cNvPr>
          <p:cNvSpPr txBox="1"/>
          <p:nvPr/>
        </p:nvSpPr>
        <p:spPr>
          <a:xfrm>
            <a:off x="7398940" y="3850062"/>
            <a:ext cx="1839953" cy="1754326"/>
          </a:xfrm>
          <a:prstGeom prst="rect">
            <a:avLst/>
          </a:prstGeom>
          <a:noFill/>
        </p:spPr>
        <p:txBody>
          <a:bodyPr wrap="square" lIns="91440" tIns="45720" rIns="91440" bIns="45720" rtlCol="0" anchor="t">
            <a:spAutoFit/>
          </a:bodyPr>
          <a:lstStyle/>
          <a:p>
            <a:r>
              <a:rPr lang="en-GB" sz="1200" dirty="0">
                <a:latin typeface="Arial" panose="020B0604020202020204" pitchFamily="34" charset="0"/>
              </a:rPr>
              <a:t>The UK, Welsh and Scottish governments have underpinned climate change commitments with a legally-binding target to reduce greenhouse gas emissions to net zero by 2050.</a:t>
            </a:r>
          </a:p>
        </p:txBody>
      </p:sp>
      <p:sp>
        <p:nvSpPr>
          <p:cNvPr id="17" name="TextBox 16">
            <a:extLst>
              <a:ext uri="{FF2B5EF4-FFF2-40B4-BE49-F238E27FC236}">
                <a16:creationId xmlns:a16="http://schemas.microsoft.com/office/drawing/2014/main" id="{863DBFCC-877F-C44B-B962-4B711B061242}"/>
              </a:ext>
            </a:extLst>
          </p:cNvPr>
          <p:cNvSpPr txBox="1"/>
          <p:nvPr/>
        </p:nvSpPr>
        <p:spPr>
          <a:xfrm>
            <a:off x="9547300" y="3850062"/>
            <a:ext cx="1839953" cy="1754326"/>
          </a:xfrm>
          <a:prstGeom prst="rect">
            <a:avLst/>
          </a:prstGeom>
          <a:noFill/>
        </p:spPr>
        <p:txBody>
          <a:bodyPr wrap="square" lIns="91440" tIns="45720" rIns="91440" bIns="45720" rtlCol="0" anchor="t">
            <a:spAutoFit/>
          </a:bodyPr>
          <a:lstStyle/>
          <a:p>
            <a:r>
              <a:rPr lang="en-GB" sz="1200" dirty="0">
                <a:latin typeface="Arial" panose="020B0604020202020204" pitchFamily="34" charset="0"/>
              </a:rPr>
              <a:t>This presents a huge opportunity for construction businesses to meet new demands through a new set of skills and services which will help to make homes and buildings more sustainable.</a:t>
            </a:r>
            <a:endParaRPr lang="en-GB" sz="1200" dirty="0">
              <a:latin typeface="Arial"/>
              <a:cs typeface="Arial"/>
            </a:endParaRPr>
          </a:p>
        </p:txBody>
      </p:sp>
      <p:pic>
        <p:nvPicPr>
          <p:cNvPr id="22" name="Picture 21" descr="Icon&#10;&#10;Description automatically generated">
            <a:extLst>
              <a:ext uri="{FF2B5EF4-FFF2-40B4-BE49-F238E27FC236}">
                <a16:creationId xmlns:a16="http://schemas.microsoft.com/office/drawing/2014/main" id="{BE4FF0CA-1710-FBED-6A3E-8A43DD64E64C}"/>
              </a:ext>
            </a:extLst>
          </p:cNvPr>
          <p:cNvPicPr>
            <a:picLocks noChangeAspect="1"/>
          </p:cNvPicPr>
          <p:nvPr/>
        </p:nvPicPr>
        <p:blipFill>
          <a:blip r:embed="rId5"/>
          <a:stretch>
            <a:fillRect/>
          </a:stretch>
        </p:blipFill>
        <p:spPr>
          <a:xfrm>
            <a:off x="5331057" y="2519728"/>
            <a:ext cx="1282700" cy="1244600"/>
          </a:xfrm>
          <a:prstGeom prst="rect">
            <a:avLst/>
          </a:prstGeom>
        </p:spPr>
      </p:pic>
      <p:pic>
        <p:nvPicPr>
          <p:cNvPr id="25" name="Picture 24" descr="Icon&#10;&#10;Description automatically generated">
            <a:extLst>
              <a:ext uri="{FF2B5EF4-FFF2-40B4-BE49-F238E27FC236}">
                <a16:creationId xmlns:a16="http://schemas.microsoft.com/office/drawing/2014/main" id="{E6C4D7E9-1BC4-97DA-7F76-8EE4101AE457}"/>
              </a:ext>
            </a:extLst>
          </p:cNvPr>
          <p:cNvPicPr>
            <a:picLocks noChangeAspect="1"/>
          </p:cNvPicPr>
          <p:nvPr/>
        </p:nvPicPr>
        <p:blipFill>
          <a:blip r:embed="rId6"/>
          <a:stretch>
            <a:fillRect/>
          </a:stretch>
        </p:blipFill>
        <p:spPr>
          <a:xfrm>
            <a:off x="9583080" y="2743200"/>
            <a:ext cx="960680" cy="1003695"/>
          </a:xfrm>
          <a:prstGeom prst="rect">
            <a:avLst/>
          </a:prstGeom>
        </p:spPr>
      </p:pic>
      <p:pic>
        <p:nvPicPr>
          <p:cNvPr id="28" name="Picture 27" descr="Icon&#10;&#10;Description automatically generated">
            <a:extLst>
              <a:ext uri="{FF2B5EF4-FFF2-40B4-BE49-F238E27FC236}">
                <a16:creationId xmlns:a16="http://schemas.microsoft.com/office/drawing/2014/main" id="{1C7B020C-EE0F-6CE0-2D4A-B0F12904E856}"/>
              </a:ext>
            </a:extLst>
          </p:cNvPr>
          <p:cNvPicPr>
            <a:picLocks noChangeAspect="1"/>
          </p:cNvPicPr>
          <p:nvPr/>
        </p:nvPicPr>
        <p:blipFill>
          <a:blip r:embed="rId7"/>
          <a:stretch>
            <a:fillRect/>
          </a:stretch>
        </p:blipFill>
        <p:spPr>
          <a:xfrm>
            <a:off x="7398940" y="2697528"/>
            <a:ext cx="1257300" cy="990600"/>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0B65373F-9051-1B21-1424-3C7CBC6653B0}"/>
              </a:ext>
            </a:extLst>
          </p:cNvPr>
          <p:cNvPicPr>
            <a:picLocks noChangeAspect="1"/>
          </p:cNvPicPr>
          <p:nvPr/>
        </p:nvPicPr>
        <p:blipFill>
          <a:blip r:embed="rId8"/>
          <a:stretch>
            <a:fillRect/>
          </a:stretch>
        </p:blipFill>
        <p:spPr>
          <a:xfrm>
            <a:off x="2504049" y="2729670"/>
            <a:ext cx="1397000" cy="1016000"/>
          </a:xfrm>
          <a:prstGeom prst="rect">
            <a:avLst/>
          </a:prstGeom>
        </p:spPr>
      </p:pic>
    </p:spTree>
    <p:extLst>
      <p:ext uri="{BB962C8B-B14F-4D97-AF65-F5344CB8AC3E}">
        <p14:creationId xmlns:p14="http://schemas.microsoft.com/office/powerpoint/2010/main" val="354726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GB" sz="2800" dirty="0"/>
              <a:t>Construction of infrastructure in the North East</a:t>
            </a:r>
            <a:endParaRPr lang="en-US" sz="2800" dirty="0"/>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76776" y="1371600"/>
            <a:ext cx="7209479" cy="4304371"/>
          </a:xfrm>
        </p:spPr>
        <p:txBody>
          <a:bodyPr/>
          <a:lstStyle/>
          <a:p>
            <a:endParaRPr lang="en-GB" sz="1800" dirty="0"/>
          </a:p>
          <a:p>
            <a:r>
              <a:rPr lang="en-GB" sz="1800" dirty="0"/>
              <a:t>Infrastructure construction activity accounts for around 14% of NE construction * </a:t>
            </a:r>
          </a:p>
          <a:p>
            <a:r>
              <a:rPr lang="en-GB" sz="1800" dirty="0"/>
              <a:t>In 2021 the Chancellor announced £4.8 billion “Levelling Up” funding for infrastructure projects across the country. In the North East this funding will be used for projects such as the restoration of the Grainger Market in Newcastle, building a state-of-the-art sports facility in West Denton, and reopening the </a:t>
            </a:r>
            <a:r>
              <a:rPr lang="en-GB" sz="1800" dirty="0" err="1"/>
              <a:t>Whorlton</a:t>
            </a:r>
            <a:r>
              <a:rPr lang="en-GB" sz="1800" dirty="0"/>
              <a:t> Bridge near Barnard Castle.</a:t>
            </a:r>
          </a:p>
          <a:p>
            <a:r>
              <a:rPr lang="en-GB" sz="1800" dirty="0"/>
              <a:t>Other large infrastructure construction projects in our region include the upgrade of the A66 and the roll out of gigabit-capable broadband to homes and businesses across the region.</a:t>
            </a:r>
          </a:p>
          <a:p>
            <a:r>
              <a:rPr lang="en-GB" sz="1800" dirty="0"/>
              <a:t>Investment in infrastructure projects such as these leads to an increased demand for skilled people</a:t>
            </a:r>
          </a:p>
          <a:p>
            <a:endParaRPr lang="en-GB" sz="1800" dirty="0"/>
          </a:p>
          <a:p>
            <a:endParaRPr lang="en-GB" sz="1800" dirty="0"/>
          </a:p>
        </p:txBody>
      </p:sp>
      <p:pic>
        <p:nvPicPr>
          <p:cNvPr id="7" name="Picture 6" descr="A picture containing text, grass, different&#10;&#10;Description automatically generated">
            <a:extLst>
              <a:ext uri="{FF2B5EF4-FFF2-40B4-BE49-F238E27FC236}">
                <a16:creationId xmlns:a16="http://schemas.microsoft.com/office/drawing/2014/main" id="{3FD71FAF-4BFC-34F8-ED19-AC962B96A77B}"/>
              </a:ext>
            </a:extLst>
          </p:cNvPr>
          <p:cNvPicPr>
            <a:picLocks noChangeAspect="1"/>
          </p:cNvPicPr>
          <p:nvPr/>
        </p:nvPicPr>
        <p:blipFill>
          <a:blip r:embed="rId4"/>
          <a:stretch>
            <a:fillRect/>
          </a:stretch>
        </p:blipFill>
        <p:spPr>
          <a:xfrm>
            <a:off x="8887522" y="583934"/>
            <a:ext cx="2727702" cy="5321255"/>
          </a:xfrm>
          <a:prstGeom prst="rect">
            <a:avLst/>
          </a:prstGeom>
        </p:spPr>
      </p:pic>
    </p:spTree>
    <p:extLst>
      <p:ext uri="{BB962C8B-B14F-4D97-AF65-F5344CB8AC3E}">
        <p14:creationId xmlns:p14="http://schemas.microsoft.com/office/powerpoint/2010/main" val="23879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 sport, track and field&#10;&#10;Description automatically generated">
            <a:hlinkClick r:id="rId3"/>
            <a:extLst>
              <a:ext uri="{FF2B5EF4-FFF2-40B4-BE49-F238E27FC236}">
                <a16:creationId xmlns:a16="http://schemas.microsoft.com/office/drawing/2014/main" id="{AD134685-22F3-430D-2D2C-5C0135B37A68}"/>
              </a:ext>
            </a:extLst>
          </p:cNvPr>
          <p:cNvPicPr>
            <a:picLocks noChangeAspect="1"/>
          </p:cNvPicPr>
          <p:nvPr/>
        </p:nvPicPr>
        <p:blipFill>
          <a:blip r:embed="rId4"/>
          <a:stretch>
            <a:fillRect/>
          </a:stretch>
        </p:blipFill>
        <p:spPr>
          <a:xfrm>
            <a:off x="393700" y="1327606"/>
            <a:ext cx="3745336" cy="2077035"/>
          </a:xfrm>
          <a:prstGeom prst="rect">
            <a:avLst/>
          </a:prstGeom>
        </p:spPr>
      </p:pic>
      <p:pic>
        <p:nvPicPr>
          <p:cNvPr id="2" name="Picture 1" descr="A picture containing clipart&#10;&#10;Description automatically generated">
            <a:hlinkClick r:id="rId5"/>
            <a:extLst>
              <a:ext uri="{FF2B5EF4-FFF2-40B4-BE49-F238E27FC236}">
                <a16:creationId xmlns:a16="http://schemas.microsoft.com/office/drawing/2014/main" id="{93649CCC-F9A7-3ACB-2446-5017825617BB}"/>
              </a:ext>
            </a:extLst>
          </p:cNvPr>
          <p:cNvPicPr>
            <a:picLocks noChangeAspect="1"/>
          </p:cNvPicPr>
          <p:nvPr/>
        </p:nvPicPr>
        <p:blipFill>
          <a:blip r:embed="rId6">
            <a:alphaModFix amt="63000"/>
          </a:blip>
          <a:stretch>
            <a:fillRect/>
          </a:stretch>
        </p:blipFill>
        <p:spPr>
          <a:xfrm>
            <a:off x="1790118" y="1889873"/>
            <a:ext cx="952500" cy="952500"/>
          </a:xfrm>
          <a:prstGeom prst="rect">
            <a:avLst/>
          </a:prstGeom>
        </p:spPr>
      </p:pic>
      <p:sp>
        <p:nvSpPr>
          <p:cNvPr id="8" name="TextBox 7">
            <a:extLst>
              <a:ext uri="{FF2B5EF4-FFF2-40B4-BE49-F238E27FC236}">
                <a16:creationId xmlns:a16="http://schemas.microsoft.com/office/drawing/2014/main" id="{78C403EC-2C5E-2708-D50A-AC13570F31C5}"/>
              </a:ext>
            </a:extLst>
          </p:cNvPr>
          <p:cNvSpPr txBox="1"/>
          <p:nvPr/>
        </p:nvSpPr>
        <p:spPr>
          <a:xfrm>
            <a:off x="393700" y="3617123"/>
            <a:ext cx="3745336" cy="369332"/>
          </a:xfrm>
          <a:prstGeom prst="rect">
            <a:avLst/>
          </a:prstGeom>
          <a:noFill/>
        </p:spPr>
        <p:txBody>
          <a:bodyPr wrap="square">
            <a:spAutoFit/>
          </a:bodyPr>
          <a:lstStyle/>
          <a:p>
            <a:r>
              <a:rPr lang="en-GB"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CITB -Careers in construction</a:t>
            </a:r>
            <a:endParaRPr lang="en-GB" sz="18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CAA4F7B-6A49-8125-7F77-CB6FA98F40D3}"/>
              </a:ext>
            </a:extLst>
          </p:cNvPr>
          <p:cNvSpPr txBox="1">
            <a:spLocks/>
          </p:cNvSpPr>
          <p:nvPr/>
        </p:nvSpPr>
        <p:spPr>
          <a:xfrm>
            <a:off x="457200" y="325214"/>
            <a:ext cx="10896600" cy="789910"/>
          </a:xfrm>
          <a:prstGeom prst="rect">
            <a:avLst/>
          </a:prstGeom>
        </p:spPr>
        <p:txBody>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GB" sz="2800" dirty="0"/>
              <a:t>What is the construction of infrastructure?</a:t>
            </a:r>
            <a:endParaRPr lang="en-US" sz="2800" dirty="0"/>
          </a:p>
        </p:txBody>
      </p:sp>
      <p:sp>
        <p:nvSpPr>
          <p:cNvPr id="10" name="Content Placeholder 2">
            <a:extLst>
              <a:ext uri="{FF2B5EF4-FFF2-40B4-BE49-F238E27FC236}">
                <a16:creationId xmlns:a16="http://schemas.microsoft.com/office/drawing/2014/main" id="{894B8A77-4001-A70E-5881-05BF1BB3BA63}"/>
              </a:ext>
            </a:extLst>
          </p:cNvPr>
          <p:cNvSpPr txBox="1">
            <a:spLocks/>
          </p:cNvSpPr>
          <p:nvPr/>
        </p:nvSpPr>
        <p:spPr>
          <a:xfrm>
            <a:off x="4505036" y="1327606"/>
            <a:ext cx="7065537" cy="43043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Using the information on the previous slide and video to answer the questions below</a:t>
            </a:r>
          </a:p>
          <a:p>
            <a:r>
              <a:rPr lang="en-US" sz="2000">
                <a:latin typeface="Arial"/>
                <a:cs typeface="Arial"/>
              </a:rPr>
              <a:t>Why is construction important to the North East economy?</a:t>
            </a:r>
          </a:p>
          <a:p>
            <a:r>
              <a:rPr lang="en-US" sz="2000">
                <a:latin typeface="Arial"/>
                <a:cs typeface="Arial"/>
              </a:rPr>
              <a:t>Can you name some infrastructure projects planned for construction in the North East?</a:t>
            </a:r>
          </a:p>
          <a:p>
            <a:r>
              <a:rPr lang="en-US" sz="2000">
                <a:latin typeface="Arial"/>
                <a:cs typeface="Arial"/>
              </a:rPr>
              <a:t>What are the benefits of a career in the construction industry?</a:t>
            </a:r>
          </a:p>
          <a:p>
            <a:r>
              <a:rPr lang="en-US" sz="2000">
                <a:latin typeface="Arial"/>
                <a:cs typeface="Arial"/>
              </a:rPr>
              <a:t>What types of roles are available in the construction industry?</a:t>
            </a:r>
          </a:p>
          <a:p>
            <a:r>
              <a:rPr lang="en-US" sz="2000">
                <a:latin typeface="Arial"/>
                <a:cs typeface="Arial"/>
              </a:rPr>
              <a:t>Why is demand for skilled people increasing in the construction industry?</a:t>
            </a:r>
          </a:p>
          <a:p>
            <a:pPr marL="0" indent="0">
              <a:buFont typeface="Arial" panose="020B0604020202020204" pitchFamily="34" charset="0"/>
              <a:buNone/>
            </a:pPr>
            <a:endParaRPr lang="en-US" sz="2000" b="1" dirty="0"/>
          </a:p>
        </p:txBody>
      </p:sp>
    </p:spTree>
    <p:extLst>
      <p:ext uri="{BB962C8B-B14F-4D97-AF65-F5344CB8AC3E}">
        <p14:creationId xmlns:p14="http://schemas.microsoft.com/office/powerpoint/2010/main" val="405812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0BEE-BCBE-574B-BA21-1E2C92BB7A4E}"/>
              </a:ext>
            </a:extLst>
          </p:cNvPr>
          <p:cNvSpPr>
            <a:spLocks noGrp="1"/>
          </p:cNvSpPr>
          <p:nvPr>
            <p:ph type="title"/>
          </p:nvPr>
        </p:nvSpPr>
        <p:spPr>
          <a:xfrm>
            <a:off x="457200" y="335591"/>
            <a:ext cx="10896600" cy="690322"/>
          </a:xfrm>
        </p:spPr>
        <p:txBody>
          <a:bodyPr/>
          <a:lstStyle/>
          <a:p>
            <a:r>
              <a:rPr lang="en-US" dirty="0"/>
              <a:t>Jobs in the construction industry - infrastructure</a:t>
            </a:r>
          </a:p>
        </p:txBody>
      </p:sp>
      <p:sp>
        <p:nvSpPr>
          <p:cNvPr id="10" name="Content Placeholder 2">
            <a:extLst>
              <a:ext uri="{FF2B5EF4-FFF2-40B4-BE49-F238E27FC236}">
                <a16:creationId xmlns:a16="http://schemas.microsoft.com/office/drawing/2014/main" id="{4BE508BC-FB3D-3640-BCE9-C8A48FFA8BF1}"/>
              </a:ext>
            </a:extLst>
          </p:cNvPr>
          <p:cNvSpPr>
            <a:spLocks noGrp="1"/>
          </p:cNvSpPr>
          <p:nvPr>
            <p:ph idx="1"/>
          </p:nvPr>
        </p:nvSpPr>
        <p:spPr>
          <a:xfrm>
            <a:off x="602166" y="3074979"/>
            <a:ext cx="5390671" cy="2763113"/>
          </a:xfrm>
        </p:spPr>
        <p:txBody>
          <a:bodyPr/>
          <a:lstStyle/>
          <a:p>
            <a:pPr marL="0" indent="0">
              <a:buNone/>
            </a:pPr>
            <a:r>
              <a:rPr lang="en-US" sz="1600" b="1" dirty="0"/>
              <a:t>Watch the videos of people working in the construction industry in the North East and answer the questions</a:t>
            </a:r>
            <a:endParaRPr lang="en-GB" sz="1400" dirty="0">
              <a:latin typeface="Calibri" panose="020F0502020204030204" pitchFamily="34" charset="0"/>
              <a:ea typeface="Calibri" panose="020F0502020204030204" pitchFamily="34" charset="0"/>
            </a:endParaRPr>
          </a:p>
          <a:p>
            <a:pPr marL="457200">
              <a:lnSpc>
                <a:spcPct val="107000"/>
              </a:lnSpc>
            </a:pPr>
            <a:r>
              <a:rPr lang="en-GB" sz="1600" u="sng" dirty="0">
                <a:solidFill>
                  <a:srgbClr val="0563C1"/>
                </a:solidFill>
                <a:ea typeface="Calibri" panose="020F0502020204030204" pitchFamily="34" charset="0"/>
                <a:hlinkClick r:id="rId3"/>
              </a:rPr>
              <a:t>Danielle, Quantity surveyor</a:t>
            </a:r>
            <a:r>
              <a:rPr lang="en-GB" sz="1600" dirty="0">
                <a:ea typeface="Calibri" panose="020F0502020204030204" pitchFamily="34" charset="0"/>
              </a:rPr>
              <a:t>  </a:t>
            </a:r>
          </a:p>
          <a:p>
            <a:pPr marL="457200">
              <a:lnSpc>
                <a:spcPct val="107000"/>
              </a:lnSpc>
            </a:pPr>
            <a:r>
              <a:rPr lang="en-GB" sz="1600" u="sng" dirty="0">
                <a:solidFill>
                  <a:srgbClr val="0563C1"/>
                </a:solidFill>
                <a:ea typeface="Times New Roman" panose="02020603050405020304" pitchFamily="18" charset="0"/>
                <a:hlinkClick r:id="rId4"/>
              </a:rPr>
              <a:t>Ben, BIM Coordinator</a:t>
            </a:r>
            <a:endParaRPr lang="en-GB" sz="1600" dirty="0">
              <a:ea typeface="Calibri" panose="020F0502020204030204" pitchFamily="34" charset="0"/>
            </a:endParaRPr>
          </a:p>
          <a:p>
            <a:pPr marL="457200">
              <a:lnSpc>
                <a:spcPct val="107000"/>
              </a:lnSpc>
            </a:pPr>
            <a:r>
              <a:rPr lang="en-GB" sz="1600" u="sng" dirty="0">
                <a:solidFill>
                  <a:srgbClr val="0563C1"/>
                </a:solidFill>
                <a:ea typeface="Calibri" panose="020F0502020204030204" pitchFamily="34" charset="0"/>
                <a:hlinkClick r:id="rId5"/>
              </a:rPr>
              <a:t>Jessica, Drainage Engineer</a:t>
            </a:r>
            <a:endParaRPr lang="en-GB" sz="1600" dirty="0">
              <a:ea typeface="Calibri" panose="020F0502020204030204" pitchFamily="34" charset="0"/>
            </a:endParaRPr>
          </a:p>
          <a:p>
            <a:pPr marL="457200">
              <a:lnSpc>
                <a:spcPct val="107000"/>
              </a:lnSpc>
            </a:pPr>
            <a:r>
              <a:rPr lang="en-GB" sz="1600" u="sng" dirty="0">
                <a:solidFill>
                  <a:srgbClr val="0000FF"/>
                </a:solidFill>
                <a:ea typeface="Calibri" panose="020F0502020204030204" pitchFamily="34" charset="0"/>
                <a:hlinkClick r:id="rId6"/>
              </a:rPr>
              <a:t>Caitlin, Structural Engineer</a:t>
            </a:r>
            <a:r>
              <a:rPr lang="en-GB" sz="1600" i="1" dirty="0">
                <a:ea typeface="Calibri" panose="020F0502020204030204" pitchFamily="34" charset="0"/>
              </a:rPr>
              <a:t> </a:t>
            </a:r>
            <a:endParaRPr lang="en-GB" sz="1600" dirty="0">
              <a:ea typeface="Calibri" panose="020F0502020204030204" pitchFamily="34" charset="0"/>
            </a:endParaRPr>
          </a:p>
          <a:p>
            <a:pPr marL="457200">
              <a:lnSpc>
                <a:spcPct val="107000"/>
              </a:lnSpc>
            </a:pPr>
            <a:r>
              <a:rPr lang="en-GB" sz="1600" u="sng" dirty="0">
                <a:solidFill>
                  <a:srgbClr val="0563C1"/>
                </a:solidFill>
                <a:ea typeface="Calibri" panose="020F0502020204030204" pitchFamily="34" charset="0"/>
                <a:hlinkClick r:id="rId7"/>
              </a:rPr>
              <a:t>Sean, Groundworker</a:t>
            </a:r>
            <a:endParaRPr lang="en-GB" sz="1600" dirty="0">
              <a:ea typeface="Calibri" panose="020F0502020204030204" pitchFamily="34" charset="0"/>
            </a:endParaRPr>
          </a:p>
        </p:txBody>
      </p:sp>
      <p:sp>
        <p:nvSpPr>
          <p:cNvPr id="11" name="Content Placeholder 2">
            <a:extLst>
              <a:ext uri="{FF2B5EF4-FFF2-40B4-BE49-F238E27FC236}">
                <a16:creationId xmlns:a16="http://schemas.microsoft.com/office/drawing/2014/main" id="{8660C67A-3298-4142-AF9F-CF8978E69B25}"/>
              </a:ext>
            </a:extLst>
          </p:cNvPr>
          <p:cNvSpPr txBox="1">
            <a:spLocks/>
          </p:cNvSpPr>
          <p:nvPr/>
        </p:nvSpPr>
        <p:spPr bwMode="auto">
          <a:xfrm>
            <a:off x="6095999" y="1794819"/>
            <a:ext cx="5493835" cy="34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Questions</a:t>
            </a:r>
          </a:p>
          <a:p>
            <a:r>
              <a:rPr lang="en-US" sz="2000" dirty="0"/>
              <a:t>Which company do they work for and what does the company do?</a:t>
            </a:r>
          </a:p>
          <a:p>
            <a:r>
              <a:rPr lang="en-US" sz="2000" dirty="0"/>
              <a:t>What job does the speaker have and what types of things do they do in the role?</a:t>
            </a:r>
          </a:p>
          <a:p>
            <a:r>
              <a:rPr lang="en-US" sz="2000" dirty="0"/>
              <a:t>What qualifications do you need to get the job?</a:t>
            </a:r>
          </a:p>
          <a:p>
            <a:r>
              <a:rPr lang="en-US" sz="2000" dirty="0"/>
              <a:t>Which skills are important to the job?</a:t>
            </a:r>
          </a:p>
          <a:p>
            <a:r>
              <a:rPr lang="en-US" sz="2000" dirty="0"/>
              <a:t>How can you find out more about jobs such as these?</a:t>
            </a:r>
          </a:p>
          <a:p>
            <a:pPr marL="0" indent="0">
              <a:buNone/>
            </a:pPr>
            <a:endParaRPr lang="en-US" sz="2000" dirty="0"/>
          </a:p>
          <a:p>
            <a:pPr marL="0" indent="0">
              <a:buFont typeface="Arial" panose="020B0604020202020204" pitchFamily="34" charset="0"/>
              <a:buNone/>
            </a:pPr>
            <a:endParaRPr lang="en-US" sz="2000" dirty="0"/>
          </a:p>
        </p:txBody>
      </p:sp>
      <p:pic>
        <p:nvPicPr>
          <p:cNvPr id="12" name="Picture 11" descr="Icon&#10;&#10;Description automatically generated">
            <a:extLst>
              <a:ext uri="{FF2B5EF4-FFF2-40B4-BE49-F238E27FC236}">
                <a16:creationId xmlns:a16="http://schemas.microsoft.com/office/drawing/2014/main" id="{0B75A54E-A0FF-004F-B4E7-6BA11DC50582}"/>
              </a:ext>
            </a:extLst>
          </p:cNvPr>
          <p:cNvPicPr>
            <a:picLocks noChangeAspect="1"/>
          </p:cNvPicPr>
          <p:nvPr/>
        </p:nvPicPr>
        <p:blipFill>
          <a:blip r:embed="rId8"/>
          <a:stretch>
            <a:fillRect/>
          </a:stretch>
        </p:blipFill>
        <p:spPr>
          <a:xfrm>
            <a:off x="602166" y="1463040"/>
            <a:ext cx="2128490" cy="1458725"/>
          </a:xfrm>
          <a:prstGeom prst="rect">
            <a:avLst/>
          </a:prstGeom>
        </p:spPr>
      </p:pic>
    </p:spTree>
    <p:extLst>
      <p:ext uri="{BB962C8B-B14F-4D97-AF65-F5344CB8AC3E}">
        <p14:creationId xmlns:p14="http://schemas.microsoft.com/office/powerpoint/2010/main" val="182829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9319844" cy="789910"/>
          </a:xfrm>
        </p:spPr>
        <p:txBody>
          <a:bodyPr/>
          <a:lstStyle/>
          <a:p>
            <a:r>
              <a:rPr lang="en-GB" dirty="0"/>
              <a:t>What careers are available in infrastructure construction?</a:t>
            </a:r>
            <a:endParaRPr lang="en-US" dirty="0"/>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731725" y="1642517"/>
            <a:ext cx="5778655" cy="3896352"/>
          </a:xfrm>
        </p:spPr>
        <p:txBody>
          <a:bodyPr/>
          <a:lstStyle/>
          <a:p>
            <a:pPr marL="0" indent="0">
              <a:buNone/>
            </a:pPr>
            <a:r>
              <a:rPr lang="en-US" sz="1800" b="1" dirty="0"/>
              <a:t>Pick one of the jobs listed and research the following:</a:t>
            </a:r>
          </a:p>
          <a:p>
            <a:r>
              <a:rPr lang="en-US" sz="1800" dirty="0"/>
              <a:t>What is the job, what types of things would you do in the role?</a:t>
            </a:r>
          </a:p>
          <a:p>
            <a:r>
              <a:rPr lang="en-US" sz="1800" dirty="0"/>
              <a:t>How many hours would you work a week? Is it a typical 9-5 or varied hours? Can you work part-time or freelance?</a:t>
            </a:r>
          </a:p>
          <a:p>
            <a:r>
              <a:rPr lang="en-US" sz="1800" dirty="0"/>
              <a:t>What qualifications do you need to get the job?</a:t>
            </a:r>
          </a:p>
          <a:p>
            <a:r>
              <a:rPr lang="en-US" sz="1800" dirty="0"/>
              <a:t>What is the starting salary?</a:t>
            </a:r>
          </a:p>
          <a:p>
            <a:r>
              <a:rPr lang="en-US" sz="1800" dirty="0"/>
              <a:t>What jobs could you progress to in the future?</a:t>
            </a:r>
          </a:p>
          <a:p>
            <a:r>
              <a:rPr lang="en-US" sz="1800" dirty="0"/>
              <a:t>Can you find any local companies currently advertising this job role?</a:t>
            </a:r>
          </a:p>
        </p:txBody>
      </p:sp>
      <p:sp>
        <p:nvSpPr>
          <p:cNvPr id="7" name="TextBox 6">
            <a:extLst>
              <a:ext uri="{FF2B5EF4-FFF2-40B4-BE49-F238E27FC236}">
                <a16:creationId xmlns:a16="http://schemas.microsoft.com/office/drawing/2014/main" id="{21582F28-4F9D-F84E-9CFC-F955B233412B}"/>
              </a:ext>
            </a:extLst>
          </p:cNvPr>
          <p:cNvSpPr txBox="1"/>
          <p:nvPr/>
        </p:nvSpPr>
        <p:spPr>
          <a:xfrm>
            <a:off x="558955" y="1561171"/>
            <a:ext cx="4670967" cy="646331"/>
          </a:xfrm>
          <a:prstGeom prst="rect">
            <a:avLst/>
          </a:prstGeom>
          <a:noFill/>
        </p:spPr>
        <p:txBody>
          <a:bodyPr wrap="square" lIns="91440" tIns="45720" rIns="91440" bIns="45720" numCol="1" rtlCol="0" anchor="t">
            <a:spAutoFit/>
          </a:bodyPr>
          <a:lstStyle/>
          <a:p>
            <a:r>
              <a:rPr lang="en-GB" b="1" dirty="0">
                <a:latin typeface="Arial" panose="020B0604020202020204" pitchFamily="34" charset="0"/>
                <a:cs typeface="Arial" panose="020B0604020202020204" pitchFamily="34" charset="0"/>
              </a:rPr>
              <a:t>Here are some examples of jobs which are available in this sector:</a:t>
            </a:r>
          </a:p>
        </p:txBody>
      </p:sp>
      <p:sp>
        <p:nvSpPr>
          <p:cNvPr id="8" name="TextBox 7">
            <a:extLst>
              <a:ext uri="{FF2B5EF4-FFF2-40B4-BE49-F238E27FC236}">
                <a16:creationId xmlns:a16="http://schemas.microsoft.com/office/drawing/2014/main" id="{D117D04C-727E-FD46-987C-AD7366B3821F}"/>
              </a:ext>
            </a:extLst>
          </p:cNvPr>
          <p:cNvSpPr txBox="1"/>
          <p:nvPr/>
        </p:nvSpPr>
        <p:spPr>
          <a:xfrm>
            <a:off x="558955" y="2234281"/>
            <a:ext cx="4153720" cy="3539430"/>
          </a:xfrm>
          <a:prstGeom prst="rect">
            <a:avLst/>
          </a:prstGeom>
          <a:noFill/>
        </p:spPr>
        <p:txBody>
          <a:bodyPr wrap="square" lIns="91440" tIns="45720" rIns="91440" bIns="45720" numCol="1" rtlCol="0" anchor="t">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Supply Chain Manager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Quantity Surveyor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Ground worker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Civil Engineer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Structural Engineer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Site Manager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Commercial and Risk management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Design Manager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BIM Coordinator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Business Development Manager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Social Value Manager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Health &amp; Safety Officer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Environmental Officer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Estimator </a:t>
            </a:r>
          </a:p>
        </p:txBody>
      </p:sp>
      <p:cxnSp>
        <p:nvCxnSpPr>
          <p:cNvPr id="12" name="Straight Connector 11">
            <a:extLst>
              <a:ext uri="{FF2B5EF4-FFF2-40B4-BE49-F238E27FC236}">
                <a16:creationId xmlns:a16="http://schemas.microsoft.com/office/drawing/2014/main" id="{AA6CD4E0-0CFE-F745-A8F7-7682E8529833}"/>
              </a:ext>
            </a:extLst>
          </p:cNvPr>
          <p:cNvCxnSpPr/>
          <p:nvPr/>
        </p:nvCxnSpPr>
        <p:spPr>
          <a:xfrm>
            <a:off x="53302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21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Useful links for research task on job roles</a:t>
            </a:r>
          </a:p>
        </p:txBody>
      </p:sp>
      <p:sp>
        <p:nvSpPr>
          <p:cNvPr id="5" name="Content Placeholder 2">
            <a:extLst>
              <a:ext uri="{FF2B5EF4-FFF2-40B4-BE49-F238E27FC236}">
                <a16:creationId xmlns:a16="http://schemas.microsoft.com/office/drawing/2014/main" id="{9930CD77-386D-C31C-86EB-71F22ED7CD83}"/>
              </a:ext>
            </a:extLst>
          </p:cNvPr>
          <p:cNvSpPr>
            <a:spLocks noGrp="1"/>
          </p:cNvSpPr>
          <p:nvPr>
            <p:ph idx="1"/>
          </p:nvPr>
        </p:nvSpPr>
        <p:spPr>
          <a:xfrm>
            <a:off x="5841291" y="1361081"/>
            <a:ext cx="2929674" cy="3896352"/>
          </a:xfrm>
        </p:spPr>
        <p:txBody>
          <a:bodyPr/>
          <a:lstStyle/>
          <a:p>
            <a:pPr marL="0" indent="0">
              <a:buNone/>
            </a:pPr>
            <a:r>
              <a:rPr lang="en-GB" sz="1800" b="1" dirty="0">
                <a:latin typeface="Arial"/>
                <a:cs typeface="Arial"/>
              </a:rPr>
              <a:t>Local employers</a:t>
            </a:r>
          </a:p>
          <a:p>
            <a:r>
              <a:rPr lang="en-GB" sz="1400" dirty="0">
                <a:hlinkClick r:id="rId4"/>
              </a:rPr>
              <a:t>J Murphy &amp; Sons</a:t>
            </a:r>
            <a:endParaRPr lang="en-GB" sz="1400" dirty="0"/>
          </a:p>
          <a:p>
            <a:r>
              <a:rPr lang="en-GB" sz="1400" dirty="0">
                <a:hlinkClick r:id="rId5"/>
              </a:rPr>
              <a:t>Story Construction</a:t>
            </a:r>
            <a:endParaRPr lang="en-GB" sz="1400" dirty="0"/>
          </a:p>
          <a:p>
            <a:r>
              <a:rPr lang="en-GB" sz="1400" dirty="0">
                <a:latin typeface="Arial"/>
                <a:cs typeface="Arial"/>
                <a:hlinkClick r:id="rId6"/>
              </a:rPr>
              <a:t>Balfour Beatty</a:t>
            </a:r>
            <a:endParaRPr lang="en-GB" sz="1400" dirty="0">
              <a:hlinkClick r:id="rId7"/>
            </a:endParaRPr>
          </a:p>
          <a:p>
            <a:r>
              <a:rPr lang="en-GB" sz="1400" dirty="0">
                <a:hlinkClick r:id="rId8"/>
              </a:rPr>
              <a:t>McAlpine</a:t>
            </a:r>
            <a:endParaRPr lang="en-GB" sz="1400" dirty="0"/>
          </a:p>
          <a:p>
            <a:r>
              <a:rPr lang="en-GB" sz="1400" dirty="0">
                <a:hlinkClick r:id="rId9"/>
              </a:rPr>
              <a:t>Mott MacDonald</a:t>
            </a:r>
            <a:endParaRPr lang="en-GB" sz="1400" dirty="0"/>
          </a:p>
          <a:p>
            <a:r>
              <a:rPr lang="en-GB" sz="1400" dirty="0">
                <a:hlinkClick r:id="rId10"/>
              </a:rPr>
              <a:t>Jacobs</a:t>
            </a:r>
            <a:endParaRPr lang="en-GB" sz="1400" dirty="0"/>
          </a:p>
          <a:p>
            <a:r>
              <a:rPr lang="en-GB" sz="1400" dirty="0">
                <a:latin typeface="Arial"/>
                <a:cs typeface="Arial"/>
                <a:hlinkClick r:id="rId11"/>
              </a:rPr>
              <a:t>Costain</a:t>
            </a:r>
            <a:endParaRPr lang="en-GB" sz="1400" dirty="0">
              <a:latin typeface="Arial"/>
              <a:cs typeface="Arial"/>
            </a:endParaRPr>
          </a:p>
          <a:p>
            <a:r>
              <a:rPr lang="en-GB" sz="1400" dirty="0">
                <a:hlinkClick r:id="rId12"/>
              </a:rPr>
              <a:t>Kier</a:t>
            </a:r>
            <a:endParaRPr lang="en-GB" sz="1400" dirty="0"/>
          </a:p>
          <a:p>
            <a:r>
              <a:rPr lang="en-GB" sz="1400" dirty="0">
                <a:hlinkClick r:id="rId13"/>
              </a:rPr>
              <a:t>Bowmer + Kirkland</a:t>
            </a:r>
            <a:endParaRPr lang="en-GB" sz="1400" dirty="0"/>
          </a:p>
          <a:p>
            <a:r>
              <a:rPr lang="en-GB" sz="1400" dirty="0">
                <a:hlinkClick r:id="rId14"/>
              </a:rPr>
              <a:t>Cundall</a:t>
            </a:r>
            <a:endParaRPr lang="en-GB" sz="1400" dirty="0"/>
          </a:p>
          <a:p>
            <a:r>
              <a:rPr lang="en-GB" sz="1400" dirty="0">
                <a:hlinkClick r:id="rId15"/>
              </a:rPr>
              <a:t>Turner and Townsend</a:t>
            </a:r>
            <a:endParaRPr lang="en-GB" sz="1400" dirty="0"/>
          </a:p>
          <a:p>
            <a:pPr>
              <a:lnSpc>
                <a:spcPct val="120000"/>
              </a:lnSpc>
              <a:spcAft>
                <a:spcPts val="600"/>
              </a:spcAft>
            </a:pPr>
            <a:r>
              <a:rPr lang="en-GB" sz="1400" dirty="0">
                <a:hlinkClick r:id="rId16"/>
              </a:rPr>
              <a:t>Caterpillar</a:t>
            </a:r>
            <a:endParaRPr lang="en-GB" sz="1400" dirty="0"/>
          </a:p>
          <a:p>
            <a:pPr marL="0" indent="0">
              <a:buNone/>
            </a:pPr>
            <a:endParaRPr lang="en-GB" sz="1200" dirty="0"/>
          </a:p>
          <a:p>
            <a:endParaRPr lang="en-GB" sz="1200" dirty="0"/>
          </a:p>
          <a:p>
            <a:endParaRPr lang="en-GB" sz="1200" dirty="0"/>
          </a:p>
          <a:p>
            <a:endParaRPr lang="en-GB" sz="1800" dirty="0"/>
          </a:p>
        </p:txBody>
      </p:sp>
      <p:sp>
        <p:nvSpPr>
          <p:cNvPr id="6" name="TextBox 5">
            <a:hlinkClick r:id="rId17"/>
            <a:extLst>
              <a:ext uri="{FF2B5EF4-FFF2-40B4-BE49-F238E27FC236}">
                <a16:creationId xmlns:a16="http://schemas.microsoft.com/office/drawing/2014/main" id="{8C809AE8-60C2-A714-373C-47C21156F8EF}"/>
              </a:ext>
            </a:extLst>
          </p:cNvPr>
          <p:cNvSpPr txBox="1"/>
          <p:nvPr/>
        </p:nvSpPr>
        <p:spPr>
          <a:xfrm>
            <a:off x="441943" y="1267036"/>
            <a:ext cx="4443931" cy="4685193"/>
          </a:xfrm>
          <a:prstGeom prst="rect">
            <a:avLst/>
          </a:prstGeom>
          <a:noFill/>
        </p:spPr>
        <p:txBody>
          <a:bodyPr wrap="square" lIns="91440" tIns="45720" rIns="91440" bIns="45720" numCol="1" rtlCol="0" anchor="t">
            <a:spAutoFit/>
          </a:bodyPr>
          <a:lstStyle/>
          <a:p>
            <a:pPr>
              <a:lnSpc>
                <a:spcPct val="120000"/>
              </a:lnSpc>
              <a:spcAft>
                <a:spcPts val="600"/>
              </a:spcAft>
            </a:pPr>
            <a:r>
              <a:rPr lang="en-GB" b="1" dirty="0">
                <a:latin typeface="Arial" panose="020B0604020202020204" pitchFamily="34" charset="0"/>
                <a:ea typeface="+mn-lt"/>
                <a:cs typeface="Arial" panose="020B0604020202020204" pitchFamily="34" charset="0"/>
              </a:rPr>
              <a:t>Routes into the industry</a:t>
            </a:r>
            <a:endParaRPr lang="en-US" sz="1400" b="1"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8"/>
              </a:rPr>
              <a:t>National careers service</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19"/>
              </a:rPr>
              <a:t>Construction Is A Career Like No Other | Go Construct</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0"/>
              </a:rPr>
              <a:t>Routes into our Industry - CECA</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1"/>
              </a:rPr>
              <a:t>Property and construction | Prospects.ac.uk</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2"/>
              </a:rPr>
              <a:t>Start profile | careers in construction</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3"/>
              </a:rPr>
              <a:t>Building People | Creating connection across the built environment.</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4"/>
              </a:rPr>
              <a:t>Construction and Architecture – icould</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US" sz="1400" dirty="0">
                <a:latin typeface="Arial" panose="020B0604020202020204" pitchFamily="34" charset="0"/>
                <a:ea typeface="+mn-lt"/>
                <a:cs typeface="Arial" panose="020B0604020202020204" pitchFamily="34" charset="0"/>
                <a:hlinkClick r:id="rId25"/>
              </a:rPr>
              <a:t>Construction Industry Training Board (CITB)</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26"/>
              </a:rPr>
              <a:t>Amazing apprenticeships</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27"/>
              </a:rPr>
              <a:t>Find an apprenticeship</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8"/>
              </a:rPr>
              <a:t>Institute for apprenticeships occupational maps</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29"/>
              </a:rPr>
              <a:t>Dept for Education – post-16 choices</a:t>
            </a:r>
            <a:endParaRPr lang="en-GB" sz="1400" dirty="0">
              <a:latin typeface="Arial" panose="020B0604020202020204" pitchFamily="34" charset="0"/>
              <a:ea typeface="+mn-lt"/>
              <a:cs typeface="Arial" panose="020B0604020202020204" pitchFamily="34" charset="0"/>
            </a:endParaRPr>
          </a:p>
        </p:txBody>
      </p:sp>
      <p:cxnSp>
        <p:nvCxnSpPr>
          <p:cNvPr id="7" name="Straight Connector 6">
            <a:extLst>
              <a:ext uri="{FF2B5EF4-FFF2-40B4-BE49-F238E27FC236}">
                <a16:creationId xmlns:a16="http://schemas.microsoft.com/office/drawing/2014/main" id="{87C035ED-AB8E-F01C-E264-D333A3145F47}"/>
              </a:ext>
            </a:extLst>
          </p:cNvPr>
          <p:cNvCxnSpPr>
            <a:cxnSpLocks/>
          </p:cNvCxnSpPr>
          <p:nvPr/>
        </p:nvCxnSpPr>
        <p:spPr>
          <a:xfrm>
            <a:off x="5115669" y="1361081"/>
            <a:ext cx="0" cy="4178787"/>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A978AEF8-9B84-57B9-A098-39CA5EB877AA}"/>
              </a:ext>
            </a:extLst>
          </p:cNvPr>
          <p:cNvSpPr txBox="1">
            <a:spLocks/>
          </p:cNvSpPr>
          <p:nvPr/>
        </p:nvSpPr>
        <p:spPr bwMode="auto">
          <a:xfrm>
            <a:off x="8075260" y="1676174"/>
            <a:ext cx="3410157" cy="38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en-GB" sz="1400" dirty="0">
                <a:hlinkClick r:id="rId30"/>
              </a:rPr>
              <a:t>Tilbury Douglas</a:t>
            </a:r>
            <a:endParaRPr lang="en-GB" sz="1400" dirty="0">
              <a:hlinkClick r:id="rId31"/>
            </a:endParaRPr>
          </a:p>
          <a:p>
            <a:pPr>
              <a:lnSpc>
                <a:spcPct val="120000"/>
              </a:lnSpc>
              <a:spcBef>
                <a:spcPts val="0"/>
              </a:spcBef>
              <a:spcAft>
                <a:spcPts val="600"/>
              </a:spcAft>
            </a:pPr>
            <a:r>
              <a:rPr lang="en-GB" sz="1400" dirty="0">
                <a:hlinkClick r:id="rId31"/>
              </a:rPr>
              <a:t>MGL Group</a:t>
            </a:r>
            <a:endParaRPr lang="en-GB" sz="1400" dirty="0"/>
          </a:p>
          <a:p>
            <a:pPr>
              <a:lnSpc>
                <a:spcPct val="120000"/>
              </a:lnSpc>
              <a:spcBef>
                <a:spcPts val="0"/>
              </a:spcBef>
              <a:spcAft>
                <a:spcPts val="600"/>
              </a:spcAft>
            </a:pPr>
            <a:r>
              <a:rPr lang="en-GB" sz="1400" dirty="0">
                <a:hlinkClick r:id="rId32"/>
              </a:rPr>
              <a:t>Arup</a:t>
            </a:r>
            <a:endParaRPr lang="en-GB" sz="1400" dirty="0"/>
          </a:p>
          <a:p>
            <a:pPr>
              <a:lnSpc>
                <a:spcPct val="120000"/>
              </a:lnSpc>
              <a:spcBef>
                <a:spcPts val="0"/>
              </a:spcBef>
              <a:spcAft>
                <a:spcPts val="600"/>
              </a:spcAft>
            </a:pPr>
            <a:r>
              <a:rPr lang="en-GB" sz="1400" dirty="0">
                <a:hlinkClick r:id="rId33"/>
              </a:rPr>
              <a:t>Galliford Try</a:t>
            </a:r>
            <a:endParaRPr lang="en-GB" sz="1400" dirty="0"/>
          </a:p>
          <a:p>
            <a:pPr>
              <a:lnSpc>
                <a:spcPct val="120000"/>
              </a:lnSpc>
              <a:spcBef>
                <a:spcPts val="0"/>
              </a:spcBef>
              <a:spcAft>
                <a:spcPts val="600"/>
              </a:spcAft>
            </a:pPr>
            <a:r>
              <a:rPr lang="en-GB" sz="1400" dirty="0">
                <a:hlinkClick r:id="rId34"/>
              </a:rPr>
              <a:t>Howard Russell</a:t>
            </a:r>
            <a:endParaRPr lang="en-GB" sz="1400" dirty="0"/>
          </a:p>
          <a:p>
            <a:pPr>
              <a:lnSpc>
                <a:spcPct val="120000"/>
              </a:lnSpc>
              <a:spcBef>
                <a:spcPts val="0"/>
              </a:spcBef>
              <a:spcAft>
                <a:spcPts val="600"/>
              </a:spcAft>
            </a:pPr>
            <a:r>
              <a:rPr lang="en-GB" sz="1400" dirty="0">
                <a:hlinkClick r:id="rId35"/>
              </a:rPr>
              <a:t>ISG</a:t>
            </a:r>
            <a:endParaRPr lang="en-GB" sz="1400" dirty="0"/>
          </a:p>
          <a:p>
            <a:pPr>
              <a:lnSpc>
                <a:spcPct val="120000"/>
              </a:lnSpc>
              <a:spcBef>
                <a:spcPts val="0"/>
              </a:spcBef>
              <a:spcAft>
                <a:spcPts val="600"/>
              </a:spcAft>
            </a:pPr>
            <a:r>
              <a:rPr lang="en-GB" sz="1400" dirty="0">
                <a:ea typeface="+mn-lt"/>
                <a:hlinkClick r:id="rId36"/>
              </a:rPr>
              <a:t>Northumbrian Water</a:t>
            </a:r>
            <a:endParaRPr lang="en-GB" sz="1400" dirty="0">
              <a:ea typeface="+mn-lt"/>
            </a:endParaRPr>
          </a:p>
          <a:p>
            <a:pPr>
              <a:lnSpc>
                <a:spcPct val="120000"/>
              </a:lnSpc>
              <a:spcBef>
                <a:spcPts val="0"/>
              </a:spcBef>
              <a:spcAft>
                <a:spcPts val="600"/>
              </a:spcAft>
            </a:pPr>
            <a:r>
              <a:rPr lang="en-GB" sz="1400" dirty="0" err="1">
                <a:ea typeface="+mn-lt"/>
                <a:hlinkClick r:id="rId37"/>
              </a:rPr>
              <a:t>Esh</a:t>
            </a:r>
            <a:r>
              <a:rPr lang="en-GB" sz="1400" dirty="0">
                <a:ea typeface="+mn-lt"/>
                <a:hlinkClick r:id="rId37"/>
              </a:rPr>
              <a:t> Group</a:t>
            </a:r>
            <a:endParaRPr lang="en-GB" sz="1400" dirty="0">
              <a:ea typeface="+mn-lt"/>
            </a:endParaRPr>
          </a:p>
          <a:p>
            <a:pPr>
              <a:lnSpc>
                <a:spcPct val="120000"/>
              </a:lnSpc>
              <a:spcBef>
                <a:spcPts val="0"/>
              </a:spcBef>
              <a:spcAft>
                <a:spcPts val="600"/>
              </a:spcAft>
            </a:pPr>
            <a:r>
              <a:rPr lang="en-GB" sz="1400" dirty="0">
                <a:ea typeface="+mn-lt"/>
                <a:hlinkClick r:id="rId38"/>
              </a:rPr>
              <a:t>Meldrum Group</a:t>
            </a:r>
            <a:endParaRPr lang="en-US" sz="1400" dirty="0">
              <a:ea typeface="+mn-lt"/>
            </a:endParaRPr>
          </a:p>
          <a:p>
            <a:pPr>
              <a:lnSpc>
                <a:spcPct val="120000"/>
              </a:lnSpc>
              <a:spcBef>
                <a:spcPts val="0"/>
              </a:spcBef>
              <a:spcAft>
                <a:spcPts val="600"/>
              </a:spcAft>
            </a:pPr>
            <a:r>
              <a:rPr lang="en-US" sz="1400" dirty="0">
                <a:ea typeface="+mn-lt"/>
                <a:cs typeface="+mn-lt"/>
                <a:hlinkClick r:id="rId39"/>
              </a:rPr>
              <a:t>NG Bailey</a:t>
            </a:r>
            <a:endParaRPr lang="en-US" sz="1400" dirty="0">
              <a:ea typeface="+mn-lt"/>
              <a:cs typeface="+mn-lt"/>
            </a:endParaRPr>
          </a:p>
          <a:p>
            <a:pPr>
              <a:lnSpc>
                <a:spcPct val="120000"/>
              </a:lnSpc>
              <a:spcBef>
                <a:spcPts val="0"/>
              </a:spcBef>
              <a:spcAft>
                <a:spcPts val="600"/>
              </a:spcAft>
            </a:pPr>
            <a:r>
              <a:rPr lang="en-GB" sz="1400" dirty="0">
                <a:latin typeface="Arial" panose="020B0604020202020204" pitchFamily="34" charset="0"/>
                <a:cs typeface="Arial" panose="020B0604020202020204" pitchFamily="34" charset="0"/>
                <a:hlinkClick r:id="rId40"/>
              </a:rPr>
              <a:t>Construction Excellence North East</a:t>
            </a:r>
            <a:endParaRPr lang="en-GB" sz="1400" dirty="0">
              <a:latin typeface="Arial" panose="020B0604020202020204" pitchFamily="34" charset="0"/>
              <a:cs typeface="Arial" panose="020B0604020202020204" pitchFamily="34" charset="0"/>
            </a:endParaRPr>
          </a:p>
          <a:p>
            <a:pPr>
              <a:lnSpc>
                <a:spcPct val="120000"/>
              </a:lnSpc>
              <a:spcBef>
                <a:spcPts val="0"/>
              </a:spcBef>
              <a:spcAft>
                <a:spcPts val="600"/>
              </a:spcAft>
            </a:pPr>
            <a:endParaRPr lang="en-US" sz="1800" dirty="0">
              <a:ea typeface="+mn-lt"/>
              <a:cs typeface="+mn-lt"/>
            </a:endParaRPr>
          </a:p>
          <a:p>
            <a:pPr marL="0" indent="0">
              <a:lnSpc>
                <a:spcPct val="120000"/>
              </a:lnSpc>
              <a:spcBef>
                <a:spcPts val="0"/>
              </a:spcBef>
              <a:spcAft>
                <a:spcPts val="600"/>
              </a:spcAft>
              <a:buNone/>
            </a:pPr>
            <a:endParaRPr lang="en-US" sz="1800" dirty="0">
              <a:ea typeface="+mn-lt"/>
              <a:cs typeface="+mn-lt"/>
            </a:endParaRPr>
          </a:p>
        </p:txBody>
      </p:sp>
    </p:spTree>
    <p:extLst>
      <p:ext uri="{BB962C8B-B14F-4D97-AF65-F5344CB8AC3E}">
        <p14:creationId xmlns:p14="http://schemas.microsoft.com/office/powerpoint/2010/main" val="414799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Skills for careers in construction</a:t>
            </a:r>
          </a:p>
        </p:txBody>
      </p:sp>
      <p:sp>
        <p:nvSpPr>
          <p:cNvPr id="5" name="TextBox 4">
            <a:extLst>
              <a:ext uri="{FF2B5EF4-FFF2-40B4-BE49-F238E27FC236}">
                <a16:creationId xmlns:a16="http://schemas.microsoft.com/office/drawing/2014/main" id="{61EAF242-D745-CA4E-A304-DFCCFE0B4F6C}"/>
              </a:ext>
            </a:extLst>
          </p:cNvPr>
          <p:cNvSpPr txBox="1"/>
          <p:nvPr/>
        </p:nvSpPr>
        <p:spPr>
          <a:xfrm>
            <a:off x="584616" y="1386590"/>
            <a:ext cx="3372787" cy="4217656"/>
          </a:xfrm>
          <a:prstGeom prst="rect">
            <a:avLst/>
          </a:prstGeom>
          <a:solidFill>
            <a:schemeClr val="bg1">
              <a:lumMod val="95000"/>
            </a:schemeClr>
          </a:solidFill>
        </p:spPr>
        <p:txBody>
          <a:bodyPr wrap="square" rtlCol="0">
            <a:no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In today’s lesson we will learn about:</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4BC563-D6AC-3F43-BA04-89C5C5DC9040}"/>
              </a:ext>
            </a:extLst>
          </p:cNvPr>
          <p:cNvSpPr txBox="1"/>
          <p:nvPr/>
        </p:nvSpPr>
        <p:spPr>
          <a:xfrm>
            <a:off x="4422098" y="1386590"/>
            <a:ext cx="3372787" cy="4217656"/>
          </a:xfrm>
          <a:prstGeom prst="rect">
            <a:avLst/>
          </a:prstGeom>
          <a:solidFill>
            <a:schemeClr val="bg1">
              <a:lumMod val="95000"/>
            </a:schemeClr>
          </a:solidFill>
        </p:spPr>
        <p:txBody>
          <a:bodyPr wrap="square" rtlCol="0">
            <a:no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We will develop skills such as:</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p:txBody>
      </p:sp>
      <p:sp>
        <p:nvSpPr>
          <p:cNvPr id="13" name="TextBox 12">
            <a:extLst>
              <a:ext uri="{FF2B5EF4-FFF2-40B4-BE49-F238E27FC236}">
                <a16:creationId xmlns:a16="http://schemas.microsoft.com/office/drawing/2014/main" id="{415774D7-EF88-B045-A897-6DEFFE45AA21}"/>
              </a:ext>
            </a:extLst>
          </p:cNvPr>
          <p:cNvSpPr txBox="1"/>
          <p:nvPr/>
        </p:nvSpPr>
        <p:spPr>
          <a:xfrm>
            <a:off x="8229599" y="1386590"/>
            <a:ext cx="3372787" cy="4217656"/>
          </a:xfrm>
          <a:prstGeom prst="rect">
            <a:avLst/>
          </a:prstGeom>
          <a:solidFill>
            <a:schemeClr val="bg1">
              <a:lumMod val="95000"/>
            </a:schemeClr>
          </a:solidFill>
        </p:spPr>
        <p:txBody>
          <a:bodyPr wrap="square" rtlCol="0">
            <a:no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These skills are important for the construction sector because:</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7F10D37C-7E66-804C-A370-4E093A0F0358}"/>
              </a:ext>
            </a:extLst>
          </p:cNvPr>
          <p:cNvSpPr/>
          <p:nvPr/>
        </p:nvSpPr>
        <p:spPr>
          <a:xfrm>
            <a:off x="3807500"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66EA990-263A-A54C-BE81-B60EEE718D6C}"/>
              </a:ext>
            </a:extLst>
          </p:cNvPr>
          <p:cNvSpPr/>
          <p:nvPr/>
        </p:nvSpPr>
        <p:spPr>
          <a:xfrm>
            <a:off x="7629992"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Review</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201" y="1230086"/>
            <a:ext cx="11053180" cy="4724400"/>
          </a:xfrm>
        </p:spPr>
        <p:txBody>
          <a:bodyPr/>
          <a:lstStyle/>
          <a:p>
            <a:pPr marL="0" indent="0">
              <a:buNone/>
            </a:pPr>
            <a:r>
              <a:rPr lang="en-GB" sz="2000" b="1" dirty="0">
                <a:solidFill>
                  <a:srgbClr val="8D0E57"/>
                </a:solidFill>
                <a:cs typeface="Calibri"/>
              </a:rPr>
              <a:t>How does what we have learned today link to the construction industry?</a:t>
            </a:r>
          </a:p>
          <a:p>
            <a:pPr marL="0" indent="0">
              <a:buNone/>
            </a:pPr>
            <a:endParaRPr lang="en-GB" sz="2000" b="1" dirty="0">
              <a:solidFill>
                <a:srgbClr val="8D0E57"/>
              </a:solidFill>
              <a:cs typeface="Calibri"/>
            </a:endParaRPr>
          </a:p>
          <a:p>
            <a:pPr marL="0" indent="0">
              <a:buNone/>
            </a:pPr>
            <a:r>
              <a:rPr lang="en-GB" sz="1800" b="1" dirty="0">
                <a:cs typeface="Calibri"/>
              </a:rPr>
              <a:t>Want to find out more?</a:t>
            </a:r>
          </a:p>
          <a:p>
            <a:pPr marL="0" indent="0">
              <a:buNone/>
            </a:pPr>
            <a:r>
              <a:rPr lang="en-GB" sz="1600" dirty="0">
                <a:cs typeface="Calibri"/>
              </a:rPr>
              <a:t>Here are some links to more information on careers in the North East construction industry:</a:t>
            </a:r>
          </a:p>
          <a:p>
            <a:pPr lvl="1">
              <a:lnSpc>
                <a:spcPct val="100000"/>
              </a:lnSpc>
              <a:spcBef>
                <a:spcPts val="0"/>
              </a:spcBef>
            </a:pPr>
            <a:r>
              <a:rPr lang="en-GB" sz="1600" dirty="0">
                <a:ea typeface="+mn-lt"/>
                <a:hlinkClick r:id="rId4"/>
              </a:rPr>
              <a:t>National careers service</a:t>
            </a:r>
            <a:endParaRPr lang="en-GB" sz="1600" dirty="0">
              <a:ea typeface="+mn-lt"/>
            </a:endParaRPr>
          </a:p>
          <a:p>
            <a:pPr lvl="1">
              <a:lnSpc>
                <a:spcPct val="100000"/>
              </a:lnSpc>
              <a:spcBef>
                <a:spcPts val="0"/>
              </a:spcBef>
            </a:pPr>
            <a:r>
              <a:rPr lang="en-GB" sz="1600" dirty="0">
                <a:hlinkClick r:id="rId5"/>
              </a:rPr>
              <a:t>Construction Is A Career Like No Other | Go Construct</a:t>
            </a:r>
            <a:endParaRPr lang="en-GB" sz="1600" dirty="0">
              <a:ea typeface="+mn-lt"/>
            </a:endParaRPr>
          </a:p>
          <a:p>
            <a:pPr lvl="1">
              <a:lnSpc>
                <a:spcPct val="100000"/>
              </a:lnSpc>
              <a:spcBef>
                <a:spcPts val="0"/>
              </a:spcBef>
            </a:pPr>
            <a:r>
              <a:rPr lang="en-GB" sz="1600" dirty="0">
                <a:hlinkClick r:id="rId6"/>
              </a:rPr>
              <a:t>Property and construction | Prospects.ac.uk</a:t>
            </a:r>
            <a:endParaRPr lang="en-GB" sz="1600" dirty="0"/>
          </a:p>
          <a:p>
            <a:pPr lvl="1">
              <a:lnSpc>
                <a:spcPct val="100000"/>
              </a:lnSpc>
              <a:spcBef>
                <a:spcPts val="0"/>
              </a:spcBef>
            </a:pPr>
            <a:r>
              <a:rPr lang="en-GB" sz="1600" dirty="0">
                <a:hlinkClick r:id="rId7"/>
              </a:rPr>
              <a:t>Start profile | careers in construction</a:t>
            </a:r>
            <a:endParaRPr lang="en-GB" sz="1600" dirty="0"/>
          </a:p>
          <a:p>
            <a:pPr lvl="1">
              <a:lnSpc>
                <a:spcPct val="100000"/>
              </a:lnSpc>
              <a:spcBef>
                <a:spcPts val="0"/>
              </a:spcBef>
            </a:pPr>
            <a:r>
              <a:rPr lang="en-GB" sz="1600" dirty="0">
                <a:hlinkClick r:id="rId8"/>
              </a:rPr>
              <a:t>Building People | Creating connection across the built environment.</a:t>
            </a:r>
            <a:endParaRPr lang="en-GB" sz="1600" dirty="0"/>
          </a:p>
          <a:p>
            <a:pPr lvl="1">
              <a:lnSpc>
                <a:spcPct val="100000"/>
              </a:lnSpc>
              <a:spcBef>
                <a:spcPts val="0"/>
              </a:spcBef>
            </a:pPr>
            <a:r>
              <a:rPr lang="en-US" sz="1600" dirty="0">
                <a:latin typeface="Arial"/>
                <a:ea typeface="+mn-lt"/>
                <a:cs typeface="+mn-lt"/>
                <a:hlinkClick r:id="rId9"/>
              </a:rPr>
              <a:t>Construction Industry Training Board (CITB)</a:t>
            </a:r>
            <a:endParaRPr lang="en-US" sz="1600" dirty="0">
              <a:latin typeface="Arial"/>
              <a:ea typeface="+mn-lt"/>
              <a:cs typeface="+mn-lt"/>
            </a:endParaRPr>
          </a:p>
          <a:p>
            <a:pPr lvl="1">
              <a:lnSpc>
                <a:spcPct val="100000"/>
              </a:lnSpc>
              <a:spcBef>
                <a:spcPts val="0"/>
              </a:spcBef>
            </a:pPr>
            <a:r>
              <a:rPr lang="en-GB" sz="1600" dirty="0">
                <a:latin typeface="Arial"/>
                <a:cs typeface="Arial"/>
                <a:hlinkClick r:id="rId10"/>
              </a:rPr>
              <a:t>Construction Excellence North East</a:t>
            </a:r>
            <a:endParaRPr lang="en-GB" sz="1600" dirty="0"/>
          </a:p>
          <a:p>
            <a:pPr lvl="1">
              <a:lnSpc>
                <a:spcPct val="100000"/>
              </a:lnSpc>
              <a:spcBef>
                <a:spcPts val="0"/>
              </a:spcBef>
            </a:pPr>
            <a:r>
              <a:rPr lang="en-GB" sz="1600" dirty="0">
                <a:ea typeface="+mn-lt"/>
                <a:hlinkClick r:id="rId11"/>
              </a:rPr>
              <a:t>Amazing apprenticeships</a:t>
            </a:r>
            <a:endParaRPr lang="en-GB" sz="1600" dirty="0"/>
          </a:p>
          <a:p>
            <a:pPr lvl="1">
              <a:lnSpc>
                <a:spcPct val="100000"/>
              </a:lnSpc>
              <a:spcBef>
                <a:spcPts val="0"/>
              </a:spcBef>
            </a:pPr>
            <a:r>
              <a:rPr lang="en-GB" sz="1600" dirty="0">
                <a:ea typeface="+mn-lt"/>
                <a:hlinkClick r:id="rId12"/>
              </a:rPr>
              <a:t>Find an apprenticeship</a:t>
            </a:r>
            <a:endParaRPr lang="en-GB" sz="1600" dirty="0">
              <a:ea typeface="+mn-lt"/>
            </a:endParaRPr>
          </a:p>
          <a:p>
            <a:pPr lvl="1">
              <a:lnSpc>
                <a:spcPct val="100000"/>
              </a:lnSpc>
              <a:spcBef>
                <a:spcPts val="0"/>
              </a:spcBef>
            </a:pPr>
            <a:r>
              <a:rPr lang="en-GB" sz="1600" dirty="0">
                <a:hlinkClick r:id="rId13"/>
              </a:rPr>
              <a:t>Institute for apprenticeships occupational maps</a:t>
            </a:r>
            <a:endParaRPr lang="en-GB" sz="1600" dirty="0"/>
          </a:p>
          <a:p>
            <a:pPr lvl="1">
              <a:lnSpc>
                <a:spcPct val="100000"/>
              </a:lnSpc>
              <a:spcBef>
                <a:spcPts val="0"/>
              </a:spcBef>
            </a:pPr>
            <a:r>
              <a:rPr lang="en-GB" sz="1600" dirty="0">
                <a:ea typeface="+mn-lt"/>
                <a:hlinkClick r:id="rId14"/>
              </a:rPr>
              <a:t>Dept for Education – post-16 choices</a:t>
            </a:r>
            <a:endParaRPr lang="en-GB" sz="1600" dirty="0">
              <a:ea typeface="+mn-lt"/>
            </a:endParaRPr>
          </a:p>
          <a:p>
            <a:pPr lvl="1">
              <a:lnSpc>
                <a:spcPct val="100000"/>
              </a:lnSpc>
              <a:spcBef>
                <a:spcPts val="0"/>
              </a:spcBef>
            </a:pPr>
            <a:r>
              <a:rPr lang="en-GB" sz="1600" u="sng" dirty="0">
                <a:solidFill>
                  <a:srgbClr val="0070C0"/>
                </a:solidFill>
                <a:hlinkClick r:id="rId15"/>
              </a:rPr>
              <a:t>LMI For All – LMI For All</a:t>
            </a:r>
            <a:endParaRPr lang="en-GB" sz="1600" u="sng" dirty="0">
              <a:solidFill>
                <a:srgbClr val="0070C0"/>
              </a:solidFill>
            </a:endParaRPr>
          </a:p>
        </p:txBody>
      </p:sp>
    </p:spTree>
    <p:extLst>
      <p:ext uri="{BB962C8B-B14F-4D97-AF65-F5344CB8AC3E}">
        <p14:creationId xmlns:p14="http://schemas.microsoft.com/office/powerpoint/2010/main" val="422407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009910082934097460A7F63B0B4A5" ma:contentTypeVersion="9" ma:contentTypeDescription="Create a new document." ma:contentTypeScope="" ma:versionID="034f8f4a3d962c4fc86283de1dfed680">
  <xsd:schema xmlns:xsd="http://www.w3.org/2001/XMLSchema" xmlns:xs="http://www.w3.org/2001/XMLSchema" xmlns:p="http://schemas.microsoft.com/office/2006/metadata/properties" xmlns:ns2="0a74d1f6-2196-493a-b438-e9b7c0b8e247" xmlns:ns3="db688f3a-50be-4ff6-929f-dd9ef6d37328" targetNamespace="http://schemas.microsoft.com/office/2006/metadata/properties" ma:root="true" ma:fieldsID="a3e364f4ced47b99b944a470830858e1" ns2:_="" ns3:_="">
    <xsd:import namespace="0a74d1f6-2196-493a-b438-e9b7c0b8e247"/>
    <xsd:import namespace="db688f3a-50be-4ff6-929f-dd9ef6d37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d1f6-2196-493a-b438-e9b7c0b8e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688f3a-50be-4ff6-929f-dd9ef6d373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FB7FCF-3CE7-4C79-977F-CE4444D07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4d1f6-2196-493a-b438-e9b7c0b8e247"/>
    <ds:schemaRef ds:uri="db688f3a-50be-4ff6-929f-dd9ef6d37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943F7F-E2B8-4671-B945-5AB9025C5F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469</TotalTime>
  <Words>1432</Words>
  <Application>Microsoft Office PowerPoint</Application>
  <PresentationFormat>Widescreen</PresentationFormat>
  <Paragraphs>187</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North East construction sector careers</vt:lpstr>
      <vt:lpstr>The construction sector in the North East</vt:lpstr>
      <vt:lpstr>Construction of infrastructure in the North East</vt:lpstr>
      <vt:lpstr>PowerPoint Presentation</vt:lpstr>
      <vt:lpstr>Jobs in the construction industry - infrastructure</vt:lpstr>
      <vt:lpstr>What careers are available in infrastructure construction?</vt:lpstr>
      <vt:lpstr>Useful links for research task on job roles</vt:lpstr>
      <vt:lpstr>Skills for careers in construction</vt:lpstr>
      <vt:lpstr>Review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53</cp:revision>
  <dcterms:created xsi:type="dcterms:W3CDTF">2019-11-28T00:18:28Z</dcterms:created>
  <dcterms:modified xsi:type="dcterms:W3CDTF">2022-08-08T10:02:54Z</dcterms:modified>
</cp:coreProperties>
</file>