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60" r:id="rId3"/>
    <p:sldId id="265" r:id="rId4"/>
    <p:sldId id="264" r:id="rId5"/>
    <p:sldId id="266" r:id="rId6"/>
    <p:sldId id="261" r:id="rId7"/>
    <p:sldId id="267" r:id="rId8"/>
    <p:sldId id="262" r:id="rId9"/>
    <p:sldId id="268" r:id="rId10"/>
    <p:sldId id="263" r:id="rId11"/>
    <p:sldId id="269" r:id="rId12"/>
    <p:sldId id="270" r:id="rId13"/>
    <p:sldId id="272" r:id="rId14"/>
    <p:sldId id="273" r:id="rId15"/>
    <p:sldId id="274" r:id="rId16"/>
    <p:sldId id="275" r:id="rId17"/>
    <p:sldId id="276" r:id="rId18"/>
    <p:sldId id="277" r:id="rId19"/>
    <p:sldId id="278" r:id="rId20"/>
    <p:sldId id="279" r:id="rId21"/>
    <p:sldId id="28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1F20"/>
    <a:srgbClr val="33A38C"/>
    <a:srgbClr val="8F3E8D"/>
    <a:srgbClr val="F25C29"/>
    <a:srgbClr val="005837"/>
    <a:srgbClr val="ED1163"/>
    <a:srgbClr val="004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210"/>
    <p:restoredTop sz="81641"/>
  </p:normalViewPr>
  <p:slideViewPr>
    <p:cSldViewPr snapToGrid="0">
      <p:cViewPr varScale="1">
        <p:scale>
          <a:sx n="60" d="100"/>
          <a:sy n="60" d="100"/>
        </p:scale>
        <p:origin x="7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F3FA7-7F29-8F4B-BEE1-79D2DBC472D1}" type="datetimeFigureOut">
              <a:rPr lang="en-US" smtClean="0"/>
              <a:t>6/3/2024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EF792-B962-FB42-A6C0-2F2981D0E21B}" type="slidenum">
              <a:rPr lang="en-US" smtClean="0"/>
              <a:t>‹#›</a:t>
            </a:fld>
            <a:endParaRPr lang="en-US"/>
          </a:p>
        </p:txBody>
      </p:sp>
    </p:spTree>
    <p:extLst>
      <p:ext uri="{BB962C8B-B14F-4D97-AF65-F5344CB8AC3E}">
        <p14:creationId xmlns:p14="http://schemas.microsoft.com/office/powerpoint/2010/main" val="2357269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videncehub.northeastlep.co.uk/evidence-by-theme/employment-and-skill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ducationandemployers.org/research/drawing-the-futur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esearchgate.net/publication/348558503_More_than_a_Job's_Worth_Making_Careers_Education_Age-Appropriat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Start by introducing why this work is particularly important for children and young people in our region. You may wish to focus on another metric or ensure that this is up to date by visiting </a:t>
            </a:r>
            <a:r>
              <a:rPr lang="en-GB" dirty="0">
                <a:hlinkClick r:id="rId3"/>
              </a:rPr>
              <a:t>Employment and Skills - North East Evidence Hub (northeastlep.co.uk)</a:t>
            </a:r>
            <a:endParaRPr lang="en-GB" dirty="0"/>
          </a:p>
          <a:p>
            <a:endParaRPr lang="en-US" dirty="0"/>
          </a:p>
        </p:txBody>
      </p:sp>
      <p:sp>
        <p:nvSpPr>
          <p:cNvPr id="4" name="Slide Number Placeholder 3"/>
          <p:cNvSpPr>
            <a:spLocks noGrp="1"/>
          </p:cNvSpPr>
          <p:nvPr>
            <p:ph type="sldNum" sz="quarter" idx="5"/>
          </p:nvPr>
        </p:nvSpPr>
        <p:spPr/>
        <p:txBody>
          <a:bodyPr/>
          <a:lstStyle/>
          <a:p>
            <a:fld id="{E11EF792-B962-FB42-A6C0-2F2981D0E21B}" type="slidenum">
              <a:rPr lang="en-US" smtClean="0"/>
              <a:t>3</a:t>
            </a:fld>
            <a:endParaRPr lang="en-US"/>
          </a:p>
        </p:txBody>
      </p:sp>
    </p:spTree>
    <p:extLst>
      <p:ext uri="{BB962C8B-B14F-4D97-AF65-F5344CB8AC3E}">
        <p14:creationId xmlns:p14="http://schemas.microsoft.com/office/powerpoint/2010/main" val="2978931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varying levels of incorporating careers related learning into curriculum and an approach to suit the experiences and capacity of all careers leaders and teachers, from light touch to truly embedded across curriculum.</a:t>
            </a:r>
          </a:p>
          <a:p>
            <a:endParaRPr lang="en-GB" dirty="0"/>
          </a:p>
          <a:p>
            <a:pPr marL="228600" indent="-228600">
              <a:buAutoNum type="arabicPeriod"/>
            </a:pPr>
            <a:r>
              <a:rPr lang="en-GB" dirty="0"/>
              <a:t>Including guest speakers in lesson time (pre-recorded videos, live in-person or virtual guest speakers in lesson time to interact with students). By using networks such as Primary Futures and STEM Ambassador Network we can grow our own contact base. Invite employers to talk about their career pathway, role, company they work for and highlight how the key areas of their role or their company work links to the curriculum content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Guest speakers in subject lessons</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Light touch encounters linked to curriculum topics/ subjects</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Build a network of contacts that can contribute annually to the curriculum</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Opportunity for pupils to ask questions</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Existing local and national networks e.g. Primary Futures, STEM Ambassador Network</a:t>
            </a:r>
          </a:p>
          <a:p>
            <a:endParaRPr lang="en-GB" dirty="0"/>
          </a:p>
          <a:p>
            <a:endParaRPr lang="en-GB" dirty="0"/>
          </a:p>
          <a:p>
            <a:r>
              <a:rPr lang="en-GB" dirty="0"/>
              <a:t>2. Existing resources highlighting the relevance of subjects to careers, opportunities and pathways e.g. </a:t>
            </a:r>
            <a:r>
              <a:rPr lang="en-GB" dirty="0" err="1"/>
              <a:t>iCould</a:t>
            </a:r>
            <a:r>
              <a:rPr lang="en-GB" dirty="0"/>
              <a:t>/BBC Bitesize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Ready made resources/ activities </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Highlight relevance of subjects to careers, opportunities and pathways through existing activity</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Opportunity to trial approaches such as projects</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Minimal time required for planning</a:t>
            </a:r>
          </a:p>
        </p:txBody>
      </p:sp>
      <p:sp>
        <p:nvSpPr>
          <p:cNvPr id="4" name="Slide Number Placeholder 3"/>
          <p:cNvSpPr>
            <a:spLocks noGrp="1"/>
          </p:cNvSpPr>
          <p:nvPr>
            <p:ph type="sldNum" sz="quarter" idx="5"/>
          </p:nvPr>
        </p:nvSpPr>
        <p:spPr/>
        <p:txBody>
          <a:bodyPr/>
          <a:lstStyle/>
          <a:p>
            <a:fld id="{E11EF792-B962-FB42-A6C0-2F2981D0E21B}" type="slidenum">
              <a:rPr lang="en-US" smtClean="0"/>
              <a:t>14</a:t>
            </a:fld>
            <a:endParaRPr lang="en-US"/>
          </a:p>
        </p:txBody>
      </p:sp>
    </p:spTree>
    <p:extLst>
      <p:ext uri="{BB962C8B-B14F-4D97-AF65-F5344CB8AC3E}">
        <p14:creationId xmlns:p14="http://schemas.microsoft.com/office/powerpoint/2010/main" val="1426508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Primary Futures is a free to use platform which includes resources, lesson plans, activity structures and a platform enabling teachers to connect to industry. </a:t>
            </a:r>
          </a:p>
        </p:txBody>
      </p:sp>
      <p:sp>
        <p:nvSpPr>
          <p:cNvPr id="4" name="Slide Number Placeholder 3"/>
          <p:cNvSpPr>
            <a:spLocks noGrp="1"/>
          </p:cNvSpPr>
          <p:nvPr>
            <p:ph type="sldNum" sz="quarter" idx="5"/>
          </p:nvPr>
        </p:nvSpPr>
        <p:spPr/>
        <p:txBody>
          <a:bodyPr/>
          <a:lstStyle/>
          <a:p>
            <a:fld id="{E11EF792-B962-FB42-A6C0-2F2981D0E21B}" type="slidenum">
              <a:rPr lang="en-US" smtClean="0"/>
              <a:t>15</a:t>
            </a:fld>
            <a:endParaRPr lang="en-US"/>
          </a:p>
        </p:txBody>
      </p:sp>
    </p:spTree>
    <p:extLst>
      <p:ext uri="{BB962C8B-B14F-4D97-AF65-F5344CB8AC3E}">
        <p14:creationId xmlns:p14="http://schemas.microsoft.com/office/powerpoint/2010/main" val="4031614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 The most embedded approach where we see codevelop curriculum linked and curriculum led projects with employers – embedding careers in curriculum teaching and learning and encouraging sustainable relationships with employers.</a:t>
            </a:r>
          </a:p>
          <a:p>
            <a:endParaRPr lang="en-GB" dirty="0"/>
          </a:p>
          <a:p>
            <a:r>
              <a:rPr lang="en-GB" dirty="0"/>
              <a:t>The next slide shares an example from work with Excelsior Academy’s primary, Rainbird, where they focused on the Great Fires topic in Year 2 and developed partnerships with a local architect and St Mary’s Heritage centre. </a:t>
            </a:r>
          </a:p>
        </p:txBody>
      </p:sp>
      <p:sp>
        <p:nvSpPr>
          <p:cNvPr id="4" name="Slide Number Placeholder 3"/>
          <p:cNvSpPr>
            <a:spLocks noGrp="1"/>
          </p:cNvSpPr>
          <p:nvPr>
            <p:ph type="sldNum" sz="quarter" idx="5"/>
          </p:nvPr>
        </p:nvSpPr>
        <p:spPr/>
        <p:txBody>
          <a:bodyPr/>
          <a:lstStyle/>
          <a:p>
            <a:fld id="{E11EF792-B962-FB42-A6C0-2F2981D0E21B}" type="slidenum">
              <a:rPr lang="en-US" smtClean="0"/>
              <a:t>16</a:t>
            </a:fld>
            <a:endParaRPr lang="en-US"/>
          </a:p>
        </p:txBody>
      </p:sp>
    </p:spTree>
    <p:extLst>
      <p:ext uri="{BB962C8B-B14F-4D97-AF65-F5344CB8AC3E}">
        <p14:creationId xmlns:p14="http://schemas.microsoft.com/office/powerpoint/2010/main" val="2968427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Great Fires Project involved a pre-learn in classroom lesson looking at the history of the Great Fire of London and that of Newcastle and Gateshead. </a:t>
            </a:r>
          </a:p>
          <a:p>
            <a:endParaRPr lang="en-GB" dirty="0"/>
          </a:p>
          <a:p>
            <a:pPr marL="171450" indent="-171450">
              <a:buFont typeface="Arial" panose="020B0604020202020204" pitchFamily="34" charset="0"/>
              <a:buChar char="•"/>
            </a:pPr>
            <a:r>
              <a:rPr lang="en-GB" dirty="0"/>
              <a:t>Pupils then visited St Mary’s Heritage Centre on the Quayside (history and context learning), before an in classroom practical session with Architect Tim from </a:t>
            </a:r>
            <a:r>
              <a:rPr lang="en-GB" dirty="0" err="1"/>
              <a:t>XSite</a:t>
            </a:r>
            <a:r>
              <a:rPr lang="en-GB" dirty="0"/>
              <a:t> Architecture who investigated local aerial shots of the quayside, properties of everyday materials and careers related learning linked to relevant sectors and pathways. </a:t>
            </a:r>
          </a:p>
          <a:p>
            <a:pPr marL="171450" indent="-171450">
              <a:buFont typeface="Arial" panose="020B0604020202020204" pitchFamily="34" charset="0"/>
              <a:buChar char="•"/>
            </a:pPr>
            <a:r>
              <a:rPr lang="en-GB" dirty="0"/>
              <a:t>Pupils showcased their learning to peers, parents and project partners and demonstrated an awareness of architecture, how to get into the sector. </a:t>
            </a:r>
          </a:p>
          <a:p>
            <a:pPr marL="171450" indent="-171450">
              <a:buFont typeface="Arial" panose="020B0604020202020204" pitchFamily="34" charset="0"/>
              <a:buChar char="•"/>
            </a:pPr>
            <a:r>
              <a:rPr lang="en-GB" dirty="0"/>
              <a:t>Pupils were also able to articulate the impact the Great Fires had on construction and points of importance from the historical timeline and the aerial geographical shots of locations. </a:t>
            </a:r>
          </a:p>
        </p:txBody>
      </p:sp>
      <p:sp>
        <p:nvSpPr>
          <p:cNvPr id="4" name="Slide Number Placeholder 3"/>
          <p:cNvSpPr>
            <a:spLocks noGrp="1"/>
          </p:cNvSpPr>
          <p:nvPr>
            <p:ph type="sldNum" sz="quarter" idx="5"/>
          </p:nvPr>
        </p:nvSpPr>
        <p:spPr/>
        <p:txBody>
          <a:bodyPr/>
          <a:lstStyle/>
          <a:p>
            <a:fld id="{E11EF792-B962-FB42-A6C0-2F2981D0E21B}" type="slidenum">
              <a:rPr lang="en-US" smtClean="0"/>
              <a:t>17</a:t>
            </a:fld>
            <a:endParaRPr lang="en-US"/>
          </a:p>
        </p:txBody>
      </p:sp>
    </p:spTree>
    <p:extLst>
      <p:ext uri="{BB962C8B-B14F-4D97-AF65-F5344CB8AC3E}">
        <p14:creationId xmlns:p14="http://schemas.microsoft.com/office/powerpoint/2010/main" val="3447945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Where can we start and how can we make the process for identifying an opportunity to embed careers into the curriculum easier?</a:t>
            </a:r>
          </a:p>
          <a:p>
            <a:endParaRPr lang="en-GB" dirty="0">
              <a:cs typeface="Calibri"/>
            </a:endParaRPr>
          </a:p>
          <a:p>
            <a:r>
              <a:rPr lang="en-GB" dirty="0">
                <a:cs typeface="Calibri"/>
              </a:rPr>
              <a:t>Props! Think of a torch. Now think of as many careers you can think of that link to a torch. </a:t>
            </a:r>
          </a:p>
        </p:txBody>
      </p:sp>
      <p:sp>
        <p:nvSpPr>
          <p:cNvPr id="4" name="Slide Number Placeholder 3"/>
          <p:cNvSpPr>
            <a:spLocks noGrp="1"/>
          </p:cNvSpPr>
          <p:nvPr>
            <p:ph type="sldNum" sz="quarter" idx="5"/>
          </p:nvPr>
        </p:nvSpPr>
        <p:spPr/>
        <p:txBody>
          <a:bodyPr/>
          <a:lstStyle/>
          <a:p>
            <a:fld id="{E11EF792-B962-FB42-A6C0-2F2981D0E21B}" type="slidenum">
              <a:rPr lang="en-US" smtClean="0"/>
              <a:t>18</a:t>
            </a:fld>
            <a:endParaRPr lang="en-US"/>
          </a:p>
        </p:txBody>
      </p:sp>
    </p:spTree>
    <p:extLst>
      <p:ext uri="{BB962C8B-B14F-4D97-AF65-F5344CB8AC3E}">
        <p14:creationId xmlns:p14="http://schemas.microsoft.com/office/powerpoint/2010/main" val="761271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You could repeat the activity with a physical object and develop your own list of potential careers.</a:t>
            </a:r>
          </a:p>
          <a:p>
            <a:endParaRPr lang="en-GB" dirty="0">
              <a:cs typeface="Calibri"/>
            </a:endParaRPr>
          </a:p>
          <a:p>
            <a:r>
              <a:rPr lang="en-GB" dirty="0">
                <a:cs typeface="Calibri"/>
              </a:rPr>
              <a:t>Now, here is a ***, can you do the same and think of all of the careers that might link to this item?</a:t>
            </a:r>
          </a:p>
        </p:txBody>
      </p:sp>
      <p:sp>
        <p:nvSpPr>
          <p:cNvPr id="4" name="Slide Number Placeholder 3"/>
          <p:cNvSpPr>
            <a:spLocks noGrp="1"/>
          </p:cNvSpPr>
          <p:nvPr>
            <p:ph type="sldNum" sz="quarter" idx="5"/>
          </p:nvPr>
        </p:nvSpPr>
        <p:spPr/>
        <p:txBody>
          <a:bodyPr/>
          <a:lstStyle/>
          <a:p>
            <a:fld id="{E11EF792-B962-FB42-A6C0-2F2981D0E21B}" type="slidenum">
              <a:rPr lang="en-US" smtClean="0"/>
              <a:t>19</a:t>
            </a:fld>
            <a:endParaRPr lang="en-US"/>
          </a:p>
        </p:txBody>
      </p:sp>
    </p:spTree>
    <p:extLst>
      <p:ext uri="{BB962C8B-B14F-4D97-AF65-F5344CB8AC3E}">
        <p14:creationId xmlns:p14="http://schemas.microsoft.com/office/powerpoint/2010/main" val="716578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E11EF792-B962-FB42-A6C0-2F2981D0E21B}" type="slidenum">
              <a:rPr lang="en-US" smtClean="0"/>
              <a:t>20</a:t>
            </a:fld>
            <a:endParaRPr lang="en-US"/>
          </a:p>
        </p:txBody>
      </p:sp>
    </p:spTree>
    <p:extLst>
      <p:ext uri="{BB962C8B-B14F-4D97-AF65-F5344CB8AC3E}">
        <p14:creationId xmlns:p14="http://schemas.microsoft.com/office/powerpoint/2010/main" val="3094330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30"/>
            <a:r>
              <a:rPr lang="en-GB" dirty="0"/>
              <a:t>Discuss school year priorities and next steps for all/ some colleagues</a:t>
            </a:r>
          </a:p>
        </p:txBody>
      </p:sp>
      <p:sp>
        <p:nvSpPr>
          <p:cNvPr id="4" name="Slide Number Placeholder 3"/>
          <p:cNvSpPr>
            <a:spLocks noGrp="1"/>
          </p:cNvSpPr>
          <p:nvPr>
            <p:ph type="sldNum" sz="quarter" idx="5"/>
          </p:nvPr>
        </p:nvSpPr>
        <p:spPr/>
        <p:txBody>
          <a:bodyPr/>
          <a:lstStyle/>
          <a:p>
            <a:fld id="{E11EF792-B962-FB42-A6C0-2F2981D0E21B}" type="slidenum">
              <a:rPr lang="en-US" smtClean="0"/>
              <a:t>21</a:t>
            </a:fld>
            <a:endParaRPr lang="en-US"/>
          </a:p>
        </p:txBody>
      </p:sp>
    </p:spTree>
    <p:extLst>
      <p:ext uri="{BB962C8B-B14F-4D97-AF65-F5344CB8AC3E}">
        <p14:creationId xmlns:p14="http://schemas.microsoft.com/office/powerpoint/2010/main" val="4258484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full study here: </a:t>
            </a:r>
            <a:r>
              <a:rPr lang="en-GB" dirty="0">
                <a:hlinkClick r:id="rId3"/>
              </a:rPr>
              <a:t>Drawing the Future - Education and Employers</a:t>
            </a:r>
            <a:endParaRPr lang="en-GB" dirty="0"/>
          </a:p>
          <a:p>
            <a:endParaRPr lang="en-GB" dirty="0"/>
          </a:p>
          <a:p>
            <a:r>
              <a:rPr lang="en-GB" dirty="0"/>
              <a:t>The report suggests two key reason to start early with career-related learning:</a:t>
            </a:r>
          </a:p>
          <a:p>
            <a:endParaRPr lang="en-GB" dirty="0"/>
          </a:p>
          <a:p>
            <a:r>
              <a:rPr lang="en-GB" dirty="0"/>
              <a:t>- Career-limiting decisions can be made by age 7 based on a range of factors (listed above)</a:t>
            </a:r>
          </a:p>
          <a:p>
            <a:r>
              <a:rPr lang="en-GB" dirty="0"/>
              <a:t>- There is a disconnect between the jobs young people aspire to and the areas of opportunity for them when they grow up</a:t>
            </a:r>
          </a:p>
        </p:txBody>
      </p:sp>
      <p:sp>
        <p:nvSpPr>
          <p:cNvPr id="4" name="Slide Number Placeholder 3"/>
          <p:cNvSpPr>
            <a:spLocks noGrp="1"/>
          </p:cNvSpPr>
          <p:nvPr>
            <p:ph type="sldNum" sz="quarter" idx="5"/>
          </p:nvPr>
        </p:nvSpPr>
        <p:spPr/>
        <p:txBody>
          <a:bodyPr/>
          <a:lstStyle/>
          <a:p>
            <a:fld id="{E11EF792-B962-FB42-A6C0-2F2981D0E21B}" type="slidenum">
              <a:rPr lang="en-US" smtClean="0"/>
              <a:t>4</a:t>
            </a:fld>
            <a:endParaRPr lang="en-US"/>
          </a:p>
        </p:txBody>
      </p:sp>
    </p:spTree>
    <p:extLst>
      <p:ext uri="{BB962C8B-B14F-4D97-AF65-F5344CB8AC3E}">
        <p14:creationId xmlns:p14="http://schemas.microsoft.com/office/powerpoint/2010/main" val="3505297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the full report here: </a:t>
            </a:r>
            <a:r>
              <a:rPr lang="en-GB" dirty="0">
                <a:hlinkClick r:id="rId3"/>
              </a:rPr>
              <a:t>(PDF) More than a Job's Worth: Making Careers Education Age-Appropriate (researchgate.net)</a:t>
            </a:r>
            <a:endParaRPr lang="en-GB" dirty="0"/>
          </a:p>
          <a:p>
            <a:endParaRPr lang="en-GB" dirty="0"/>
          </a:p>
          <a:p>
            <a:pPr marL="0" indent="0">
              <a:buFont typeface="Arial" panose="020B0604020202020204" pitchFamily="34" charset="0"/>
              <a:buNone/>
            </a:pPr>
            <a:r>
              <a:rPr lang="en-GB" dirty="0"/>
              <a:t>Bullet points: </a:t>
            </a:r>
          </a:p>
          <a:p>
            <a:pPr marL="171450" indent="-171450">
              <a:buFont typeface="Arial" panose="020B0604020202020204" pitchFamily="34" charset="0"/>
              <a:buChar char="•"/>
            </a:pPr>
            <a:r>
              <a:rPr lang="en-GB" dirty="0"/>
              <a:t>Ensure curriculum leaders identify opportunities for CRL in their subject</a:t>
            </a:r>
          </a:p>
          <a:p>
            <a:pPr marL="171450" indent="-171450">
              <a:buFont typeface="Arial" panose="020B0604020202020204" pitchFamily="34" charset="0"/>
              <a:buChar char="•"/>
            </a:pPr>
            <a:r>
              <a:rPr lang="en-GB" dirty="0"/>
              <a:t>Work with parents</a:t>
            </a:r>
          </a:p>
          <a:p>
            <a:pPr marL="171450" indent="-171450">
              <a:buFont typeface="Arial" panose="020B0604020202020204" pitchFamily="34" charset="0"/>
              <a:buChar char="•"/>
            </a:pPr>
            <a:r>
              <a:rPr lang="en-GB" dirty="0"/>
              <a:t>Use labour market information to inform school’s approach</a:t>
            </a:r>
          </a:p>
        </p:txBody>
      </p:sp>
      <p:sp>
        <p:nvSpPr>
          <p:cNvPr id="4" name="Slide Number Placeholder 3"/>
          <p:cNvSpPr>
            <a:spLocks noGrp="1"/>
          </p:cNvSpPr>
          <p:nvPr>
            <p:ph type="sldNum" sz="quarter" idx="5"/>
          </p:nvPr>
        </p:nvSpPr>
        <p:spPr/>
        <p:txBody>
          <a:bodyPr/>
          <a:lstStyle/>
          <a:p>
            <a:fld id="{E11EF792-B962-FB42-A6C0-2F2981D0E21B}" type="slidenum">
              <a:rPr lang="en-US" smtClean="0"/>
              <a:t>5</a:t>
            </a:fld>
            <a:endParaRPr lang="en-US"/>
          </a:p>
        </p:txBody>
      </p:sp>
    </p:spTree>
    <p:extLst>
      <p:ext uri="{BB962C8B-B14F-4D97-AF65-F5344CB8AC3E}">
        <p14:creationId xmlns:p14="http://schemas.microsoft.com/office/powerpoint/2010/main" val="409395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government has responded to recommendations from the Education Select Committee to set out its plans for Careers education from 2024 onwards.</a:t>
            </a:r>
          </a:p>
          <a:p>
            <a:endParaRPr lang="en-US" dirty="0"/>
          </a:p>
        </p:txBody>
      </p:sp>
      <p:sp>
        <p:nvSpPr>
          <p:cNvPr id="4" name="Slide Number Placeholder 3"/>
          <p:cNvSpPr>
            <a:spLocks noGrp="1"/>
          </p:cNvSpPr>
          <p:nvPr>
            <p:ph type="sldNum" sz="quarter" idx="5"/>
          </p:nvPr>
        </p:nvSpPr>
        <p:spPr/>
        <p:txBody>
          <a:bodyPr/>
          <a:lstStyle/>
          <a:p>
            <a:fld id="{E11EF792-B962-FB42-A6C0-2F2981D0E21B}" type="slidenum">
              <a:rPr lang="en-US" smtClean="0"/>
              <a:t>6</a:t>
            </a:fld>
            <a:endParaRPr lang="en-US"/>
          </a:p>
        </p:txBody>
      </p:sp>
    </p:spTree>
    <p:extLst>
      <p:ext uri="{BB962C8B-B14F-4D97-AF65-F5344CB8AC3E}">
        <p14:creationId xmlns:p14="http://schemas.microsoft.com/office/powerpoint/2010/main" val="820552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The Good Career Guidance Primary Benchmarks are a strategic framework to guide primary on how to deliver effective careers education.</a:t>
            </a:r>
          </a:p>
          <a:p>
            <a:pPr>
              <a:spcBef>
                <a:spcPts val="600"/>
              </a:spcBef>
              <a:spcAft>
                <a:spcPts val="600"/>
              </a:spcAft>
            </a:pP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spcAft>
                <a:spcPts val="60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All 8 Benchmarks are interconnected, and equally important, but for the purposes of today’s CPD session we are going to concentrate on one of these in particular – </a:t>
            </a:r>
          </a:p>
          <a:p>
            <a:pPr marL="285750" indent="-285750">
              <a:spcBef>
                <a:spcPts val="600"/>
              </a:spcBef>
              <a:spcAft>
                <a:spcPts val="600"/>
              </a:spcAft>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Benchmark 4 which explicitly asks schools to make connections to careers within their existing curriculum</a:t>
            </a:r>
          </a:p>
          <a:p>
            <a:pPr marL="285750" indent="-285750">
              <a:spcBef>
                <a:spcPts val="600"/>
              </a:spcBef>
              <a:spcAft>
                <a:spcPts val="600"/>
              </a:spcAft>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Benchmark 2 which asks schools to base their careers learning on a sounds understanding of the existing and future labour market </a:t>
            </a:r>
            <a:endParaRPr lang="en-GB" dirty="0"/>
          </a:p>
          <a:p>
            <a:endParaRPr lang="en-GB" dirty="0"/>
          </a:p>
          <a:p>
            <a:endParaRPr lang="en-GB" dirty="0"/>
          </a:p>
          <a:p>
            <a:endParaRPr lang="en-US" dirty="0"/>
          </a:p>
        </p:txBody>
      </p:sp>
      <p:sp>
        <p:nvSpPr>
          <p:cNvPr id="4" name="Slide Number Placeholder 3"/>
          <p:cNvSpPr>
            <a:spLocks noGrp="1"/>
          </p:cNvSpPr>
          <p:nvPr>
            <p:ph type="sldNum" sz="quarter" idx="5"/>
          </p:nvPr>
        </p:nvSpPr>
        <p:spPr/>
        <p:txBody>
          <a:bodyPr/>
          <a:lstStyle/>
          <a:p>
            <a:fld id="{E11EF792-B962-FB42-A6C0-2F2981D0E21B}" type="slidenum">
              <a:rPr lang="en-US" smtClean="0"/>
              <a:t>7</a:t>
            </a:fld>
            <a:endParaRPr lang="en-US"/>
          </a:p>
        </p:txBody>
      </p:sp>
    </p:spTree>
    <p:extLst>
      <p:ext uri="{BB962C8B-B14F-4D97-AF65-F5344CB8AC3E}">
        <p14:creationId xmlns:p14="http://schemas.microsoft.com/office/powerpoint/2010/main" val="1362024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does this framework actually mean in practice?</a:t>
            </a:r>
          </a:p>
          <a:p>
            <a:endParaRPr lang="en-US" dirty="0"/>
          </a:p>
        </p:txBody>
      </p:sp>
      <p:sp>
        <p:nvSpPr>
          <p:cNvPr id="4" name="Slide Number Placeholder 3"/>
          <p:cNvSpPr>
            <a:spLocks noGrp="1"/>
          </p:cNvSpPr>
          <p:nvPr>
            <p:ph type="sldNum" sz="quarter" idx="5"/>
          </p:nvPr>
        </p:nvSpPr>
        <p:spPr/>
        <p:txBody>
          <a:bodyPr/>
          <a:lstStyle/>
          <a:p>
            <a:fld id="{E11EF792-B962-FB42-A6C0-2F2981D0E21B}" type="slidenum">
              <a:rPr lang="en-US" smtClean="0"/>
              <a:t>8</a:t>
            </a:fld>
            <a:endParaRPr lang="en-US"/>
          </a:p>
        </p:txBody>
      </p:sp>
    </p:spTree>
    <p:extLst>
      <p:ext uri="{BB962C8B-B14F-4D97-AF65-F5344CB8AC3E}">
        <p14:creationId xmlns:p14="http://schemas.microsoft.com/office/powerpoint/2010/main" val="357619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section explores ways in which curriculum can be linked to careers in line with Benchmark 4.</a:t>
            </a:r>
          </a:p>
        </p:txBody>
      </p:sp>
      <p:sp>
        <p:nvSpPr>
          <p:cNvPr id="4" name="Slide Number Placeholder 3"/>
          <p:cNvSpPr>
            <a:spLocks noGrp="1"/>
          </p:cNvSpPr>
          <p:nvPr>
            <p:ph type="sldNum" sz="quarter" idx="5"/>
          </p:nvPr>
        </p:nvSpPr>
        <p:spPr/>
        <p:txBody>
          <a:bodyPr/>
          <a:lstStyle/>
          <a:p>
            <a:fld id="{E11EF792-B962-FB42-A6C0-2F2981D0E21B}" type="slidenum">
              <a:rPr lang="en-US" smtClean="0"/>
              <a:t>10</a:t>
            </a:fld>
            <a:endParaRPr lang="en-US"/>
          </a:p>
        </p:txBody>
      </p:sp>
    </p:spTree>
    <p:extLst>
      <p:ext uri="{BB962C8B-B14F-4D97-AF65-F5344CB8AC3E}">
        <p14:creationId xmlns:p14="http://schemas.microsoft.com/office/powerpoint/2010/main" val="3570836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Embedding careers in the primary curriculum supports the more general theory of building an effective school curriculum.</a:t>
            </a:r>
          </a:p>
          <a:p>
            <a:endParaRPr lang="en-GB" dirty="0"/>
          </a:p>
          <a:p>
            <a:r>
              <a:rPr lang="en-GB" dirty="0"/>
              <a:t>Tom Sherrington outlines these key elements of building a curriculum – we can see that including careers in the curriculum can support all of these outcomes.</a:t>
            </a:r>
          </a:p>
          <a:p>
            <a:endParaRPr lang="en-US" dirty="0"/>
          </a:p>
        </p:txBody>
      </p:sp>
      <p:sp>
        <p:nvSpPr>
          <p:cNvPr id="4" name="Slide Number Placeholder 3"/>
          <p:cNvSpPr>
            <a:spLocks noGrp="1"/>
          </p:cNvSpPr>
          <p:nvPr>
            <p:ph type="sldNum" sz="quarter" idx="5"/>
          </p:nvPr>
        </p:nvSpPr>
        <p:spPr/>
        <p:txBody>
          <a:bodyPr/>
          <a:lstStyle/>
          <a:p>
            <a:fld id="{E11EF792-B962-FB42-A6C0-2F2981D0E21B}" type="slidenum">
              <a:rPr lang="en-US" smtClean="0"/>
              <a:t>12</a:t>
            </a:fld>
            <a:endParaRPr lang="en-US"/>
          </a:p>
        </p:txBody>
      </p:sp>
    </p:spTree>
    <p:extLst>
      <p:ext uri="{BB962C8B-B14F-4D97-AF65-F5344CB8AC3E}">
        <p14:creationId xmlns:p14="http://schemas.microsoft.com/office/powerpoint/2010/main" val="1071148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Embedding careers in the primary curriculum supports the more general theory of building an effective school curriculum.</a:t>
            </a:r>
          </a:p>
          <a:p>
            <a:endParaRPr lang="en-GB" dirty="0"/>
          </a:p>
          <a:p>
            <a:r>
              <a:rPr lang="en-GB" dirty="0"/>
              <a:t>Tom Sherrington outlines these key elements of building a curriculum – we can see that including careers in the curriculum can support all of these outcomes.</a:t>
            </a:r>
          </a:p>
          <a:p>
            <a:endParaRPr lang="en-US" dirty="0"/>
          </a:p>
        </p:txBody>
      </p:sp>
      <p:sp>
        <p:nvSpPr>
          <p:cNvPr id="4" name="Slide Number Placeholder 3"/>
          <p:cNvSpPr>
            <a:spLocks noGrp="1"/>
          </p:cNvSpPr>
          <p:nvPr>
            <p:ph type="sldNum" sz="quarter" idx="5"/>
          </p:nvPr>
        </p:nvSpPr>
        <p:spPr/>
        <p:txBody>
          <a:bodyPr/>
          <a:lstStyle/>
          <a:p>
            <a:fld id="{E11EF792-B962-FB42-A6C0-2F2981D0E21B}" type="slidenum">
              <a:rPr lang="en-US" smtClean="0"/>
              <a:t>13</a:t>
            </a:fld>
            <a:endParaRPr lang="en-US"/>
          </a:p>
        </p:txBody>
      </p:sp>
    </p:spTree>
    <p:extLst>
      <p:ext uri="{BB962C8B-B14F-4D97-AF65-F5344CB8AC3E}">
        <p14:creationId xmlns:p14="http://schemas.microsoft.com/office/powerpoint/2010/main" val="15722256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Log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0AEEC3-0121-1DE0-9A85-F15A6ED025A7}"/>
              </a:ext>
            </a:extLst>
          </p:cNvPr>
          <p:cNvSpPr/>
          <p:nvPr userDrawn="1"/>
        </p:nvSpPr>
        <p:spPr>
          <a:xfrm>
            <a:off x="0" y="0"/>
            <a:ext cx="12192000" cy="6858000"/>
          </a:xfrm>
          <a:prstGeom prst="rect">
            <a:avLst/>
          </a:prstGeom>
          <a:solidFill>
            <a:srgbClr val="F25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4022AE9E-0C52-05B8-2A52-E3D388E0A84F}"/>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a:extLst>
              <a:ext uri="{FF2B5EF4-FFF2-40B4-BE49-F238E27FC236}">
                <a16:creationId xmlns:a16="http://schemas.microsoft.com/office/drawing/2014/main" id="{E287EAC3-63EE-00AF-6F29-1E7E9D8012E5}"/>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A8DDEF5-B616-9FEB-82B3-97C675309909}"/>
              </a:ext>
            </a:extLst>
          </p:cNvPr>
          <p:cNvSpPr>
            <a:spLocks noGrp="1"/>
          </p:cNvSpPr>
          <p:nvPr>
            <p:ph type="ctrTitle"/>
          </p:nvPr>
        </p:nvSpPr>
        <p:spPr>
          <a:xfrm>
            <a:off x="461319" y="2001837"/>
            <a:ext cx="7772400" cy="1508125"/>
          </a:xfrm>
        </p:spPr>
        <p:txBody>
          <a:bodyPr anchor="b">
            <a:normAutofit/>
          </a:bodyPr>
          <a:lstStyle>
            <a:lvl1pPr algn="l">
              <a:defRPr sz="4400" b="1">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2AB18866-AA70-0855-5ECC-6EE9F4C9A47F}"/>
              </a:ext>
            </a:extLst>
          </p:cNvPr>
          <p:cNvSpPr>
            <a:spLocks noGrp="1"/>
          </p:cNvSpPr>
          <p:nvPr>
            <p:ph type="subTitle" idx="1"/>
          </p:nvPr>
        </p:nvSpPr>
        <p:spPr>
          <a:xfrm>
            <a:off x="461319" y="3602038"/>
            <a:ext cx="77724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3" name="Rectangle 12">
            <a:extLst>
              <a:ext uri="{FF2B5EF4-FFF2-40B4-BE49-F238E27FC236}">
                <a16:creationId xmlns:a16="http://schemas.microsoft.com/office/drawing/2014/main" id="{F8A792DF-5A6A-0C9F-8486-8B7EC3D1182E}"/>
              </a:ext>
            </a:extLst>
          </p:cNvPr>
          <p:cNvSpPr/>
          <p:nvPr userDrawn="1"/>
        </p:nvSpPr>
        <p:spPr>
          <a:xfrm>
            <a:off x="0" y="6086475"/>
            <a:ext cx="12192000" cy="7715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5CE16761-3158-B580-BA89-315E2EC97C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0003" y="718848"/>
            <a:ext cx="2689385" cy="695615"/>
          </a:xfrm>
          <a:prstGeom prst="rect">
            <a:avLst/>
          </a:prstGeom>
        </p:spPr>
      </p:pic>
      <p:pic>
        <p:nvPicPr>
          <p:cNvPr id="11" name="Graphic 10">
            <a:extLst>
              <a:ext uri="{FF2B5EF4-FFF2-40B4-BE49-F238E27FC236}">
                <a16:creationId xmlns:a16="http://schemas.microsoft.com/office/drawing/2014/main" id="{0D98D971-960C-027E-6340-458819334B7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67347" y="6453436"/>
            <a:ext cx="1020462" cy="276590"/>
          </a:xfrm>
          <a:prstGeom prst="rect">
            <a:avLst/>
          </a:prstGeom>
        </p:spPr>
      </p:pic>
    </p:spTree>
    <p:extLst>
      <p:ext uri="{BB962C8B-B14F-4D97-AF65-F5344CB8AC3E}">
        <p14:creationId xmlns:p14="http://schemas.microsoft.com/office/powerpoint/2010/main" val="672523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CF506-9496-1C8A-9406-D2ADA562CCA3}"/>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6AF4EEB6-69E4-8BFA-4D13-1D02A86F19D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636694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ontent Page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3191634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de Header – Bla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23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dirty="0"/>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3">
            <a:extLst>
              <a:ext uri="{FF2B5EF4-FFF2-40B4-BE49-F238E27FC236}">
                <a16:creationId xmlns:a16="http://schemas.microsoft.com/office/drawing/2014/main" id="{54789D21-7E5C-FAAB-81A8-2F8A9CB1A879}"/>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sp>
        <p:nvSpPr>
          <p:cNvPr id="8" name="Text Placeholder 13">
            <a:extLst>
              <a:ext uri="{FF2B5EF4-FFF2-40B4-BE49-F238E27FC236}">
                <a16:creationId xmlns:a16="http://schemas.microsoft.com/office/drawing/2014/main" id="{56C2F28A-39F6-1A2E-EA00-B646BC78457D}"/>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pic>
        <p:nvPicPr>
          <p:cNvPr id="4" name="Graphic 3">
            <a:extLst>
              <a:ext uri="{FF2B5EF4-FFF2-40B4-BE49-F238E27FC236}">
                <a16:creationId xmlns:a16="http://schemas.microsoft.com/office/drawing/2014/main" id="{603A339D-08F0-23AE-998C-EB6F84D90F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2696024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 Header – Pi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ED11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dirty="0"/>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5C9AD746-8AAF-32BB-41ED-F8669B22955C}"/>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sp>
        <p:nvSpPr>
          <p:cNvPr id="8" name="Text Placeholder 13">
            <a:extLst>
              <a:ext uri="{FF2B5EF4-FFF2-40B4-BE49-F238E27FC236}">
                <a16:creationId xmlns:a16="http://schemas.microsoft.com/office/drawing/2014/main" id="{555CCE80-390D-B5FE-F5BB-05AACE0E1435}"/>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pic>
        <p:nvPicPr>
          <p:cNvPr id="5" name="Graphic 4">
            <a:extLst>
              <a:ext uri="{FF2B5EF4-FFF2-40B4-BE49-F238E27FC236}">
                <a16:creationId xmlns:a16="http://schemas.microsoft.com/office/drawing/2014/main" id="{F5511449-1391-DD85-CF2D-05EDFC2D2A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4203617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 Header – Tea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33A3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dirty="0"/>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FE65A941-DAE1-859D-30AB-1BC42B6A512F}"/>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sp>
        <p:nvSpPr>
          <p:cNvPr id="8" name="Text Placeholder 13">
            <a:extLst>
              <a:ext uri="{FF2B5EF4-FFF2-40B4-BE49-F238E27FC236}">
                <a16:creationId xmlns:a16="http://schemas.microsoft.com/office/drawing/2014/main" id="{9B9EE1F1-AA5C-A6A7-185B-EC6FD9FA74A0}"/>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pic>
        <p:nvPicPr>
          <p:cNvPr id="5" name="Graphic 4">
            <a:extLst>
              <a:ext uri="{FF2B5EF4-FFF2-40B4-BE49-F238E27FC236}">
                <a16:creationId xmlns:a16="http://schemas.microsoft.com/office/drawing/2014/main" id="{EB759C89-B703-BB24-3E1F-12693F1079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3675525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de Header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8F3E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dirty="0"/>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838F7C98-6BE4-56EA-EBFB-8EFA857AC7AF}"/>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sp>
        <p:nvSpPr>
          <p:cNvPr id="8" name="Text Placeholder 13">
            <a:extLst>
              <a:ext uri="{FF2B5EF4-FFF2-40B4-BE49-F238E27FC236}">
                <a16:creationId xmlns:a16="http://schemas.microsoft.com/office/drawing/2014/main" id="{44F84C44-08AB-B390-6F01-09AB03A4D172}"/>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pic>
        <p:nvPicPr>
          <p:cNvPr id="5" name="Graphic 4">
            <a:extLst>
              <a:ext uri="{FF2B5EF4-FFF2-40B4-BE49-F238E27FC236}">
                <a16:creationId xmlns:a16="http://schemas.microsoft.com/office/drawing/2014/main" id="{D4B3A58B-F929-7881-94DB-2864F07BBD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1457498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 Header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F25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dirty="0"/>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ACA1FD6D-10E9-9270-E962-794BE44D412D}"/>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sp>
        <p:nvSpPr>
          <p:cNvPr id="8" name="Text Placeholder 13">
            <a:extLst>
              <a:ext uri="{FF2B5EF4-FFF2-40B4-BE49-F238E27FC236}">
                <a16:creationId xmlns:a16="http://schemas.microsoft.com/office/drawing/2014/main" id="{A063C6A0-7CF0-952C-6860-50426937F0AA}"/>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pic>
        <p:nvPicPr>
          <p:cNvPr id="5" name="Graphic 4">
            <a:extLst>
              <a:ext uri="{FF2B5EF4-FFF2-40B4-BE49-F238E27FC236}">
                <a16:creationId xmlns:a16="http://schemas.microsoft.com/office/drawing/2014/main" id="{BE086775-3E87-83A8-CF54-87888B7F76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1635802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de Header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0047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dirty="0"/>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04A84985-09A3-4A9A-E3E9-AFC85FE1CE3F}"/>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sp>
        <p:nvSpPr>
          <p:cNvPr id="8" name="Text Placeholder 13">
            <a:extLst>
              <a:ext uri="{FF2B5EF4-FFF2-40B4-BE49-F238E27FC236}">
                <a16:creationId xmlns:a16="http://schemas.microsoft.com/office/drawing/2014/main" id="{6743074D-20B6-E8A8-73F4-53D5B054F028}"/>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pic>
        <p:nvPicPr>
          <p:cNvPr id="5" name="Graphic 4">
            <a:extLst>
              <a:ext uri="{FF2B5EF4-FFF2-40B4-BE49-F238E27FC236}">
                <a16:creationId xmlns:a16="http://schemas.microsoft.com/office/drawing/2014/main" id="{94A43AAF-FCA3-4AEA-5F07-7D2A88EE41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2193094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de Header –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005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dirty="0"/>
              <a:t>Click to edit Master title style</a:t>
            </a:r>
          </a:p>
        </p:txBody>
      </p:sp>
      <p:sp>
        <p:nvSpPr>
          <p:cNvPr id="4" name="Text Placeholder 13">
            <a:extLst>
              <a:ext uri="{FF2B5EF4-FFF2-40B4-BE49-F238E27FC236}">
                <a16:creationId xmlns:a16="http://schemas.microsoft.com/office/drawing/2014/main" id="{1A552508-023F-D53B-44CB-912225720AEF}"/>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sp>
        <p:nvSpPr>
          <p:cNvPr id="8" name="Text Placeholder 13">
            <a:extLst>
              <a:ext uri="{FF2B5EF4-FFF2-40B4-BE49-F238E27FC236}">
                <a16:creationId xmlns:a16="http://schemas.microsoft.com/office/drawing/2014/main" id="{B9C2AB00-DEA4-95E7-1C1A-771BA15A25DE}"/>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pic>
        <p:nvPicPr>
          <p:cNvPr id="5" name="Graphic 4">
            <a:extLst>
              <a:ext uri="{FF2B5EF4-FFF2-40B4-BE49-F238E27FC236}">
                <a16:creationId xmlns:a16="http://schemas.microsoft.com/office/drawing/2014/main" id="{125E066A-9D74-9520-FA94-F4FCC6BC3E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654099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939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23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A8DDEF5-B616-9FEB-82B3-97C675309909}"/>
              </a:ext>
            </a:extLst>
          </p:cNvPr>
          <p:cNvSpPr>
            <a:spLocks noGrp="1"/>
          </p:cNvSpPr>
          <p:nvPr>
            <p:ph type="ctrTitle"/>
          </p:nvPr>
        </p:nvSpPr>
        <p:spPr>
          <a:xfrm>
            <a:off x="461319" y="2001837"/>
            <a:ext cx="7772400" cy="1508125"/>
          </a:xfrm>
        </p:spPr>
        <p:txBody>
          <a:bodyPr anchor="b">
            <a:normAutofit/>
          </a:bodyPr>
          <a:lstStyle>
            <a:lvl1pPr algn="l">
              <a:defRPr sz="4400" b="1">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2AB18866-AA70-0855-5ECC-6EE9F4C9A47F}"/>
              </a:ext>
            </a:extLst>
          </p:cNvPr>
          <p:cNvSpPr>
            <a:spLocks noGrp="1"/>
          </p:cNvSpPr>
          <p:nvPr>
            <p:ph type="subTitle" idx="1"/>
          </p:nvPr>
        </p:nvSpPr>
        <p:spPr>
          <a:xfrm>
            <a:off x="461319" y="3602038"/>
            <a:ext cx="77724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8" name="Freeform 17">
            <a:extLst>
              <a:ext uri="{FF2B5EF4-FFF2-40B4-BE49-F238E27FC236}">
                <a16:creationId xmlns:a16="http://schemas.microsoft.com/office/drawing/2014/main" id="{C82C302D-EB71-978F-218F-4C094351C4F7}"/>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a:extLst>
              <a:ext uri="{FF2B5EF4-FFF2-40B4-BE49-F238E27FC236}">
                <a16:creationId xmlns:a16="http://schemas.microsoft.com/office/drawing/2014/main" id="{47C4EF14-DF7D-E76D-CB09-48A35267490A}"/>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rgbClr val="ED11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a:extLst>
              <a:ext uri="{FF2B5EF4-FFF2-40B4-BE49-F238E27FC236}">
                <a16:creationId xmlns:a16="http://schemas.microsoft.com/office/drawing/2014/main" id="{870A0757-B6F9-A31C-D5F7-650E22111A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1319" y="6175376"/>
            <a:ext cx="2413000" cy="266700"/>
          </a:xfrm>
          <a:prstGeom prst="rect">
            <a:avLst/>
          </a:prstGeom>
        </p:spPr>
      </p:pic>
      <p:pic>
        <p:nvPicPr>
          <p:cNvPr id="4" name="Graphic 3">
            <a:extLst>
              <a:ext uri="{FF2B5EF4-FFF2-40B4-BE49-F238E27FC236}">
                <a16:creationId xmlns:a16="http://schemas.microsoft.com/office/drawing/2014/main" id="{5E4FD8E3-57C2-9F51-9776-122D84DA725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0003" y="718848"/>
            <a:ext cx="2689385" cy="695615"/>
          </a:xfrm>
          <a:prstGeom prst="rect">
            <a:avLst/>
          </a:prstGeom>
        </p:spPr>
      </p:pic>
    </p:spTree>
    <p:extLst>
      <p:ext uri="{BB962C8B-B14F-4D97-AF65-F5344CB8AC3E}">
        <p14:creationId xmlns:p14="http://schemas.microsoft.com/office/powerpoint/2010/main" val="2766916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Break –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ED11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A8DDEF5-B616-9FEB-82B3-97C675309909}"/>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2AB18866-AA70-0855-5ECC-6EE9F4C9A47F}"/>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a:extLst>
              <a:ext uri="{FF2B5EF4-FFF2-40B4-BE49-F238E27FC236}">
                <a16:creationId xmlns:a16="http://schemas.microsoft.com/office/drawing/2014/main" id="{7F652CD3-8FBA-B331-375A-507F7263BF4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3976822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33A3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A511FAE7-0C32-E2C8-4BF4-3B58F8CD5A0C}"/>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dirty="0"/>
              <a:t>Click to edit Master title style</a:t>
            </a:r>
          </a:p>
        </p:txBody>
      </p:sp>
      <p:sp>
        <p:nvSpPr>
          <p:cNvPr id="12" name="Subtitle 2">
            <a:extLst>
              <a:ext uri="{FF2B5EF4-FFF2-40B4-BE49-F238E27FC236}">
                <a16:creationId xmlns:a16="http://schemas.microsoft.com/office/drawing/2014/main" id="{209B60F1-283C-E575-5F1F-CF3180ED0B94}"/>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5FD99C7D-018C-6AC0-C458-E14456B1EF9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321613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 – Pur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8F3E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21473C21-6408-A1F8-29F5-D60998D7E865}"/>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dirty="0"/>
              <a:t>Click to edit Master title style</a:t>
            </a:r>
          </a:p>
        </p:txBody>
      </p:sp>
      <p:sp>
        <p:nvSpPr>
          <p:cNvPr id="12" name="Subtitle 2">
            <a:extLst>
              <a:ext uri="{FF2B5EF4-FFF2-40B4-BE49-F238E27FC236}">
                <a16:creationId xmlns:a16="http://schemas.microsoft.com/office/drawing/2014/main" id="{369189C9-1FF9-0449-1FBF-1555315BAC1A}"/>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E226118F-F148-B693-A8AF-40BC95686BC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3780426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F25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265BCD7E-F8F7-F022-E9F3-FBCFE46F6B60}"/>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dirty="0"/>
              <a:t>Click to edit Master title style</a:t>
            </a:r>
          </a:p>
        </p:txBody>
      </p:sp>
      <p:sp>
        <p:nvSpPr>
          <p:cNvPr id="12" name="Subtitle 2">
            <a:extLst>
              <a:ext uri="{FF2B5EF4-FFF2-40B4-BE49-F238E27FC236}">
                <a16:creationId xmlns:a16="http://schemas.microsoft.com/office/drawing/2014/main" id="{4533AE71-02B0-7FC5-BD6A-385CCCDCB616}"/>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351BC649-1C60-7627-1F7E-97ADFF6959A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3160577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0047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A5DDA83F-4E4B-444C-A4B8-DCA149233537}"/>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dirty="0"/>
              <a:t>Click to edit Master title style</a:t>
            </a:r>
          </a:p>
        </p:txBody>
      </p:sp>
      <p:sp>
        <p:nvSpPr>
          <p:cNvPr id="12" name="Subtitle 2">
            <a:extLst>
              <a:ext uri="{FF2B5EF4-FFF2-40B4-BE49-F238E27FC236}">
                <a16:creationId xmlns:a16="http://schemas.microsoft.com/office/drawing/2014/main" id="{4BEE8320-AEBC-A6C8-454B-1CA4A6F2CE31}"/>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0960B318-0BDC-B837-B6FF-D1C0AB10B07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165928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 –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005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90F232AD-AD3C-FBFC-AA37-54A9F7D8579B}"/>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dirty="0"/>
              <a:t>Click to edit Master title style</a:t>
            </a:r>
          </a:p>
        </p:txBody>
      </p:sp>
      <p:sp>
        <p:nvSpPr>
          <p:cNvPr id="12" name="Subtitle 2">
            <a:extLst>
              <a:ext uri="{FF2B5EF4-FFF2-40B4-BE49-F238E27FC236}">
                <a16:creationId xmlns:a16="http://schemas.microsoft.com/office/drawing/2014/main" id="{9CCD4EF3-4A8D-AB7E-3930-E236C4CC6824}"/>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C398AE04-C18A-031D-9518-81FC6544238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582561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 – Whit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CC84CCE7-4ECF-9467-06D0-2E1208A4D140}"/>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rgbClr val="231F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DBB113E-374C-1F81-D46D-E3665FE5A0BB}"/>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rgbClr val="F25C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F9403977-82EE-7213-60AE-AD5E31493DD2}"/>
              </a:ext>
            </a:extLst>
          </p:cNvPr>
          <p:cNvSpPr>
            <a:spLocks noGrp="1"/>
          </p:cNvSpPr>
          <p:nvPr>
            <p:ph type="ctrTitle"/>
          </p:nvPr>
        </p:nvSpPr>
        <p:spPr>
          <a:xfrm>
            <a:off x="461319" y="1746792"/>
            <a:ext cx="7708464" cy="2387600"/>
          </a:xfrm>
        </p:spPr>
        <p:txBody>
          <a:bodyPr anchor="b">
            <a:normAutofit/>
          </a:bodyPr>
          <a:lstStyle>
            <a:lvl1pPr algn="l">
              <a:defRPr sz="4400" b="1">
                <a:solidFill>
                  <a:schemeClr val="tx1"/>
                </a:solidFill>
              </a:defRPr>
            </a:lvl1pPr>
          </a:lstStyle>
          <a:p>
            <a:r>
              <a:rPr lang="en-GB" dirty="0"/>
              <a:t>Click to edit Master title style</a:t>
            </a:r>
          </a:p>
        </p:txBody>
      </p:sp>
      <p:sp>
        <p:nvSpPr>
          <p:cNvPr id="7" name="Subtitle 2">
            <a:extLst>
              <a:ext uri="{FF2B5EF4-FFF2-40B4-BE49-F238E27FC236}">
                <a16:creationId xmlns:a16="http://schemas.microsoft.com/office/drawing/2014/main" id="{8D908299-8458-85E8-8FB0-ADF62E0A3AFC}"/>
              </a:ext>
            </a:extLst>
          </p:cNvPr>
          <p:cNvSpPr>
            <a:spLocks noGrp="1"/>
          </p:cNvSpPr>
          <p:nvPr>
            <p:ph type="subTitle" idx="1"/>
          </p:nvPr>
        </p:nvSpPr>
        <p:spPr>
          <a:xfrm>
            <a:off x="461319" y="4226467"/>
            <a:ext cx="7708464"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514448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2AA5C6-4838-F0CC-4222-C7F4132BAF14}"/>
              </a:ext>
            </a:extLst>
          </p:cNvPr>
          <p:cNvSpPr>
            <a:spLocks noGrp="1"/>
          </p:cNvSpPr>
          <p:nvPr>
            <p:ph type="title"/>
          </p:nvPr>
        </p:nvSpPr>
        <p:spPr>
          <a:xfrm>
            <a:off x="437322" y="365125"/>
            <a:ext cx="11350487" cy="957047"/>
          </a:xfrm>
          <a:prstGeom prst="rect">
            <a:avLst/>
          </a:prstGeom>
        </p:spPr>
        <p:txBody>
          <a:bodyPr vert="horz" lIns="91440" tIns="45720" rIns="91440" bIns="45720" rtlCol="0" anchor="b" anchorCtr="0">
            <a:normAutofit/>
          </a:bodyPr>
          <a:lstStyle/>
          <a:p>
            <a:r>
              <a:rPr lang="en-GB" dirty="0"/>
              <a:t>Click to edit Master title style</a:t>
            </a:r>
          </a:p>
        </p:txBody>
      </p:sp>
      <p:sp>
        <p:nvSpPr>
          <p:cNvPr id="3" name="Text Placeholder 2">
            <a:extLst>
              <a:ext uri="{FF2B5EF4-FFF2-40B4-BE49-F238E27FC236}">
                <a16:creationId xmlns:a16="http://schemas.microsoft.com/office/drawing/2014/main" id="{A2D08AF5-E069-8CB5-06D2-60D44D420758}"/>
              </a:ext>
            </a:extLst>
          </p:cNvPr>
          <p:cNvSpPr>
            <a:spLocks noGrp="1"/>
          </p:cNvSpPr>
          <p:nvPr>
            <p:ph type="body" idx="1"/>
          </p:nvPr>
        </p:nvSpPr>
        <p:spPr>
          <a:xfrm>
            <a:off x="437322" y="1825625"/>
            <a:ext cx="11350487" cy="4351338"/>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8" name="Graphic 7">
            <a:extLst>
              <a:ext uri="{FF2B5EF4-FFF2-40B4-BE49-F238E27FC236}">
                <a16:creationId xmlns:a16="http://schemas.microsoft.com/office/drawing/2014/main" id="{AAC61609-CE48-58A4-62EE-F6EAE114A0C2}"/>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10767347" y="6453436"/>
            <a:ext cx="1020462" cy="276590"/>
          </a:xfrm>
          <a:prstGeom prst="rect">
            <a:avLst/>
          </a:prstGeom>
        </p:spPr>
      </p:pic>
      <p:cxnSp>
        <p:nvCxnSpPr>
          <p:cNvPr id="12" name="Straight Connector 11">
            <a:extLst>
              <a:ext uri="{FF2B5EF4-FFF2-40B4-BE49-F238E27FC236}">
                <a16:creationId xmlns:a16="http://schemas.microsoft.com/office/drawing/2014/main" id="{B87A37F5-74B2-0DFE-7881-9364DDF27158}"/>
              </a:ext>
            </a:extLst>
          </p:cNvPr>
          <p:cNvCxnSpPr/>
          <p:nvPr userDrawn="1"/>
        </p:nvCxnSpPr>
        <p:spPr>
          <a:xfrm>
            <a:off x="437322" y="6329867"/>
            <a:ext cx="11350487" cy="0"/>
          </a:xfrm>
          <a:prstGeom prst="line">
            <a:avLst/>
          </a:prstGeom>
          <a:ln>
            <a:solidFill>
              <a:srgbClr val="231F20"/>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BB3FB771-C368-52D7-2E9D-425C3C9DCAAD}"/>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437322" y="6453436"/>
            <a:ext cx="1069347" cy="276589"/>
          </a:xfrm>
          <a:prstGeom prst="rect">
            <a:avLst/>
          </a:prstGeom>
        </p:spPr>
      </p:pic>
    </p:spTree>
    <p:extLst>
      <p:ext uri="{BB962C8B-B14F-4D97-AF65-F5344CB8AC3E}">
        <p14:creationId xmlns:p14="http://schemas.microsoft.com/office/powerpoint/2010/main" val="2719485383"/>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62" r:id="rId3"/>
    <p:sldLayoutId id="2147483663" r:id="rId4"/>
    <p:sldLayoutId id="2147483664" r:id="rId5"/>
    <p:sldLayoutId id="2147483665" r:id="rId6"/>
    <p:sldLayoutId id="2147483666" r:id="rId7"/>
    <p:sldLayoutId id="2147483667" r:id="rId8"/>
    <p:sldLayoutId id="2147483660" r:id="rId9"/>
    <p:sldLayoutId id="2147483650" r:id="rId10"/>
    <p:sldLayoutId id="2147483654" r:id="rId11"/>
    <p:sldLayoutId id="2147483668" r:id="rId12"/>
    <p:sldLayoutId id="2147483673" r:id="rId13"/>
    <p:sldLayoutId id="2147483672" r:id="rId14"/>
    <p:sldLayoutId id="2147483670" r:id="rId15"/>
    <p:sldLayoutId id="2147483669" r:id="rId16"/>
    <p:sldLayoutId id="2147483671" r:id="rId17"/>
    <p:sldLayoutId id="2147483674" r:id="rId18"/>
    <p:sldLayoutId id="2147483655" r:id="rId19"/>
  </p:sldLayoutIdLst>
  <p:txStyles>
    <p:titleStyle>
      <a:lvl1pPr algn="l" defTabSz="914400" rtl="0" eaLnBrk="1" latinLnBrk="0" hangingPunct="1">
        <a:lnSpc>
          <a:spcPct val="90000"/>
        </a:lnSpc>
        <a:spcBef>
          <a:spcPct val="0"/>
        </a:spcBef>
        <a:buNone/>
        <a:defRPr sz="3600" b="1" kern="1200">
          <a:solidFill>
            <a:schemeClr val="tx1"/>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hyperlink" Target="https://www.pngall.com/green-tick-p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s://www.inspiringthefuture.org/primary-futures/" TargetMode="External"/><Relationship Id="rId7" Type="http://schemas.openxmlformats.org/officeDocument/2006/relationships/hyperlink" Target="https://www.bbc.co.uk/bitesize/groups/cpw27rkdkkyt#z4dhp4j"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hyperlink" Target="https://icould.com/explore/#subject" TargetMode="External"/><Relationship Id="rId5" Type="http://schemas.openxmlformats.org/officeDocument/2006/relationships/hyperlink" Target="https://northeaststemhub.co.uk/resources/" TargetMode="External"/><Relationship Id="rId4" Type="http://schemas.openxmlformats.org/officeDocument/2006/relationships/hyperlink" Target="https://www.stem.org.uk/primary/stem-ambassadors" TargetMode="External"/><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9.jpeg"/><Relationship Id="rId7" Type="http://schemas.openxmlformats.org/officeDocument/2006/relationships/image" Target="../media/image24.sv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jpe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sv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34.sv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36.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38.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hyperlink" Target="https://www.pngall.com/green-tick-pn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11EFE-6A70-EAB7-F11C-56D09E4E53B6}"/>
              </a:ext>
            </a:extLst>
          </p:cNvPr>
          <p:cNvSpPr>
            <a:spLocks noGrp="1"/>
          </p:cNvSpPr>
          <p:nvPr>
            <p:ph type="ctrTitle"/>
          </p:nvPr>
        </p:nvSpPr>
        <p:spPr/>
        <p:txBody>
          <a:bodyPr>
            <a:normAutofit/>
          </a:bodyPr>
          <a:lstStyle/>
          <a:p>
            <a:r>
              <a:rPr lang="en-GB" sz="3600" dirty="0"/>
              <a:t>Introducing Career Related Learning</a:t>
            </a:r>
          </a:p>
        </p:txBody>
      </p:sp>
      <p:sp>
        <p:nvSpPr>
          <p:cNvPr id="3" name="Subtitle 2">
            <a:extLst>
              <a:ext uri="{FF2B5EF4-FFF2-40B4-BE49-F238E27FC236}">
                <a16:creationId xmlns:a16="http://schemas.microsoft.com/office/drawing/2014/main" id="{2262EDA0-03A8-9A16-665A-0E37176A57F6}"/>
              </a:ext>
            </a:extLst>
          </p:cNvPr>
          <p:cNvSpPr>
            <a:spLocks noGrp="1"/>
          </p:cNvSpPr>
          <p:nvPr>
            <p:ph type="subTitle" idx="1"/>
          </p:nvPr>
        </p:nvSpPr>
        <p:spPr/>
        <p:txBody>
          <a:bodyPr/>
          <a:lstStyle/>
          <a:p>
            <a:r>
              <a:rPr lang="en-GB" dirty="0"/>
              <a:t>Name</a:t>
            </a:r>
          </a:p>
        </p:txBody>
      </p:sp>
    </p:spTree>
    <p:extLst>
      <p:ext uri="{BB962C8B-B14F-4D97-AF65-F5344CB8AC3E}">
        <p14:creationId xmlns:p14="http://schemas.microsoft.com/office/powerpoint/2010/main" val="3086008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81583C-77EF-3CC5-4C6A-8EABC812B269}"/>
              </a:ext>
            </a:extLst>
          </p:cNvPr>
          <p:cNvSpPr>
            <a:spLocks noGrp="1"/>
          </p:cNvSpPr>
          <p:nvPr>
            <p:ph type="title"/>
          </p:nvPr>
        </p:nvSpPr>
        <p:spPr/>
        <p:txBody>
          <a:bodyPr/>
          <a:lstStyle/>
          <a:p>
            <a:r>
              <a:rPr lang="en-US" dirty="0">
                <a:solidFill>
                  <a:srgbClr val="33A38C"/>
                </a:solidFill>
              </a:rPr>
              <a:t>Benchmark 4: Linking Curriculum Learning to Careers</a:t>
            </a:r>
          </a:p>
        </p:txBody>
      </p:sp>
      <p:sp>
        <p:nvSpPr>
          <p:cNvPr id="5" name="Text Placeholder 9">
            <a:extLst>
              <a:ext uri="{FF2B5EF4-FFF2-40B4-BE49-F238E27FC236}">
                <a16:creationId xmlns:a16="http://schemas.microsoft.com/office/drawing/2014/main" id="{E6998721-72E8-E134-8332-D44914600FC9}"/>
              </a:ext>
            </a:extLst>
          </p:cNvPr>
          <p:cNvSpPr txBox="1">
            <a:spLocks/>
          </p:cNvSpPr>
          <p:nvPr/>
        </p:nvSpPr>
        <p:spPr>
          <a:xfrm>
            <a:off x="526223" y="2202344"/>
            <a:ext cx="4693477" cy="2941156"/>
          </a:xfrm>
          <a:prstGeom prst="rect">
            <a:avLst/>
          </a:prstGeom>
          <a:solidFill>
            <a:schemeClr val="bg1">
              <a:lumMod val="95000"/>
            </a:schemeClr>
          </a:solidFill>
        </p:spPr>
        <p:txBody>
          <a:bodyPr vert="horz" lIns="216000" tIns="216000" rIns="216000" bIns="216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8F3E8D"/>
                </a:solidFill>
              </a:rPr>
              <a:t>4. Linking curriculum learning to careers </a:t>
            </a:r>
          </a:p>
          <a:p>
            <a:pPr marL="0" indent="0">
              <a:buNone/>
            </a:pPr>
            <a:r>
              <a:rPr lang="en-US" sz="1600" dirty="0"/>
              <a:t>All teachers should link curriculum learning with careers and future learning possibilities. The importance of literacy, numeracy and digital awareness should be </a:t>
            </a:r>
            <a:r>
              <a:rPr lang="en-US" sz="1600" dirty="0" err="1"/>
              <a:t>emphasised</a:t>
            </a:r>
            <a:r>
              <a:rPr lang="en-US" sz="1600" dirty="0"/>
              <a:t> and pupils should have the chance to explore STEM related opportunities and understand the skills they will need for the future. </a:t>
            </a:r>
          </a:p>
        </p:txBody>
      </p:sp>
      <p:pic>
        <p:nvPicPr>
          <p:cNvPr id="6" name="Picture 5" descr="Icon&#10;&#10;Description automatically generated">
            <a:extLst>
              <a:ext uri="{FF2B5EF4-FFF2-40B4-BE49-F238E27FC236}">
                <a16:creationId xmlns:a16="http://schemas.microsoft.com/office/drawing/2014/main" id="{AA8A05CD-EE14-044D-0863-89E50E235C2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003801" y="3789333"/>
            <a:ext cx="1354167" cy="1354167"/>
          </a:xfrm>
          <a:prstGeom prst="rect">
            <a:avLst/>
          </a:prstGeom>
        </p:spPr>
      </p:pic>
    </p:spTree>
    <p:extLst>
      <p:ext uri="{BB962C8B-B14F-4D97-AF65-F5344CB8AC3E}">
        <p14:creationId xmlns:p14="http://schemas.microsoft.com/office/powerpoint/2010/main" val="380704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81583C-77EF-3CC5-4C6A-8EABC812B269}"/>
              </a:ext>
            </a:extLst>
          </p:cNvPr>
          <p:cNvSpPr>
            <a:spLocks noGrp="1"/>
          </p:cNvSpPr>
          <p:nvPr>
            <p:ph type="title"/>
          </p:nvPr>
        </p:nvSpPr>
        <p:spPr/>
        <p:txBody>
          <a:bodyPr/>
          <a:lstStyle/>
          <a:p>
            <a:r>
              <a:rPr lang="en-US" dirty="0">
                <a:solidFill>
                  <a:srgbClr val="33A38C"/>
                </a:solidFill>
              </a:rPr>
              <a:t>Why curriculum led? </a:t>
            </a:r>
          </a:p>
        </p:txBody>
      </p:sp>
      <p:sp>
        <p:nvSpPr>
          <p:cNvPr id="2" name="Content Placeholder 4">
            <a:extLst>
              <a:ext uri="{FF2B5EF4-FFF2-40B4-BE49-F238E27FC236}">
                <a16:creationId xmlns:a16="http://schemas.microsoft.com/office/drawing/2014/main" id="{B9D087CA-53F7-3DAB-270B-5169DFC6DCE1}"/>
              </a:ext>
            </a:extLst>
          </p:cNvPr>
          <p:cNvSpPr>
            <a:spLocks noGrp="1"/>
          </p:cNvSpPr>
          <p:nvPr>
            <p:ph idx="1"/>
          </p:nvPr>
        </p:nvSpPr>
        <p:spPr>
          <a:xfrm>
            <a:off x="437321" y="2143125"/>
            <a:ext cx="11350487" cy="1971675"/>
          </a:xfrm>
        </p:spPr>
        <p:txBody>
          <a:bodyPr numCol="2" spcCol="360000"/>
          <a:lstStyle/>
          <a:p>
            <a:pPr>
              <a:lnSpc>
                <a:spcPct val="140000"/>
              </a:lnSpc>
            </a:pPr>
            <a:r>
              <a:rPr lang="en-US" sz="2000" dirty="0"/>
              <a:t>Authenticity for teachers and students</a:t>
            </a:r>
          </a:p>
          <a:p>
            <a:pPr>
              <a:lnSpc>
                <a:spcPct val="140000"/>
              </a:lnSpc>
            </a:pPr>
            <a:r>
              <a:rPr lang="en-US" sz="2000" dirty="0"/>
              <a:t>True links to career and future opportunities</a:t>
            </a:r>
          </a:p>
          <a:p>
            <a:pPr>
              <a:lnSpc>
                <a:spcPct val="140000"/>
              </a:lnSpc>
            </a:pPr>
            <a:r>
              <a:rPr lang="en-US" sz="2000" dirty="0"/>
              <a:t>More impactful than standalone activity</a:t>
            </a:r>
          </a:p>
          <a:p>
            <a:pPr>
              <a:lnSpc>
                <a:spcPct val="140000"/>
              </a:lnSpc>
            </a:pPr>
            <a:r>
              <a:rPr lang="en-US" sz="2000" dirty="0"/>
              <a:t>Excitement into planning and teaching</a:t>
            </a:r>
          </a:p>
          <a:p>
            <a:pPr>
              <a:lnSpc>
                <a:spcPct val="140000"/>
              </a:lnSpc>
            </a:pPr>
            <a:r>
              <a:rPr lang="en-US" sz="2000" dirty="0"/>
              <a:t>Parental engagement – showcase events</a:t>
            </a:r>
          </a:p>
          <a:p>
            <a:pPr>
              <a:lnSpc>
                <a:spcPct val="140000"/>
              </a:lnSpc>
            </a:pPr>
            <a:endParaRPr lang="en-US" sz="2000" dirty="0"/>
          </a:p>
          <a:p>
            <a:pPr>
              <a:lnSpc>
                <a:spcPct val="140000"/>
              </a:lnSpc>
            </a:pPr>
            <a:r>
              <a:rPr lang="en-US" sz="2000" dirty="0"/>
              <a:t>Self-sustaining - manageable workload after initial delivery</a:t>
            </a:r>
          </a:p>
          <a:p>
            <a:pPr>
              <a:lnSpc>
                <a:spcPct val="140000"/>
              </a:lnSpc>
            </a:pPr>
            <a:r>
              <a:rPr lang="en-US" sz="2000" dirty="0"/>
              <a:t>Relationship building</a:t>
            </a:r>
          </a:p>
          <a:p>
            <a:pPr>
              <a:lnSpc>
                <a:spcPct val="140000"/>
              </a:lnSpc>
            </a:pPr>
            <a:r>
              <a:rPr lang="en-US" sz="2000" dirty="0"/>
              <a:t>Embedding self/ school within community</a:t>
            </a:r>
          </a:p>
          <a:p>
            <a:pPr>
              <a:lnSpc>
                <a:spcPct val="140000"/>
              </a:lnSpc>
            </a:pPr>
            <a:r>
              <a:rPr lang="en-US" sz="2000" dirty="0"/>
              <a:t>Experiences &amp; insight outside of the classroom</a:t>
            </a:r>
          </a:p>
          <a:p>
            <a:pPr>
              <a:lnSpc>
                <a:spcPct val="140000"/>
              </a:lnSpc>
            </a:pPr>
            <a:endParaRPr lang="en-US" sz="2000" dirty="0"/>
          </a:p>
        </p:txBody>
      </p:sp>
    </p:spTree>
    <p:extLst>
      <p:ext uri="{BB962C8B-B14F-4D97-AF65-F5344CB8AC3E}">
        <p14:creationId xmlns:p14="http://schemas.microsoft.com/office/powerpoint/2010/main" val="862306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81583C-77EF-3CC5-4C6A-8EABC812B269}"/>
              </a:ext>
            </a:extLst>
          </p:cNvPr>
          <p:cNvSpPr>
            <a:spLocks noGrp="1"/>
          </p:cNvSpPr>
          <p:nvPr>
            <p:ph type="title"/>
          </p:nvPr>
        </p:nvSpPr>
        <p:spPr/>
        <p:txBody>
          <a:bodyPr/>
          <a:lstStyle/>
          <a:p>
            <a:r>
              <a:rPr lang="en-US" dirty="0">
                <a:solidFill>
                  <a:srgbClr val="33A38C"/>
                </a:solidFill>
              </a:rPr>
              <a:t>Tom Sherrington Perspective</a:t>
            </a:r>
          </a:p>
        </p:txBody>
      </p:sp>
      <p:sp>
        <p:nvSpPr>
          <p:cNvPr id="8" name="Text Placeholder 9">
            <a:extLst>
              <a:ext uri="{FF2B5EF4-FFF2-40B4-BE49-F238E27FC236}">
                <a16:creationId xmlns:a16="http://schemas.microsoft.com/office/drawing/2014/main" id="{A8C7B9AA-5D58-AB21-1B64-D911B393B5A8}"/>
              </a:ext>
            </a:extLst>
          </p:cNvPr>
          <p:cNvSpPr txBox="1">
            <a:spLocks/>
          </p:cNvSpPr>
          <p:nvPr/>
        </p:nvSpPr>
        <p:spPr>
          <a:xfrm>
            <a:off x="437323" y="1570041"/>
            <a:ext cx="3525078" cy="2271489"/>
          </a:xfrm>
          <a:prstGeom prst="rect">
            <a:avLst/>
          </a:prstGeom>
          <a:solidFill>
            <a:schemeClr val="bg1">
              <a:lumMod val="95000"/>
            </a:schemeClr>
          </a:solidFill>
        </p:spPr>
        <p:txBody>
          <a:bodyPr vert="horz" lIns="180000" tIns="180000" rIns="180000" bIns="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rgbClr val="33A38C"/>
                </a:solidFill>
              </a:rPr>
              <a:t>Ambition</a:t>
            </a:r>
          </a:p>
          <a:p>
            <a:pPr marL="0" indent="0" algn="ctr">
              <a:buNone/>
            </a:pPr>
            <a:r>
              <a:rPr lang="en-US" sz="1600" dirty="0"/>
              <a:t>The search for richness, quality, challenge – runs through all. </a:t>
            </a:r>
          </a:p>
        </p:txBody>
      </p:sp>
      <p:sp>
        <p:nvSpPr>
          <p:cNvPr id="9" name="Text Placeholder 9">
            <a:extLst>
              <a:ext uri="{FF2B5EF4-FFF2-40B4-BE49-F238E27FC236}">
                <a16:creationId xmlns:a16="http://schemas.microsoft.com/office/drawing/2014/main" id="{2A763F1A-75F7-64D4-1E68-3363AAC213E9}"/>
              </a:ext>
            </a:extLst>
          </p:cNvPr>
          <p:cNvSpPr txBox="1">
            <a:spLocks/>
          </p:cNvSpPr>
          <p:nvPr/>
        </p:nvSpPr>
        <p:spPr>
          <a:xfrm>
            <a:off x="4070628" y="1570041"/>
            <a:ext cx="3804477" cy="2271489"/>
          </a:xfrm>
          <a:prstGeom prst="rect">
            <a:avLst/>
          </a:prstGeom>
          <a:solidFill>
            <a:schemeClr val="bg1">
              <a:lumMod val="95000"/>
            </a:schemeClr>
          </a:solidFill>
        </p:spPr>
        <p:txBody>
          <a:bodyPr vert="horz" lIns="180000" tIns="180000" rIns="180000" bIns="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rgbClr val="33A38C"/>
                </a:solidFill>
              </a:rPr>
              <a:t>Weaving together</a:t>
            </a:r>
          </a:p>
          <a:p>
            <a:pPr marL="0" indent="0" algn="ctr">
              <a:buNone/>
            </a:pPr>
            <a:r>
              <a:rPr lang="en-US" sz="1600" dirty="0"/>
              <a:t>A curriculum bigger than the sum of parts; not just teaching one thing after another. We’re weaving our stories and ideas together, building secure but expansive schema, helping students make sense of the world in its interconnected glory. </a:t>
            </a:r>
          </a:p>
          <a:p>
            <a:pPr marL="0" indent="0" algn="ctr">
              <a:buNone/>
            </a:pPr>
            <a:endParaRPr lang="en-US" sz="1800" dirty="0"/>
          </a:p>
        </p:txBody>
      </p:sp>
      <p:sp>
        <p:nvSpPr>
          <p:cNvPr id="10" name="Text Placeholder 9">
            <a:extLst>
              <a:ext uri="{FF2B5EF4-FFF2-40B4-BE49-F238E27FC236}">
                <a16:creationId xmlns:a16="http://schemas.microsoft.com/office/drawing/2014/main" id="{F275F0F9-3E9F-EE06-E756-D530D6A86362}"/>
              </a:ext>
            </a:extLst>
          </p:cNvPr>
          <p:cNvSpPr txBox="1">
            <a:spLocks/>
          </p:cNvSpPr>
          <p:nvPr/>
        </p:nvSpPr>
        <p:spPr>
          <a:xfrm>
            <a:off x="7983332" y="1570041"/>
            <a:ext cx="3804477" cy="2271489"/>
          </a:xfrm>
          <a:prstGeom prst="rect">
            <a:avLst/>
          </a:prstGeom>
          <a:solidFill>
            <a:schemeClr val="bg1">
              <a:lumMod val="95000"/>
            </a:schemeClr>
          </a:solidFill>
        </p:spPr>
        <p:txBody>
          <a:bodyPr vert="horz" lIns="180000" tIns="180000" rIns="180000" bIns="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rgbClr val="33A38C"/>
                </a:solidFill>
              </a:rPr>
              <a:t>Choices with a balance of breadth and depth</a:t>
            </a:r>
          </a:p>
          <a:p>
            <a:pPr marL="0" indent="0" algn="ctr">
              <a:buNone/>
            </a:pPr>
            <a:r>
              <a:rPr lang="en-US" sz="1600" dirty="0"/>
              <a:t>There’s too much to teach! We need to make a selection the best we can, based on some shared principles, looking for a balance of breadth, selecting a core and sign-posting the hinterland.</a:t>
            </a:r>
            <a:endParaRPr lang="en-US" sz="1800" dirty="0"/>
          </a:p>
        </p:txBody>
      </p:sp>
      <p:pic>
        <p:nvPicPr>
          <p:cNvPr id="11" name="Picture 10">
            <a:extLst>
              <a:ext uri="{FF2B5EF4-FFF2-40B4-BE49-F238E27FC236}">
                <a16:creationId xmlns:a16="http://schemas.microsoft.com/office/drawing/2014/main" id="{DCDA702C-7AF6-3697-7494-2DB1ECAD097C}"/>
              </a:ext>
            </a:extLst>
          </p:cNvPr>
          <p:cNvPicPr>
            <a:picLocks noChangeAspect="1"/>
          </p:cNvPicPr>
          <p:nvPr/>
        </p:nvPicPr>
        <p:blipFill>
          <a:blip r:embed="rId3"/>
          <a:stretch>
            <a:fillRect/>
          </a:stretch>
        </p:blipFill>
        <p:spPr>
          <a:xfrm>
            <a:off x="2930554" y="4089400"/>
            <a:ext cx="6330892" cy="2154658"/>
          </a:xfrm>
          <a:prstGeom prst="rect">
            <a:avLst/>
          </a:prstGeom>
        </p:spPr>
      </p:pic>
    </p:spTree>
    <p:extLst>
      <p:ext uri="{BB962C8B-B14F-4D97-AF65-F5344CB8AC3E}">
        <p14:creationId xmlns:p14="http://schemas.microsoft.com/office/powerpoint/2010/main" val="2858529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81583C-77EF-3CC5-4C6A-8EABC812B269}"/>
              </a:ext>
            </a:extLst>
          </p:cNvPr>
          <p:cNvSpPr>
            <a:spLocks noGrp="1"/>
          </p:cNvSpPr>
          <p:nvPr>
            <p:ph type="title"/>
          </p:nvPr>
        </p:nvSpPr>
        <p:spPr/>
        <p:txBody>
          <a:bodyPr/>
          <a:lstStyle/>
          <a:p>
            <a:r>
              <a:rPr lang="en-US" dirty="0">
                <a:solidFill>
                  <a:srgbClr val="33A38C"/>
                </a:solidFill>
              </a:rPr>
              <a:t>Tom Sherrington Perspective</a:t>
            </a:r>
          </a:p>
        </p:txBody>
      </p:sp>
      <p:sp>
        <p:nvSpPr>
          <p:cNvPr id="8" name="Text Placeholder 9">
            <a:extLst>
              <a:ext uri="{FF2B5EF4-FFF2-40B4-BE49-F238E27FC236}">
                <a16:creationId xmlns:a16="http://schemas.microsoft.com/office/drawing/2014/main" id="{A8C7B9AA-5D58-AB21-1B64-D911B393B5A8}"/>
              </a:ext>
            </a:extLst>
          </p:cNvPr>
          <p:cNvSpPr txBox="1">
            <a:spLocks/>
          </p:cNvSpPr>
          <p:nvPr/>
        </p:nvSpPr>
        <p:spPr>
          <a:xfrm>
            <a:off x="437323" y="1570041"/>
            <a:ext cx="3525078" cy="2271489"/>
          </a:xfrm>
          <a:prstGeom prst="rect">
            <a:avLst/>
          </a:prstGeom>
          <a:solidFill>
            <a:schemeClr val="bg1">
              <a:lumMod val="95000"/>
            </a:schemeClr>
          </a:solidFill>
        </p:spPr>
        <p:txBody>
          <a:bodyPr vert="horz" lIns="180000" tIns="180000" rIns="180000" bIns="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rgbClr val="33A38C"/>
                </a:solidFill>
              </a:rPr>
              <a:t>Curriculum+ Pedagogy</a:t>
            </a:r>
          </a:p>
          <a:p>
            <a:pPr marL="0" indent="0" algn="ctr">
              <a:buNone/>
            </a:pPr>
            <a:r>
              <a:rPr lang="en-US" sz="1600" dirty="0"/>
              <a:t>The idea that a curriculum is always enacted; how we teach matters.</a:t>
            </a:r>
          </a:p>
        </p:txBody>
      </p:sp>
      <p:sp>
        <p:nvSpPr>
          <p:cNvPr id="9" name="Text Placeholder 9">
            <a:extLst>
              <a:ext uri="{FF2B5EF4-FFF2-40B4-BE49-F238E27FC236}">
                <a16:creationId xmlns:a16="http://schemas.microsoft.com/office/drawing/2014/main" id="{2A763F1A-75F7-64D4-1E68-3363AAC213E9}"/>
              </a:ext>
            </a:extLst>
          </p:cNvPr>
          <p:cNvSpPr txBox="1">
            <a:spLocks/>
          </p:cNvSpPr>
          <p:nvPr/>
        </p:nvSpPr>
        <p:spPr>
          <a:xfrm>
            <a:off x="4070628" y="1570041"/>
            <a:ext cx="3804477" cy="2271489"/>
          </a:xfrm>
          <a:prstGeom prst="rect">
            <a:avLst/>
          </a:prstGeom>
          <a:solidFill>
            <a:schemeClr val="bg1">
              <a:lumMod val="95000"/>
            </a:schemeClr>
          </a:solidFill>
        </p:spPr>
        <p:txBody>
          <a:bodyPr vert="horz" lIns="180000" tIns="180000" rIns="180000" bIns="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rgbClr val="33A38C"/>
                </a:solidFill>
              </a:rPr>
              <a:t>Diversity</a:t>
            </a:r>
          </a:p>
          <a:p>
            <a:pPr marL="0" indent="0" algn="ctr">
              <a:buNone/>
            </a:pPr>
            <a:r>
              <a:rPr lang="en-US" sz="1600" dirty="0"/>
              <a:t>Why it matters so much and the fact that the possibilities are everywhere.</a:t>
            </a:r>
          </a:p>
        </p:txBody>
      </p:sp>
      <p:sp>
        <p:nvSpPr>
          <p:cNvPr id="10" name="Text Placeholder 9">
            <a:extLst>
              <a:ext uri="{FF2B5EF4-FFF2-40B4-BE49-F238E27FC236}">
                <a16:creationId xmlns:a16="http://schemas.microsoft.com/office/drawing/2014/main" id="{F275F0F9-3E9F-EE06-E756-D530D6A86362}"/>
              </a:ext>
            </a:extLst>
          </p:cNvPr>
          <p:cNvSpPr txBox="1">
            <a:spLocks/>
          </p:cNvSpPr>
          <p:nvPr/>
        </p:nvSpPr>
        <p:spPr>
          <a:xfrm>
            <a:off x="7983332" y="1570041"/>
            <a:ext cx="3804477" cy="2271489"/>
          </a:xfrm>
          <a:prstGeom prst="rect">
            <a:avLst/>
          </a:prstGeom>
          <a:solidFill>
            <a:schemeClr val="bg1">
              <a:lumMod val="95000"/>
            </a:schemeClr>
          </a:solidFill>
        </p:spPr>
        <p:txBody>
          <a:bodyPr vert="horz" lIns="180000" tIns="180000" rIns="180000" bIns="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rgbClr val="33A38C"/>
                </a:solidFill>
              </a:rPr>
              <a:t>Long-term process</a:t>
            </a:r>
          </a:p>
          <a:p>
            <a:pPr marL="0" indent="0" algn="ctr">
              <a:buNone/>
            </a:pPr>
            <a:r>
              <a:rPr lang="en-US" sz="1600" dirty="0"/>
              <a:t>Curriculum design isn’t an event; there’s no finished, polished product. It’s an ongoing process and it’s better if schools and leaders regard it as such, setting things up so that process is happening continually.</a:t>
            </a:r>
          </a:p>
        </p:txBody>
      </p:sp>
      <p:pic>
        <p:nvPicPr>
          <p:cNvPr id="11" name="Picture 10">
            <a:extLst>
              <a:ext uri="{FF2B5EF4-FFF2-40B4-BE49-F238E27FC236}">
                <a16:creationId xmlns:a16="http://schemas.microsoft.com/office/drawing/2014/main" id="{DCDA702C-7AF6-3697-7494-2DB1ECAD097C}"/>
              </a:ext>
            </a:extLst>
          </p:cNvPr>
          <p:cNvPicPr>
            <a:picLocks noChangeAspect="1"/>
          </p:cNvPicPr>
          <p:nvPr/>
        </p:nvPicPr>
        <p:blipFill>
          <a:blip r:embed="rId3"/>
          <a:stretch>
            <a:fillRect/>
          </a:stretch>
        </p:blipFill>
        <p:spPr>
          <a:xfrm>
            <a:off x="2930554" y="4089400"/>
            <a:ext cx="6330892" cy="2154658"/>
          </a:xfrm>
          <a:prstGeom prst="rect">
            <a:avLst/>
          </a:prstGeom>
        </p:spPr>
      </p:pic>
    </p:spTree>
    <p:extLst>
      <p:ext uri="{BB962C8B-B14F-4D97-AF65-F5344CB8AC3E}">
        <p14:creationId xmlns:p14="http://schemas.microsoft.com/office/powerpoint/2010/main" val="417016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81583C-77EF-3CC5-4C6A-8EABC812B269}"/>
              </a:ext>
            </a:extLst>
          </p:cNvPr>
          <p:cNvSpPr>
            <a:spLocks noGrp="1"/>
          </p:cNvSpPr>
          <p:nvPr>
            <p:ph type="title"/>
          </p:nvPr>
        </p:nvSpPr>
        <p:spPr/>
        <p:txBody>
          <a:bodyPr/>
          <a:lstStyle/>
          <a:p>
            <a:r>
              <a:rPr lang="en-US" dirty="0">
                <a:solidFill>
                  <a:srgbClr val="33A38C"/>
                </a:solidFill>
              </a:rPr>
              <a:t>Approaches to Benchmark 4</a:t>
            </a:r>
          </a:p>
        </p:txBody>
      </p:sp>
      <p:sp>
        <p:nvSpPr>
          <p:cNvPr id="8" name="Text Placeholder 9">
            <a:extLst>
              <a:ext uri="{FF2B5EF4-FFF2-40B4-BE49-F238E27FC236}">
                <a16:creationId xmlns:a16="http://schemas.microsoft.com/office/drawing/2014/main" id="{A8C7B9AA-5D58-AB21-1B64-D911B393B5A8}"/>
              </a:ext>
            </a:extLst>
          </p:cNvPr>
          <p:cNvSpPr txBox="1">
            <a:spLocks/>
          </p:cNvSpPr>
          <p:nvPr/>
        </p:nvSpPr>
        <p:spPr>
          <a:xfrm>
            <a:off x="437322" y="1570041"/>
            <a:ext cx="5811077" cy="4183059"/>
          </a:xfrm>
          <a:prstGeom prst="rect">
            <a:avLst/>
          </a:prstGeom>
          <a:noFill/>
        </p:spPr>
        <p:txBody>
          <a:bodyPr vert="horz" lIns="36000" tIns="36000" rIns="36000" bIns="36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33A38C"/>
                </a:solidFill>
              </a:rPr>
              <a:t>1. Guest speakers in subject lessons</a:t>
            </a:r>
          </a:p>
          <a:p>
            <a:pPr marL="0" indent="0">
              <a:buNone/>
            </a:pPr>
            <a:r>
              <a:rPr lang="en-US" sz="1600" dirty="0"/>
              <a:t>From platforms such as </a:t>
            </a:r>
            <a:r>
              <a:rPr lang="en-US" sz="1600" dirty="0">
                <a:hlinkClick r:id="rId3"/>
              </a:rPr>
              <a:t>Primary Futures </a:t>
            </a:r>
            <a:r>
              <a:rPr lang="en-US" sz="1600" dirty="0"/>
              <a:t>or the </a:t>
            </a:r>
            <a:r>
              <a:rPr lang="en-US" sz="1600" dirty="0">
                <a:hlinkClick r:id="rId4"/>
              </a:rPr>
              <a:t>STEM Ambassador Network</a:t>
            </a:r>
            <a:r>
              <a:rPr lang="en-US" sz="1600" dirty="0"/>
              <a:t>.</a:t>
            </a:r>
          </a:p>
          <a:p>
            <a:pPr marL="0" indent="0">
              <a:buNone/>
            </a:pPr>
            <a:r>
              <a:rPr lang="en-US" sz="1600" dirty="0"/>
              <a:t>You can also use staff, parents and governors to build your own network.</a:t>
            </a:r>
          </a:p>
          <a:p>
            <a:pPr marL="0" indent="0">
              <a:buNone/>
            </a:pPr>
            <a:endParaRPr lang="en-US" sz="1600" dirty="0"/>
          </a:p>
          <a:p>
            <a:pPr marL="0" indent="0">
              <a:buNone/>
            </a:pPr>
            <a:r>
              <a:rPr lang="en-US" sz="2000" b="1" dirty="0">
                <a:solidFill>
                  <a:srgbClr val="33A38C"/>
                </a:solidFill>
              </a:rPr>
              <a:t>2. Ready-made Resources or Activities</a:t>
            </a:r>
          </a:p>
          <a:p>
            <a:pPr marL="0" indent="0">
              <a:buNone/>
            </a:pPr>
            <a:r>
              <a:rPr lang="en-US" sz="1600" dirty="0">
                <a:hlinkClick r:id="rId5"/>
              </a:rPr>
              <a:t>North East STEM Hub Loan Kits</a:t>
            </a:r>
            <a:endParaRPr lang="en-US" sz="1600" dirty="0"/>
          </a:p>
          <a:p>
            <a:pPr marL="0" indent="0">
              <a:buNone/>
            </a:pPr>
            <a:r>
              <a:rPr lang="en-US" sz="1600" dirty="0" err="1">
                <a:hlinkClick r:id="rId6"/>
              </a:rPr>
              <a:t>iCould</a:t>
            </a:r>
            <a:r>
              <a:rPr lang="en-US" sz="1600" dirty="0">
                <a:hlinkClick r:id="rId6"/>
              </a:rPr>
              <a:t> Careers Videos </a:t>
            </a:r>
            <a:endParaRPr lang="en-US" sz="1600" dirty="0"/>
          </a:p>
          <a:p>
            <a:pPr marL="0" indent="0">
              <a:buNone/>
            </a:pPr>
            <a:r>
              <a:rPr lang="en-US" sz="1600" dirty="0">
                <a:hlinkClick r:id="rId7"/>
              </a:rPr>
              <a:t>BBC Bitesize Careers </a:t>
            </a:r>
            <a:endParaRPr lang="en-US" sz="1600" dirty="0"/>
          </a:p>
          <a:p>
            <a:pPr marL="0" indent="0">
              <a:buNone/>
            </a:pPr>
            <a:r>
              <a:rPr lang="en-US" sz="1600" dirty="0"/>
              <a:t>Online resources enabling exploration of careers linked to subjects with supporting videos and guides.</a:t>
            </a:r>
          </a:p>
          <a:p>
            <a:pPr marL="0" indent="0">
              <a:buNone/>
            </a:pPr>
            <a:endParaRPr lang="en-US" sz="1600" dirty="0"/>
          </a:p>
        </p:txBody>
      </p:sp>
      <p:pic>
        <p:nvPicPr>
          <p:cNvPr id="2" name="Picture 1" descr="A picture containing text, clipart&#10;&#10;Description automatically generated">
            <a:extLst>
              <a:ext uri="{FF2B5EF4-FFF2-40B4-BE49-F238E27FC236}">
                <a16:creationId xmlns:a16="http://schemas.microsoft.com/office/drawing/2014/main" id="{47267031-E600-C5DE-FA8D-96383E6068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40799" y="4225842"/>
            <a:ext cx="2827549" cy="1325414"/>
          </a:xfrm>
          <a:prstGeom prst="rect">
            <a:avLst/>
          </a:prstGeom>
        </p:spPr>
      </p:pic>
      <p:pic>
        <p:nvPicPr>
          <p:cNvPr id="4" name="Picture 2" descr="image">
            <a:extLst>
              <a:ext uri="{FF2B5EF4-FFF2-40B4-BE49-F238E27FC236}">
                <a16:creationId xmlns:a16="http://schemas.microsoft.com/office/drawing/2014/main" id="{2941B772-BC0C-0AA4-409F-EFAD075174B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840" t="24589" r="9943" b="13420"/>
          <a:stretch/>
        </p:blipFill>
        <p:spPr bwMode="auto">
          <a:xfrm>
            <a:off x="6896099" y="1777840"/>
            <a:ext cx="4872249" cy="2170134"/>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348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81583C-77EF-3CC5-4C6A-8EABC812B269}"/>
              </a:ext>
            </a:extLst>
          </p:cNvPr>
          <p:cNvSpPr>
            <a:spLocks noGrp="1"/>
          </p:cNvSpPr>
          <p:nvPr>
            <p:ph type="title"/>
          </p:nvPr>
        </p:nvSpPr>
        <p:spPr/>
        <p:txBody>
          <a:bodyPr/>
          <a:lstStyle/>
          <a:p>
            <a:r>
              <a:rPr lang="en-US">
                <a:solidFill>
                  <a:srgbClr val="33A38C"/>
                </a:solidFill>
              </a:rPr>
              <a:t>What is Primary Futures?</a:t>
            </a:r>
            <a:endParaRPr lang="en-US" dirty="0">
              <a:solidFill>
                <a:srgbClr val="33A38C"/>
              </a:solidFill>
            </a:endParaRPr>
          </a:p>
        </p:txBody>
      </p:sp>
      <p:sp>
        <p:nvSpPr>
          <p:cNvPr id="8" name="Text Placeholder 9">
            <a:extLst>
              <a:ext uri="{FF2B5EF4-FFF2-40B4-BE49-F238E27FC236}">
                <a16:creationId xmlns:a16="http://schemas.microsoft.com/office/drawing/2014/main" id="{A8C7B9AA-5D58-AB21-1B64-D911B393B5A8}"/>
              </a:ext>
            </a:extLst>
          </p:cNvPr>
          <p:cNvSpPr txBox="1">
            <a:spLocks/>
          </p:cNvSpPr>
          <p:nvPr/>
        </p:nvSpPr>
        <p:spPr>
          <a:xfrm>
            <a:off x="1631122" y="2133601"/>
            <a:ext cx="5874577" cy="787400"/>
          </a:xfrm>
          <a:prstGeom prst="rect">
            <a:avLst/>
          </a:prstGeom>
          <a:noFill/>
        </p:spPr>
        <p:txBody>
          <a:bodyPr vert="horz" lIns="36000" tIns="36000" rIns="36000" bIns="36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231F20"/>
                </a:solidFill>
              </a:rPr>
              <a:t>Connects primary schools with tens of thousands of  inspirational volunteers from the world of world of work virtually or face to face</a:t>
            </a:r>
          </a:p>
        </p:txBody>
      </p:sp>
      <p:pic>
        <p:nvPicPr>
          <p:cNvPr id="2" name="Picture 1" descr="A picture containing text, clipart&#10;&#10;Description automatically generated">
            <a:extLst>
              <a:ext uri="{FF2B5EF4-FFF2-40B4-BE49-F238E27FC236}">
                <a16:creationId xmlns:a16="http://schemas.microsoft.com/office/drawing/2014/main" id="{47267031-E600-C5DE-FA8D-96383E6068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3686" y="365125"/>
            <a:ext cx="1374662" cy="644373"/>
          </a:xfrm>
          <a:prstGeom prst="rect">
            <a:avLst/>
          </a:prstGeom>
        </p:spPr>
      </p:pic>
      <p:sp>
        <p:nvSpPr>
          <p:cNvPr id="5" name="Text Placeholder 9">
            <a:extLst>
              <a:ext uri="{FF2B5EF4-FFF2-40B4-BE49-F238E27FC236}">
                <a16:creationId xmlns:a16="http://schemas.microsoft.com/office/drawing/2014/main" id="{C1684B38-A616-BBD8-5A8F-D5CA5C6AFEC9}"/>
              </a:ext>
            </a:extLst>
          </p:cNvPr>
          <p:cNvSpPr txBox="1">
            <a:spLocks/>
          </p:cNvSpPr>
          <p:nvPr/>
        </p:nvSpPr>
        <p:spPr>
          <a:xfrm>
            <a:off x="1631122" y="3327401"/>
            <a:ext cx="5874577" cy="787400"/>
          </a:xfrm>
          <a:prstGeom prst="rect">
            <a:avLst/>
          </a:prstGeom>
          <a:noFill/>
        </p:spPr>
        <p:txBody>
          <a:bodyPr vert="horz" lIns="36000" tIns="36000" rIns="36000" bIns="36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231F20"/>
                </a:solidFill>
              </a:rPr>
              <a:t>Suite of pre-recorded video resources – curated volunteer talks with cross-curricular learning activities</a:t>
            </a:r>
          </a:p>
        </p:txBody>
      </p:sp>
      <p:sp>
        <p:nvSpPr>
          <p:cNvPr id="6" name="Text Placeholder 9">
            <a:extLst>
              <a:ext uri="{FF2B5EF4-FFF2-40B4-BE49-F238E27FC236}">
                <a16:creationId xmlns:a16="http://schemas.microsoft.com/office/drawing/2014/main" id="{35EFA0D8-7DF2-72B5-41D1-52BF0EB517A9}"/>
              </a:ext>
            </a:extLst>
          </p:cNvPr>
          <p:cNvSpPr txBox="1">
            <a:spLocks/>
          </p:cNvSpPr>
          <p:nvPr/>
        </p:nvSpPr>
        <p:spPr>
          <a:xfrm>
            <a:off x="1631123" y="4305301"/>
            <a:ext cx="4985578" cy="787400"/>
          </a:xfrm>
          <a:prstGeom prst="rect">
            <a:avLst/>
          </a:prstGeom>
          <a:noFill/>
        </p:spPr>
        <p:txBody>
          <a:bodyPr vert="horz" lIns="36000" tIns="36000" rIns="36000" bIns="36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231F20"/>
                </a:solidFill>
              </a:rPr>
              <a:t>Used by over 4,000 primary schools to support career-related learning </a:t>
            </a:r>
          </a:p>
        </p:txBody>
      </p:sp>
      <p:pic>
        <p:nvPicPr>
          <p:cNvPr id="7" name="Picture 6" descr="A picture containing person, child, group, indoor&#10;&#10;Description generated with very high confidence">
            <a:extLst>
              <a:ext uri="{FF2B5EF4-FFF2-40B4-BE49-F238E27FC236}">
                <a16:creationId xmlns:a16="http://schemas.microsoft.com/office/drawing/2014/main" id="{769387F3-3EF6-C9E6-3356-28830F4E52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5800" y="1334873"/>
            <a:ext cx="3448878" cy="2301048"/>
          </a:xfrm>
          <a:prstGeom prst="rect">
            <a:avLst/>
          </a:prstGeom>
        </p:spPr>
      </p:pic>
      <p:pic>
        <p:nvPicPr>
          <p:cNvPr id="9" name="Picture 8" descr="A group of people standing in front of a crowd&#10;&#10;Description generated with very high confidence">
            <a:extLst>
              <a:ext uri="{FF2B5EF4-FFF2-40B4-BE49-F238E27FC236}">
                <a16:creationId xmlns:a16="http://schemas.microsoft.com/office/drawing/2014/main" id="{4F0FF848-A54A-D644-C2A0-D67A04DB85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9167" y="3811252"/>
            <a:ext cx="3471481" cy="2316129"/>
          </a:xfrm>
          <a:prstGeom prst="rect">
            <a:avLst/>
          </a:prstGeom>
        </p:spPr>
      </p:pic>
      <p:pic>
        <p:nvPicPr>
          <p:cNvPr id="11" name="Graphic 10">
            <a:extLst>
              <a:ext uri="{FF2B5EF4-FFF2-40B4-BE49-F238E27FC236}">
                <a16:creationId xmlns:a16="http://schemas.microsoft.com/office/drawing/2014/main" id="{BE2EFD77-E750-EC35-8DA4-D5FBF8C7A7D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7322" y="2068730"/>
            <a:ext cx="852271" cy="852271"/>
          </a:xfrm>
          <a:prstGeom prst="rect">
            <a:avLst/>
          </a:prstGeom>
        </p:spPr>
      </p:pic>
      <p:pic>
        <p:nvPicPr>
          <p:cNvPr id="13" name="Graphic 12">
            <a:extLst>
              <a:ext uri="{FF2B5EF4-FFF2-40B4-BE49-F238E27FC236}">
                <a16:creationId xmlns:a16="http://schemas.microsoft.com/office/drawing/2014/main" id="{9AB6C64F-C7E1-AA63-4A32-920523053C5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7321" y="2985752"/>
            <a:ext cx="787400" cy="787400"/>
          </a:xfrm>
          <a:prstGeom prst="rect">
            <a:avLst/>
          </a:prstGeom>
        </p:spPr>
      </p:pic>
      <p:pic>
        <p:nvPicPr>
          <p:cNvPr id="15" name="Graphic 14">
            <a:extLst>
              <a:ext uri="{FF2B5EF4-FFF2-40B4-BE49-F238E27FC236}">
                <a16:creationId xmlns:a16="http://schemas.microsoft.com/office/drawing/2014/main" id="{1A21041A-1EBA-A9D9-F2FA-5713C7DB588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04885" y="4025781"/>
            <a:ext cx="852271" cy="852271"/>
          </a:xfrm>
          <a:prstGeom prst="rect">
            <a:avLst/>
          </a:prstGeom>
        </p:spPr>
      </p:pic>
    </p:spTree>
    <p:extLst>
      <p:ext uri="{BB962C8B-B14F-4D97-AF65-F5344CB8AC3E}">
        <p14:creationId xmlns:p14="http://schemas.microsoft.com/office/powerpoint/2010/main" val="964316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81583C-77EF-3CC5-4C6A-8EABC812B269}"/>
              </a:ext>
            </a:extLst>
          </p:cNvPr>
          <p:cNvSpPr>
            <a:spLocks noGrp="1"/>
          </p:cNvSpPr>
          <p:nvPr>
            <p:ph type="title"/>
          </p:nvPr>
        </p:nvSpPr>
        <p:spPr/>
        <p:txBody>
          <a:bodyPr/>
          <a:lstStyle/>
          <a:p>
            <a:r>
              <a:rPr lang="en-US" dirty="0">
                <a:solidFill>
                  <a:srgbClr val="33A38C"/>
                </a:solidFill>
              </a:rPr>
              <a:t>Approaches to Benchmark 4</a:t>
            </a:r>
          </a:p>
        </p:txBody>
      </p:sp>
      <p:sp>
        <p:nvSpPr>
          <p:cNvPr id="8" name="Text Placeholder 9">
            <a:extLst>
              <a:ext uri="{FF2B5EF4-FFF2-40B4-BE49-F238E27FC236}">
                <a16:creationId xmlns:a16="http://schemas.microsoft.com/office/drawing/2014/main" id="{A8C7B9AA-5D58-AB21-1B64-D911B393B5A8}"/>
              </a:ext>
            </a:extLst>
          </p:cNvPr>
          <p:cNvSpPr txBox="1">
            <a:spLocks/>
          </p:cNvSpPr>
          <p:nvPr/>
        </p:nvSpPr>
        <p:spPr>
          <a:xfrm>
            <a:off x="437323" y="2146300"/>
            <a:ext cx="4744278" cy="3606800"/>
          </a:xfrm>
          <a:prstGeom prst="rect">
            <a:avLst/>
          </a:prstGeom>
          <a:noFill/>
        </p:spPr>
        <p:txBody>
          <a:bodyPr vert="horz" lIns="36000" tIns="36000" rIns="36000" bIns="36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33A38C"/>
                </a:solidFill>
              </a:rPr>
              <a:t>3. Codeveloped curriculum linked/ led projects with employers</a:t>
            </a:r>
          </a:p>
          <a:p>
            <a:pPr marL="0" indent="0">
              <a:buNone/>
            </a:pPr>
            <a:endParaRPr lang="en-US" sz="2000" b="1" dirty="0">
              <a:solidFill>
                <a:srgbClr val="33A38C"/>
              </a:solidFill>
            </a:endParaRPr>
          </a:p>
          <a:p>
            <a:r>
              <a:rPr lang="en-US" sz="1600" dirty="0"/>
              <a:t>Most amount of time required for developing and delivering</a:t>
            </a:r>
          </a:p>
          <a:p>
            <a:r>
              <a:rPr lang="en-US" sz="1600" dirty="0"/>
              <a:t>More sustainable and likely to be more embedded</a:t>
            </a:r>
          </a:p>
          <a:p>
            <a:r>
              <a:rPr lang="en-US" sz="1600" dirty="0"/>
              <a:t>Strong application of subject/ topic content to careers and future opportunities</a:t>
            </a:r>
          </a:p>
          <a:p>
            <a:r>
              <a:rPr lang="en-US" sz="1600" dirty="0"/>
              <a:t>Opportunity to focus on numeracy and literacy and key skill development</a:t>
            </a:r>
          </a:p>
          <a:p>
            <a:pPr marL="0" indent="0">
              <a:buNone/>
            </a:pPr>
            <a:endParaRPr lang="en-US" sz="1600" dirty="0"/>
          </a:p>
          <a:p>
            <a:pPr marL="0" indent="0">
              <a:buNone/>
            </a:pPr>
            <a:endParaRPr lang="en-US" sz="1600" dirty="0"/>
          </a:p>
        </p:txBody>
      </p:sp>
      <p:pic>
        <p:nvPicPr>
          <p:cNvPr id="6" name="Picture 5">
            <a:extLst>
              <a:ext uri="{FF2B5EF4-FFF2-40B4-BE49-F238E27FC236}">
                <a16:creationId xmlns:a16="http://schemas.microsoft.com/office/drawing/2014/main" id="{955BF347-5073-9C39-3631-2F3BEC63F9CE}"/>
              </a:ext>
            </a:extLst>
          </p:cNvPr>
          <p:cNvPicPr>
            <a:picLocks noChangeAspect="1"/>
          </p:cNvPicPr>
          <p:nvPr/>
        </p:nvPicPr>
        <p:blipFill>
          <a:blip r:embed="rId3"/>
          <a:stretch>
            <a:fillRect/>
          </a:stretch>
        </p:blipFill>
        <p:spPr>
          <a:xfrm>
            <a:off x="6421050" y="2298700"/>
            <a:ext cx="5333627" cy="2871186"/>
          </a:xfrm>
          <a:prstGeom prst="rect">
            <a:avLst/>
          </a:prstGeom>
          <a:ln w="3175">
            <a:solidFill>
              <a:schemeClr val="tx1"/>
            </a:solidFill>
          </a:ln>
        </p:spPr>
      </p:pic>
    </p:spTree>
    <p:extLst>
      <p:ext uri="{BB962C8B-B14F-4D97-AF65-F5344CB8AC3E}">
        <p14:creationId xmlns:p14="http://schemas.microsoft.com/office/powerpoint/2010/main" val="1888897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81583C-77EF-3CC5-4C6A-8EABC812B269}"/>
              </a:ext>
            </a:extLst>
          </p:cNvPr>
          <p:cNvSpPr>
            <a:spLocks noGrp="1"/>
          </p:cNvSpPr>
          <p:nvPr>
            <p:ph type="title"/>
          </p:nvPr>
        </p:nvSpPr>
        <p:spPr/>
        <p:txBody>
          <a:bodyPr/>
          <a:lstStyle/>
          <a:p>
            <a:r>
              <a:rPr lang="en-US" dirty="0">
                <a:solidFill>
                  <a:srgbClr val="33A38C"/>
                </a:solidFill>
              </a:rPr>
              <a:t>Year 2: Great Fires Project</a:t>
            </a:r>
          </a:p>
        </p:txBody>
      </p:sp>
      <p:pic>
        <p:nvPicPr>
          <p:cNvPr id="2" name="Picture 2">
            <a:extLst>
              <a:ext uri="{FF2B5EF4-FFF2-40B4-BE49-F238E27FC236}">
                <a16:creationId xmlns:a16="http://schemas.microsoft.com/office/drawing/2014/main" id="{D815C9DA-8E08-9665-3591-F836A959F3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2806" b="29146"/>
          <a:stretch/>
        </p:blipFill>
        <p:spPr bwMode="auto">
          <a:xfrm>
            <a:off x="668876" y="1801286"/>
            <a:ext cx="2988723" cy="3657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9B6DC658-E0E1-AC37-F090-C45C6D7D71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9891" y="1801287"/>
            <a:ext cx="4876902" cy="365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EBAD2CB-3126-4932-913B-8A5C83B2406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8399"/>
          <a:stretch/>
        </p:blipFill>
        <p:spPr bwMode="auto">
          <a:xfrm>
            <a:off x="8799086" y="1801285"/>
            <a:ext cx="2979867" cy="3657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3345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81583C-77EF-3CC5-4C6A-8EABC812B269}"/>
              </a:ext>
            </a:extLst>
          </p:cNvPr>
          <p:cNvSpPr>
            <a:spLocks noGrp="1"/>
          </p:cNvSpPr>
          <p:nvPr>
            <p:ph type="title"/>
          </p:nvPr>
        </p:nvSpPr>
        <p:spPr/>
        <p:txBody>
          <a:bodyPr/>
          <a:lstStyle/>
          <a:p>
            <a:r>
              <a:rPr lang="en-US" dirty="0">
                <a:solidFill>
                  <a:srgbClr val="33A38C"/>
                </a:solidFill>
              </a:rPr>
              <a:t>Embedding employer encounters into curriculum</a:t>
            </a:r>
          </a:p>
        </p:txBody>
      </p:sp>
      <p:sp>
        <p:nvSpPr>
          <p:cNvPr id="6" name="TextBox 5">
            <a:extLst>
              <a:ext uri="{FF2B5EF4-FFF2-40B4-BE49-F238E27FC236}">
                <a16:creationId xmlns:a16="http://schemas.microsoft.com/office/drawing/2014/main" id="{8FCEEA99-46B6-67E7-24A4-E344D17FCF3C}"/>
              </a:ext>
            </a:extLst>
          </p:cNvPr>
          <p:cNvSpPr txBox="1"/>
          <p:nvPr/>
        </p:nvSpPr>
        <p:spPr>
          <a:xfrm>
            <a:off x="5905500" y="1892957"/>
            <a:ext cx="5588000" cy="3919214"/>
          </a:xfrm>
          <a:prstGeom prst="rect">
            <a:avLst/>
          </a:prstGeom>
          <a:noFill/>
        </p:spPr>
        <p:txBody>
          <a:bodyPr wrap="square">
            <a:spAutoFit/>
          </a:bodyPr>
          <a:lstStyle/>
          <a:p>
            <a:pPr marL="457200" marR="0" lvl="0" indent="-457200" algn="l" defTabSz="914400" rtl="0" eaLnBrk="1" fontAlgn="base" latinLnBrk="0" hangingPunct="1">
              <a:lnSpc>
                <a:spcPct val="107000"/>
              </a:lnSpc>
              <a:spcBef>
                <a:spcPct val="0"/>
              </a:spcBef>
              <a:spcAft>
                <a:spcPts val="80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Helvetica" panose="020B0604020202020204" pitchFamily="34" charset="0"/>
              </a:rPr>
              <a:t>Dentist/ Nurse/ Doctor</a:t>
            </a:r>
          </a:p>
          <a:p>
            <a:pPr marL="457200" marR="0" lvl="0" indent="-457200" algn="l" defTabSz="914400" rtl="0" eaLnBrk="1" fontAlgn="base" latinLnBrk="0" hangingPunct="1">
              <a:lnSpc>
                <a:spcPct val="107000"/>
              </a:lnSpc>
              <a:spcBef>
                <a:spcPct val="0"/>
              </a:spcBef>
              <a:spcAft>
                <a:spcPts val="800"/>
              </a:spcAft>
              <a:buClrTx/>
              <a:buSzTx/>
              <a:buFont typeface="Arial" panose="020B0604020202020204" pitchFamily="34" charset="0"/>
              <a:buChar char="•"/>
              <a:tabLst/>
              <a:defRPr/>
            </a:pPr>
            <a:r>
              <a:rPr lang="en-GB" sz="2800" dirty="0">
                <a:solidFill>
                  <a:prstClr val="black"/>
                </a:solidFill>
                <a:latin typeface="Aptos" panose="020B0004020202020204" pitchFamily="34" charset="0"/>
                <a:ea typeface="Calibri" panose="020F0502020204030204" pitchFamily="34" charset="0"/>
                <a:cs typeface="Helvetica" panose="020B0604020202020204" pitchFamily="34" charset="0"/>
              </a:rPr>
              <a:t>Mountain Rescue</a:t>
            </a:r>
          </a:p>
          <a:p>
            <a:pPr marL="457200" marR="0" lvl="0" indent="-457200" algn="l" defTabSz="914400" rtl="0" eaLnBrk="1" fontAlgn="base" latinLnBrk="0" hangingPunct="1">
              <a:lnSpc>
                <a:spcPct val="107000"/>
              </a:lnSpc>
              <a:spcBef>
                <a:spcPct val="0"/>
              </a:spcBef>
              <a:spcAft>
                <a:spcPts val="80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Helvetica" panose="020B0604020202020204" pitchFamily="34" charset="0"/>
              </a:rPr>
              <a:t>Theatre Usher</a:t>
            </a:r>
          </a:p>
          <a:p>
            <a:pPr marL="457200" marR="0" lvl="0" indent="-457200" algn="l" defTabSz="914400" rtl="0" eaLnBrk="1" fontAlgn="base" latinLnBrk="0" hangingPunct="1">
              <a:lnSpc>
                <a:spcPct val="107000"/>
              </a:lnSpc>
              <a:spcBef>
                <a:spcPct val="0"/>
              </a:spcBef>
              <a:spcAft>
                <a:spcPts val="800"/>
              </a:spcAft>
              <a:buClrTx/>
              <a:buSzTx/>
              <a:buFont typeface="Arial" panose="020B0604020202020204" pitchFamily="34" charset="0"/>
              <a:buChar char="•"/>
              <a:tabLst/>
              <a:defRPr/>
            </a:pPr>
            <a:r>
              <a:rPr lang="en-GB" sz="2800" dirty="0">
                <a:solidFill>
                  <a:prstClr val="black"/>
                </a:solidFill>
                <a:latin typeface="Aptos" panose="020B0004020202020204" pitchFamily="34" charset="0"/>
                <a:ea typeface="Calibri" panose="020F0502020204030204" pitchFamily="34" charset="0"/>
                <a:cs typeface="Helvetica" panose="020B0604020202020204" pitchFamily="34" charset="0"/>
              </a:rPr>
              <a:t>Construction Worker</a:t>
            </a:r>
          </a:p>
          <a:p>
            <a:pPr marL="457200" marR="0" lvl="0" indent="-457200" algn="l" defTabSz="914400" rtl="0" eaLnBrk="1" fontAlgn="base" latinLnBrk="0" hangingPunct="1">
              <a:lnSpc>
                <a:spcPct val="107000"/>
              </a:lnSpc>
              <a:spcBef>
                <a:spcPct val="0"/>
              </a:spcBef>
              <a:spcAft>
                <a:spcPts val="80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Helvetica" panose="020B0604020202020204" pitchFamily="34" charset="0"/>
              </a:rPr>
              <a:t>Offshore Divers</a:t>
            </a:r>
          </a:p>
          <a:p>
            <a:pPr marL="457200" marR="0" lvl="0" indent="-457200" algn="l" defTabSz="914400" rtl="0" eaLnBrk="1" fontAlgn="base" latinLnBrk="0" hangingPunct="1">
              <a:lnSpc>
                <a:spcPct val="107000"/>
              </a:lnSpc>
              <a:spcBef>
                <a:spcPct val="0"/>
              </a:spcBef>
              <a:spcAft>
                <a:spcPts val="80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Helvetica" panose="020B0604020202020204" pitchFamily="34" charset="0"/>
              </a:rPr>
              <a:t>Film &amp; Television Production</a:t>
            </a:r>
          </a:p>
          <a:p>
            <a:pPr marL="457200" marR="0" lvl="0" indent="-457200" algn="l" defTabSz="914400" rtl="0" eaLnBrk="1" fontAlgn="base" latinLnBrk="0" hangingPunct="1">
              <a:lnSpc>
                <a:spcPct val="107000"/>
              </a:lnSpc>
              <a:spcBef>
                <a:spcPct val="0"/>
              </a:spcBef>
              <a:spcAft>
                <a:spcPts val="800"/>
              </a:spcAft>
              <a:buClrTx/>
              <a:buSzTx/>
              <a:buFont typeface="Arial" panose="020B0604020202020204" pitchFamily="34" charset="0"/>
              <a:buChar char="•"/>
              <a:tabLst/>
              <a:defRPr/>
            </a:pPr>
            <a:r>
              <a:rPr lang="en-GB" sz="2800" dirty="0">
                <a:solidFill>
                  <a:prstClr val="black"/>
                </a:solidFill>
                <a:latin typeface="Aptos" panose="020B0004020202020204" pitchFamily="34" charset="0"/>
                <a:ea typeface="Calibri" panose="020F0502020204030204" pitchFamily="34" charset="0"/>
                <a:cs typeface="Helvetica" panose="020B0604020202020204" pitchFamily="34" charset="0"/>
              </a:rPr>
              <a:t>Police Officer</a:t>
            </a:r>
            <a:endParaRPr kumimoji="0" lang="en-GB" sz="28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Helvetica" panose="020B0604020202020204" pitchFamily="34" charset="0"/>
            </a:endParaRPr>
          </a:p>
        </p:txBody>
      </p:sp>
      <p:grpSp>
        <p:nvGrpSpPr>
          <p:cNvPr id="13" name="Group 12">
            <a:extLst>
              <a:ext uri="{FF2B5EF4-FFF2-40B4-BE49-F238E27FC236}">
                <a16:creationId xmlns:a16="http://schemas.microsoft.com/office/drawing/2014/main" id="{9722D486-8C23-B9A2-95FB-EC576F401F70}"/>
              </a:ext>
            </a:extLst>
          </p:cNvPr>
          <p:cNvGrpSpPr/>
          <p:nvPr/>
        </p:nvGrpSpPr>
        <p:grpSpPr>
          <a:xfrm>
            <a:off x="927100" y="2057400"/>
            <a:ext cx="3543300" cy="3543300"/>
            <a:chOff x="927100" y="2057400"/>
            <a:chExt cx="3543300" cy="3543300"/>
          </a:xfrm>
        </p:grpSpPr>
        <p:sp>
          <p:nvSpPr>
            <p:cNvPr id="12" name="Oval 11">
              <a:extLst>
                <a:ext uri="{FF2B5EF4-FFF2-40B4-BE49-F238E27FC236}">
                  <a16:creationId xmlns:a16="http://schemas.microsoft.com/office/drawing/2014/main" id="{F2A7A11D-447C-EE98-9408-11723FEEBBAE}"/>
                </a:ext>
              </a:extLst>
            </p:cNvPr>
            <p:cNvSpPr/>
            <p:nvPr/>
          </p:nvSpPr>
          <p:spPr>
            <a:xfrm>
              <a:off x="927100" y="2057400"/>
              <a:ext cx="3543300" cy="3543300"/>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BA0FED53-0E07-8095-B254-47F5FABD61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3650" y="2312772"/>
              <a:ext cx="2889250" cy="2889250"/>
            </a:xfrm>
            <a:prstGeom prst="rect">
              <a:avLst/>
            </a:prstGeom>
          </p:spPr>
        </p:pic>
      </p:grpSp>
    </p:spTree>
    <p:extLst>
      <p:ext uri="{BB962C8B-B14F-4D97-AF65-F5344CB8AC3E}">
        <p14:creationId xmlns:p14="http://schemas.microsoft.com/office/powerpoint/2010/main" val="206919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81583C-77EF-3CC5-4C6A-8EABC812B269}"/>
              </a:ext>
            </a:extLst>
          </p:cNvPr>
          <p:cNvSpPr>
            <a:spLocks noGrp="1"/>
          </p:cNvSpPr>
          <p:nvPr>
            <p:ph type="title"/>
          </p:nvPr>
        </p:nvSpPr>
        <p:spPr/>
        <p:txBody>
          <a:bodyPr/>
          <a:lstStyle/>
          <a:p>
            <a:r>
              <a:rPr lang="en-US" dirty="0">
                <a:solidFill>
                  <a:srgbClr val="33A38C"/>
                </a:solidFill>
              </a:rPr>
              <a:t>Embedding employer encounters into curriculum</a:t>
            </a:r>
          </a:p>
        </p:txBody>
      </p:sp>
      <p:sp>
        <p:nvSpPr>
          <p:cNvPr id="6" name="TextBox 5">
            <a:extLst>
              <a:ext uri="{FF2B5EF4-FFF2-40B4-BE49-F238E27FC236}">
                <a16:creationId xmlns:a16="http://schemas.microsoft.com/office/drawing/2014/main" id="{8FCEEA99-46B6-67E7-24A4-E344D17FCF3C}"/>
              </a:ext>
            </a:extLst>
          </p:cNvPr>
          <p:cNvSpPr txBox="1"/>
          <p:nvPr/>
        </p:nvSpPr>
        <p:spPr>
          <a:xfrm>
            <a:off x="5905500" y="1892957"/>
            <a:ext cx="4895062" cy="1562159"/>
          </a:xfrm>
          <a:prstGeom prst="rect">
            <a:avLst/>
          </a:prstGeom>
          <a:noFill/>
        </p:spPr>
        <p:txBody>
          <a:bodyPr wrap="square">
            <a:spAutoFit/>
          </a:bodyPr>
          <a:lstStyle/>
          <a:p>
            <a:pPr lvl="0" fontAlgn="base">
              <a:lnSpc>
                <a:spcPct val="107000"/>
              </a:lnSpc>
              <a:spcBef>
                <a:spcPct val="0"/>
              </a:spcBef>
              <a:spcAft>
                <a:spcPts val="800"/>
              </a:spcAft>
              <a:defRPr/>
            </a:pPr>
            <a:r>
              <a:rPr lang="en-GB" sz="2800" dirty="0">
                <a:solidFill>
                  <a:prstClr val="black"/>
                </a:solidFill>
                <a:latin typeface="Aptos" panose="020B0004020202020204" pitchFamily="34" charset="0"/>
                <a:ea typeface="Calibri" panose="020F0502020204030204" pitchFamily="34" charset="0"/>
                <a:cs typeface="Helvetica" panose="020B0604020202020204" pitchFamily="34" charset="0"/>
              </a:rPr>
              <a:t>List of careers linked to chosen object</a:t>
            </a:r>
          </a:p>
          <a:p>
            <a:pPr lvl="0" fontAlgn="base">
              <a:lnSpc>
                <a:spcPct val="107000"/>
              </a:lnSpc>
              <a:spcBef>
                <a:spcPct val="0"/>
              </a:spcBef>
              <a:spcAft>
                <a:spcPts val="800"/>
              </a:spcAft>
              <a:defRPr/>
            </a:pPr>
            <a:endParaRPr lang="en-GB" sz="2800" dirty="0">
              <a:solidFill>
                <a:prstClr val="black"/>
              </a:solidFill>
              <a:latin typeface="Aptos" panose="020B0004020202020204" pitchFamily="34" charset="0"/>
              <a:ea typeface="Calibri" panose="020F0502020204030204" pitchFamily="34" charset="0"/>
              <a:cs typeface="Helvetica" panose="020B0604020202020204" pitchFamily="34" charset="0"/>
            </a:endParaRPr>
          </a:p>
        </p:txBody>
      </p:sp>
      <p:sp>
        <p:nvSpPr>
          <p:cNvPr id="12" name="Oval 11">
            <a:extLst>
              <a:ext uri="{FF2B5EF4-FFF2-40B4-BE49-F238E27FC236}">
                <a16:creationId xmlns:a16="http://schemas.microsoft.com/office/drawing/2014/main" id="{F2A7A11D-447C-EE98-9408-11723FEEBBAE}"/>
              </a:ext>
            </a:extLst>
          </p:cNvPr>
          <p:cNvSpPr/>
          <p:nvPr/>
        </p:nvSpPr>
        <p:spPr>
          <a:xfrm>
            <a:off x="927100" y="2057400"/>
            <a:ext cx="3543300" cy="3543300"/>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3C35FD37-048E-A5FF-99ED-E2B6FF89F8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58950" y="2953466"/>
            <a:ext cx="1758234" cy="1758234"/>
          </a:xfrm>
          <a:prstGeom prst="rect">
            <a:avLst/>
          </a:prstGeom>
        </p:spPr>
      </p:pic>
    </p:spTree>
    <p:extLst>
      <p:ext uri="{BB962C8B-B14F-4D97-AF65-F5344CB8AC3E}">
        <p14:creationId xmlns:p14="http://schemas.microsoft.com/office/powerpoint/2010/main" val="101107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C55F4-19B3-3774-7D95-305076D8261D}"/>
              </a:ext>
            </a:extLst>
          </p:cNvPr>
          <p:cNvSpPr>
            <a:spLocks noGrp="1"/>
          </p:cNvSpPr>
          <p:nvPr>
            <p:ph type="ctrTitle"/>
          </p:nvPr>
        </p:nvSpPr>
        <p:spPr>
          <a:xfrm>
            <a:off x="461319" y="762818"/>
            <a:ext cx="7708464" cy="2387600"/>
          </a:xfrm>
        </p:spPr>
        <p:txBody>
          <a:bodyPr/>
          <a:lstStyle/>
          <a:p>
            <a:r>
              <a:rPr lang="en-GB" dirty="0"/>
              <a:t>Session Overview</a:t>
            </a:r>
          </a:p>
        </p:txBody>
      </p:sp>
      <p:sp>
        <p:nvSpPr>
          <p:cNvPr id="3" name="Subtitle 2">
            <a:extLst>
              <a:ext uri="{FF2B5EF4-FFF2-40B4-BE49-F238E27FC236}">
                <a16:creationId xmlns:a16="http://schemas.microsoft.com/office/drawing/2014/main" id="{EA3066F5-1C5F-2DD3-DD89-522DC4559B74}"/>
              </a:ext>
            </a:extLst>
          </p:cNvPr>
          <p:cNvSpPr>
            <a:spLocks noGrp="1"/>
          </p:cNvSpPr>
          <p:nvPr>
            <p:ph type="subTitle" idx="1"/>
          </p:nvPr>
        </p:nvSpPr>
        <p:spPr>
          <a:xfrm>
            <a:off x="461319" y="3242493"/>
            <a:ext cx="7708464" cy="2462568"/>
          </a:xfrm>
        </p:spPr>
        <p:txBody>
          <a:bodyPr/>
          <a:lstStyle/>
          <a:p>
            <a:pPr marL="342900" indent="-342900">
              <a:buFont typeface="Arial" panose="020B0604020202020204" pitchFamily="34" charset="0"/>
              <a:buChar char="•"/>
            </a:pPr>
            <a:r>
              <a:rPr lang="en-GB" dirty="0"/>
              <a:t>Why Career Related Learning?</a:t>
            </a:r>
          </a:p>
          <a:p>
            <a:pPr marL="342900" indent="-342900">
              <a:buFont typeface="Arial" panose="020B0604020202020204" pitchFamily="34" charset="0"/>
              <a:buChar char="•"/>
            </a:pPr>
            <a:r>
              <a:rPr lang="en-GB" dirty="0"/>
              <a:t>Explore approaches to careers in the curriculum (Benchmark 4)</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3464547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81583C-77EF-3CC5-4C6A-8EABC812B269}"/>
              </a:ext>
            </a:extLst>
          </p:cNvPr>
          <p:cNvSpPr>
            <a:spLocks noGrp="1"/>
          </p:cNvSpPr>
          <p:nvPr>
            <p:ph type="title"/>
          </p:nvPr>
        </p:nvSpPr>
        <p:spPr>
          <a:xfrm>
            <a:off x="1701800" y="365125"/>
            <a:ext cx="10086009" cy="957047"/>
          </a:xfrm>
        </p:spPr>
        <p:txBody>
          <a:bodyPr/>
          <a:lstStyle/>
          <a:p>
            <a:r>
              <a:rPr lang="en-US" dirty="0">
                <a:solidFill>
                  <a:srgbClr val="33A38C"/>
                </a:solidFill>
              </a:rPr>
              <a:t>Activity</a:t>
            </a:r>
          </a:p>
        </p:txBody>
      </p:sp>
      <p:sp>
        <p:nvSpPr>
          <p:cNvPr id="8" name="Text Placeholder 9">
            <a:extLst>
              <a:ext uri="{FF2B5EF4-FFF2-40B4-BE49-F238E27FC236}">
                <a16:creationId xmlns:a16="http://schemas.microsoft.com/office/drawing/2014/main" id="{A8C7B9AA-5D58-AB21-1B64-D911B393B5A8}"/>
              </a:ext>
            </a:extLst>
          </p:cNvPr>
          <p:cNvSpPr txBox="1">
            <a:spLocks/>
          </p:cNvSpPr>
          <p:nvPr/>
        </p:nvSpPr>
        <p:spPr>
          <a:xfrm>
            <a:off x="526222" y="2133600"/>
            <a:ext cx="7106478" cy="3898899"/>
          </a:xfrm>
          <a:prstGeom prst="rect">
            <a:avLst/>
          </a:prstGeom>
          <a:noFill/>
        </p:spPr>
        <p:txBody>
          <a:bodyPr vert="horz" lIns="36000" tIns="36000" rIns="36000" bIns="36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231F20"/>
                </a:solidFill>
              </a:rPr>
              <a:t>Put out a big sheet of paper for each year group with subjects/topics for the year.</a:t>
            </a:r>
          </a:p>
          <a:p>
            <a:pPr marL="0" indent="0">
              <a:buNone/>
            </a:pPr>
            <a:endParaRPr lang="en-US" sz="2000" dirty="0">
              <a:solidFill>
                <a:srgbClr val="231F20"/>
              </a:solidFill>
            </a:endParaRPr>
          </a:p>
          <a:p>
            <a:pPr marL="342900" indent="-342900">
              <a:buFont typeface="+mj-lt"/>
              <a:buAutoNum type="arabicPeriod"/>
            </a:pPr>
            <a:r>
              <a:rPr lang="en-US" sz="2000" dirty="0">
                <a:solidFill>
                  <a:srgbClr val="231F20"/>
                </a:solidFill>
              </a:rPr>
              <a:t>Add all the career related learning that is currently happening including curriculum links, visits or visitors</a:t>
            </a:r>
          </a:p>
          <a:p>
            <a:pPr marL="342900" indent="-342900">
              <a:buFont typeface="+mj-lt"/>
              <a:buAutoNum type="arabicPeriod"/>
            </a:pPr>
            <a:r>
              <a:rPr lang="en-US" sz="2000" dirty="0">
                <a:solidFill>
                  <a:srgbClr val="231F20"/>
                </a:solidFill>
              </a:rPr>
              <a:t>Use </a:t>
            </a:r>
            <a:r>
              <a:rPr lang="en-US" sz="2000" dirty="0" err="1">
                <a:solidFill>
                  <a:srgbClr val="231F20"/>
                </a:solidFill>
              </a:rPr>
              <a:t>post-its</a:t>
            </a:r>
            <a:r>
              <a:rPr lang="en-US" sz="2000" dirty="0">
                <a:solidFill>
                  <a:srgbClr val="231F20"/>
                </a:solidFill>
              </a:rPr>
              <a:t> to add suggestions of how to enhance this further (your wish list)</a:t>
            </a:r>
          </a:p>
          <a:p>
            <a:pPr marL="342900" indent="-342900">
              <a:buFont typeface="+mj-lt"/>
              <a:buAutoNum type="arabicPeriod"/>
            </a:pPr>
            <a:r>
              <a:rPr lang="en-US" sz="2000" dirty="0">
                <a:solidFill>
                  <a:srgbClr val="231F20"/>
                </a:solidFill>
              </a:rPr>
              <a:t>Move around and add ideas to other year groups</a:t>
            </a:r>
          </a:p>
          <a:p>
            <a:pPr marL="0" indent="0">
              <a:buNone/>
            </a:pPr>
            <a:endParaRPr lang="en-US" sz="2000" dirty="0">
              <a:solidFill>
                <a:srgbClr val="231F20"/>
              </a:solidFill>
            </a:endParaRPr>
          </a:p>
        </p:txBody>
      </p:sp>
      <p:pic>
        <p:nvPicPr>
          <p:cNvPr id="10" name="Graphic 9">
            <a:extLst>
              <a:ext uri="{FF2B5EF4-FFF2-40B4-BE49-F238E27FC236}">
                <a16:creationId xmlns:a16="http://schemas.microsoft.com/office/drawing/2014/main" id="{CABD60B8-8AC3-32EE-A09B-F149681EA1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4191" y="470586"/>
            <a:ext cx="1043609" cy="1043609"/>
          </a:xfrm>
          <a:prstGeom prst="rect">
            <a:avLst/>
          </a:prstGeom>
        </p:spPr>
      </p:pic>
    </p:spTree>
    <p:extLst>
      <p:ext uri="{BB962C8B-B14F-4D97-AF65-F5344CB8AC3E}">
        <p14:creationId xmlns:p14="http://schemas.microsoft.com/office/powerpoint/2010/main" val="1285316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9">
            <a:extLst>
              <a:ext uri="{FF2B5EF4-FFF2-40B4-BE49-F238E27FC236}">
                <a16:creationId xmlns:a16="http://schemas.microsoft.com/office/drawing/2014/main" id="{D86ABE80-369D-AD17-A84A-B0314E5A9E25}"/>
              </a:ext>
            </a:extLst>
          </p:cNvPr>
          <p:cNvSpPr txBox="1">
            <a:spLocks/>
          </p:cNvSpPr>
          <p:nvPr/>
        </p:nvSpPr>
        <p:spPr>
          <a:xfrm>
            <a:off x="437322" y="2584471"/>
            <a:ext cx="7906578" cy="29908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rPr>
              <a:t>Audit opportunities for career links within each year group curriculum e.g., do we start with STEM or DT or History? May be easier for everyone to focus on one particular subject?</a:t>
            </a:r>
          </a:p>
          <a:p>
            <a:r>
              <a:rPr lang="en-US" sz="2000" dirty="0">
                <a:solidFill>
                  <a:schemeClr val="bg1"/>
                </a:solidFill>
              </a:rPr>
              <a:t>Rather than thinking in terms of 'one off' days such as Dream Job day, how can we begin to build relationships with people who can come in and support learning in specific topics? </a:t>
            </a:r>
          </a:p>
          <a:p>
            <a:r>
              <a:rPr lang="en-US" sz="2000" dirty="0">
                <a:solidFill>
                  <a:schemeClr val="bg1"/>
                </a:solidFill>
              </a:rPr>
              <a:t>What CPD/support might staff need going forward? Staff suggestions</a:t>
            </a:r>
          </a:p>
        </p:txBody>
      </p:sp>
      <p:sp>
        <p:nvSpPr>
          <p:cNvPr id="21" name="Title 20">
            <a:extLst>
              <a:ext uri="{FF2B5EF4-FFF2-40B4-BE49-F238E27FC236}">
                <a16:creationId xmlns:a16="http://schemas.microsoft.com/office/drawing/2014/main" id="{00917026-724A-29FC-7D39-6CF3C195BAFA}"/>
              </a:ext>
            </a:extLst>
          </p:cNvPr>
          <p:cNvSpPr>
            <a:spLocks noGrp="1"/>
          </p:cNvSpPr>
          <p:nvPr>
            <p:ph type="ctrTitle"/>
          </p:nvPr>
        </p:nvSpPr>
        <p:spPr>
          <a:xfrm>
            <a:off x="461319" y="1282700"/>
            <a:ext cx="7708464" cy="1020885"/>
          </a:xfrm>
        </p:spPr>
        <p:txBody>
          <a:bodyPr>
            <a:normAutofit/>
          </a:bodyPr>
          <a:lstStyle/>
          <a:p>
            <a:r>
              <a:rPr lang="en-US" dirty="0"/>
              <a:t>Next steps</a:t>
            </a:r>
          </a:p>
        </p:txBody>
      </p:sp>
    </p:spTree>
    <p:extLst>
      <p:ext uri="{BB962C8B-B14F-4D97-AF65-F5344CB8AC3E}">
        <p14:creationId xmlns:p14="http://schemas.microsoft.com/office/powerpoint/2010/main" val="4284226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8E2F7AC-6660-48AA-1DC4-110218D97068}"/>
              </a:ext>
            </a:extLst>
          </p:cNvPr>
          <p:cNvSpPr>
            <a:spLocks noGrp="1"/>
          </p:cNvSpPr>
          <p:nvPr>
            <p:ph type="title"/>
          </p:nvPr>
        </p:nvSpPr>
        <p:spPr/>
        <p:txBody>
          <a:bodyPr/>
          <a:lstStyle/>
          <a:p>
            <a:r>
              <a:rPr lang="en-US" dirty="0"/>
              <a:t>North East Employment</a:t>
            </a:r>
          </a:p>
        </p:txBody>
      </p:sp>
      <p:sp>
        <p:nvSpPr>
          <p:cNvPr id="10" name="Text Placeholder 9">
            <a:extLst>
              <a:ext uri="{FF2B5EF4-FFF2-40B4-BE49-F238E27FC236}">
                <a16:creationId xmlns:a16="http://schemas.microsoft.com/office/drawing/2014/main" id="{E3DAD85E-7FB4-2760-77B5-1D8DFC608F4F}"/>
              </a:ext>
            </a:extLst>
          </p:cNvPr>
          <p:cNvSpPr>
            <a:spLocks noGrp="1"/>
          </p:cNvSpPr>
          <p:nvPr>
            <p:ph idx="1"/>
          </p:nvPr>
        </p:nvSpPr>
        <p:spPr>
          <a:xfrm>
            <a:off x="437322" y="1825626"/>
            <a:ext cx="10634869" cy="380862"/>
          </a:xfrm>
        </p:spPr>
        <p:txBody>
          <a:bodyPr/>
          <a:lstStyle/>
          <a:p>
            <a:pPr marL="0" indent="0">
              <a:buNone/>
            </a:pPr>
            <a:r>
              <a:rPr lang="en-US" sz="2000" b="1" dirty="0">
                <a:solidFill>
                  <a:srgbClr val="231F20"/>
                </a:solidFill>
              </a:rPr>
              <a:t>North East regional </a:t>
            </a:r>
            <a:r>
              <a:rPr lang="en-US" sz="2000" b="1" dirty="0" err="1">
                <a:solidFill>
                  <a:srgbClr val="231F20"/>
                </a:solidFill>
              </a:rPr>
              <a:t>labour</a:t>
            </a:r>
            <a:r>
              <a:rPr lang="en-US" sz="2000" b="1" dirty="0">
                <a:solidFill>
                  <a:srgbClr val="231F20"/>
                </a:solidFill>
              </a:rPr>
              <a:t> market data (Oct-Dec 23): Key points</a:t>
            </a:r>
          </a:p>
        </p:txBody>
      </p:sp>
      <p:sp>
        <p:nvSpPr>
          <p:cNvPr id="11" name="Text Placeholder 9">
            <a:extLst>
              <a:ext uri="{FF2B5EF4-FFF2-40B4-BE49-F238E27FC236}">
                <a16:creationId xmlns:a16="http://schemas.microsoft.com/office/drawing/2014/main" id="{42BD71C9-CED2-3CF3-9A40-4FD6EC3A6265}"/>
              </a:ext>
            </a:extLst>
          </p:cNvPr>
          <p:cNvSpPr txBox="1">
            <a:spLocks/>
          </p:cNvSpPr>
          <p:nvPr/>
        </p:nvSpPr>
        <p:spPr>
          <a:xfrm>
            <a:off x="437323" y="2251213"/>
            <a:ext cx="7851912" cy="6162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According to the latest data, in the Oct-Dec 2023 three-month period, the North East region was estimated to have had: </a:t>
            </a:r>
          </a:p>
        </p:txBody>
      </p:sp>
      <p:sp>
        <p:nvSpPr>
          <p:cNvPr id="12" name="Text Placeholder 9">
            <a:extLst>
              <a:ext uri="{FF2B5EF4-FFF2-40B4-BE49-F238E27FC236}">
                <a16:creationId xmlns:a16="http://schemas.microsoft.com/office/drawing/2014/main" id="{01B785EF-894B-EFA9-575F-0CC664ED9C12}"/>
              </a:ext>
            </a:extLst>
          </p:cNvPr>
          <p:cNvSpPr txBox="1">
            <a:spLocks/>
          </p:cNvSpPr>
          <p:nvPr/>
        </p:nvSpPr>
        <p:spPr>
          <a:xfrm>
            <a:off x="437323" y="3528391"/>
            <a:ext cx="3468756" cy="20621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F25C29"/>
                </a:solidFill>
              </a:rPr>
              <a:t>The lowest working age employment rate </a:t>
            </a:r>
          </a:p>
          <a:p>
            <a:pPr marL="0" indent="0">
              <a:buNone/>
            </a:pPr>
            <a:r>
              <a:rPr lang="en-US" sz="2000" dirty="0"/>
              <a:t>(71.6%, Eng. 75.4%)</a:t>
            </a:r>
          </a:p>
        </p:txBody>
      </p:sp>
      <p:sp>
        <p:nvSpPr>
          <p:cNvPr id="13" name="Text Placeholder 9">
            <a:extLst>
              <a:ext uri="{FF2B5EF4-FFF2-40B4-BE49-F238E27FC236}">
                <a16:creationId xmlns:a16="http://schemas.microsoft.com/office/drawing/2014/main" id="{0721DB26-61D9-457C-A92E-7C3E34017BE3}"/>
              </a:ext>
            </a:extLst>
          </p:cNvPr>
          <p:cNvSpPr txBox="1">
            <a:spLocks/>
          </p:cNvSpPr>
          <p:nvPr/>
        </p:nvSpPr>
        <p:spPr>
          <a:xfrm>
            <a:off x="4040257" y="3528391"/>
            <a:ext cx="3468756" cy="20621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F25C29"/>
                </a:solidFill>
              </a:rPr>
              <a:t>The joint second highest unemployment rate</a:t>
            </a:r>
          </a:p>
          <a:p>
            <a:pPr marL="0" indent="0">
              <a:buNone/>
            </a:pPr>
            <a:r>
              <a:rPr lang="en-US" sz="2000" dirty="0"/>
              <a:t>(4.3% of economically active adults, Eng. 3.8%)</a:t>
            </a:r>
          </a:p>
        </p:txBody>
      </p:sp>
      <p:sp>
        <p:nvSpPr>
          <p:cNvPr id="14" name="Text Placeholder 9">
            <a:extLst>
              <a:ext uri="{FF2B5EF4-FFF2-40B4-BE49-F238E27FC236}">
                <a16:creationId xmlns:a16="http://schemas.microsoft.com/office/drawing/2014/main" id="{83B5F179-18E4-E822-8CA1-628129D8B3A2}"/>
              </a:ext>
            </a:extLst>
          </p:cNvPr>
          <p:cNvSpPr txBox="1">
            <a:spLocks/>
          </p:cNvSpPr>
          <p:nvPr/>
        </p:nvSpPr>
        <p:spPr>
          <a:xfrm>
            <a:off x="7643192" y="3528391"/>
            <a:ext cx="3468756" cy="20621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F25C29"/>
                </a:solidFill>
              </a:rPr>
              <a:t>The highest working age economic inactivity rate</a:t>
            </a:r>
          </a:p>
          <a:p>
            <a:pPr marL="0" indent="0">
              <a:buNone/>
            </a:pPr>
            <a:r>
              <a:rPr lang="en-US" sz="2000" dirty="0"/>
              <a:t>(25.4%, Eng. 21.5%)</a:t>
            </a:r>
          </a:p>
        </p:txBody>
      </p:sp>
    </p:spTree>
    <p:extLst>
      <p:ext uri="{BB962C8B-B14F-4D97-AF65-F5344CB8AC3E}">
        <p14:creationId xmlns:p14="http://schemas.microsoft.com/office/powerpoint/2010/main" val="2577920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8E2F7AC-6660-48AA-1DC4-110218D97068}"/>
              </a:ext>
            </a:extLst>
          </p:cNvPr>
          <p:cNvSpPr>
            <a:spLocks noGrp="1"/>
          </p:cNvSpPr>
          <p:nvPr>
            <p:ph type="title"/>
          </p:nvPr>
        </p:nvSpPr>
        <p:spPr/>
        <p:txBody>
          <a:bodyPr/>
          <a:lstStyle/>
          <a:p>
            <a:r>
              <a:rPr lang="en-US" dirty="0"/>
              <a:t>The research: Drawing the Future</a:t>
            </a:r>
          </a:p>
        </p:txBody>
      </p:sp>
      <p:sp>
        <p:nvSpPr>
          <p:cNvPr id="11" name="Text Placeholder 9">
            <a:extLst>
              <a:ext uri="{FF2B5EF4-FFF2-40B4-BE49-F238E27FC236}">
                <a16:creationId xmlns:a16="http://schemas.microsoft.com/office/drawing/2014/main" id="{42BD71C9-CED2-3CF3-9A40-4FD6EC3A6265}"/>
              </a:ext>
            </a:extLst>
          </p:cNvPr>
          <p:cNvSpPr txBox="1">
            <a:spLocks/>
          </p:cNvSpPr>
          <p:nvPr/>
        </p:nvSpPr>
        <p:spPr>
          <a:xfrm>
            <a:off x="437323" y="4399006"/>
            <a:ext cx="11350486" cy="1581664"/>
          </a:xfrm>
          <a:prstGeom prst="rect">
            <a:avLst/>
          </a:prstGeom>
        </p:spPr>
        <p:txBody>
          <a:bodyPr vert="horz" lIns="91440" tIns="45720" rIns="91440" bIns="45720" numCol="3" spcCol="36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A survey of 20,000 primary school children with significant implications for social mobility and gender equality.</a:t>
            </a:r>
          </a:p>
          <a:p>
            <a:pPr marL="0" indent="0">
              <a:buNone/>
            </a:pPr>
            <a:endParaRPr lang="en-US" sz="1600" dirty="0"/>
          </a:p>
          <a:p>
            <a:pPr marL="0" indent="0">
              <a:buNone/>
            </a:pPr>
            <a:endParaRPr lang="en-US" sz="1600" dirty="0"/>
          </a:p>
          <a:p>
            <a:pPr marL="0" indent="0">
              <a:buNone/>
            </a:pPr>
            <a:r>
              <a:rPr lang="en-US" sz="1600" dirty="0"/>
              <a:t>The report revealed that the difference between children’s career aspirations from age 7 to 17 are marginal, and too often based on gender stereotypes, socio-economic backgrounds and by TV, film and radio.</a:t>
            </a:r>
          </a:p>
          <a:p>
            <a:pPr marL="0" indent="0">
              <a:buNone/>
            </a:pPr>
            <a:r>
              <a:rPr lang="en-US" sz="1600" dirty="0"/>
              <a:t>It also shows that some sectors vital for economic health look set to be badly resourced in the future.</a:t>
            </a:r>
          </a:p>
          <a:p>
            <a:pPr marL="0" indent="0">
              <a:buNone/>
            </a:pPr>
            <a:endParaRPr lang="en-US" sz="1600" dirty="0"/>
          </a:p>
        </p:txBody>
      </p:sp>
      <p:grpSp>
        <p:nvGrpSpPr>
          <p:cNvPr id="9" name="Group 8">
            <a:extLst>
              <a:ext uri="{FF2B5EF4-FFF2-40B4-BE49-F238E27FC236}">
                <a16:creationId xmlns:a16="http://schemas.microsoft.com/office/drawing/2014/main" id="{CB72DE24-8E5B-BDD8-AD5A-08633223537D}"/>
              </a:ext>
            </a:extLst>
          </p:cNvPr>
          <p:cNvGrpSpPr/>
          <p:nvPr/>
        </p:nvGrpSpPr>
        <p:grpSpPr>
          <a:xfrm>
            <a:off x="599140" y="1927654"/>
            <a:ext cx="11258722" cy="2187146"/>
            <a:chOff x="28319" y="1446063"/>
            <a:chExt cx="11478157" cy="2229774"/>
          </a:xfrm>
        </p:grpSpPr>
        <p:pic>
          <p:nvPicPr>
            <p:cNvPr id="4" name="Picture 2" descr="Drawing The Future published">
              <a:extLst>
                <a:ext uri="{FF2B5EF4-FFF2-40B4-BE49-F238E27FC236}">
                  <a16:creationId xmlns:a16="http://schemas.microsoft.com/office/drawing/2014/main" id="{B5B3E16D-710B-3ECA-9107-0AD6ED64ED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405" b="9602"/>
            <a:stretch/>
          </p:blipFill>
          <p:spPr bwMode="auto">
            <a:xfrm>
              <a:off x="28319" y="1446066"/>
              <a:ext cx="2976744" cy="22297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rawing The Future published">
              <a:extLst>
                <a:ext uri="{FF2B5EF4-FFF2-40B4-BE49-F238E27FC236}">
                  <a16:creationId xmlns:a16="http://schemas.microsoft.com/office/drawing/2014/main" id="{D623C567-4CD2-8247-619A-A0C38BBB92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5063" y="1446065"/>
              <a:ext cx="2884768" cy="22297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Drawing The Future published">
              <a:extLst>
                <a:ext uri="{FF2B5EF4-FFF2-40B4-BE49-F238E27FC236}">
                  <a16:creationId xmlns:a16="http://schemas.microsoft.com/office/drawing/2014/main" id="{0821D1A4-F7C1-DCB0-DB0A-57194216A1A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259"/>
            <a:stretch/>
          </p:blipFill>
          <p:spPr bwMode="auto">
            <a:xfrm>
              <a:off x="5889831" y="1446065"/>
              <a:ext cx="2806019" cy="22297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Drawing The Future published">
              <a:extLst>
                <a:ext uri="{FF2B5EF4-FFF2-40B4-BE49-F238E27FC236}">
                  <a16:creationId xmlns:a16="http://schemas.microsoft.com/office/drawing/2014/main" id="{91BDD1EF-3B45-596A-CE24-E7A247B0DE6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7786"/>
            <a:stretch/>
          </p:blipFill>
          <p:spPr bwMode="auto">
            <a:xfrm>
              <a:off x="8607851" y="1446063"/>
              <a:ext cx="2898625" cy="22297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a:extLst>
              <a:ext uri="{FF2B5EF4-FFF2-40B4-BE49-F238E27FC236}">
                <a16:creationId xmlns:a16="http://schemas.microsoft.com/office/drawing/2014/main" id="{77CB83D4-9E07-0CF2-4982-9F31AA32D945}"/>
              </a:ext>
            </a:extLst>
          </p:cNvPr>
          <p:cNvGrpSpPr/>
          <p:nvPr/>
        </p:nvGrpSpPr>
        <p:grpSpPr>
          <a:xfrm>
            <a:off x="0" y="0"/>
            <a:ext cx="12192000" cy="6326659"/>
            <a:chOff x="0" y="0"/>
            <a:chExt cx="12192000" cy="6326659"/>
          </a:xfrm>
        </p:grpSpPr>
        <p:sp>
          <p:nvSpPr>
            <p:cNvPr id="15" name="Rectangle 14">
              <a:extLst>
                <a:ext uri="{FF2B5EF4-FFF2-40B4-BE49-F238E27FC236}">
                  <a16:creationId xmlns:a16="http://schemas.microsoft.com/office/drawing/2014/main" id="{A2980878-66D6-F762-1EC6-EA35C63D9CC7}"/>
                </a:ext>
              </a:extLst>
            </p:cNvPr>
            <p:cNvSpPr/>
            <p:nvPr/>
          </p:nvSpPr>
          <p:spPr>
            <a:xfrm>
              <a:off x="0" y="0"/>
              <a:ext cx="12192000" cy="6326659"/>
            </a:xfrm>
            <a:prstGeom prst="rect">
              <a:avLst/>
            </a:prstGeom>
            <a:solidFill>
              <a:srgbClr val="F25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7">
              <a:extLst>
                <a:ext uri="{FF2B5EF4-FFF2-40B4-BE49-F238E27FC236}">
                  <a16:creationId xmlns:a16="http://schemas.microsoft.com/office/drawing/2014/main" id="{27AAD3B6-BA40-828F-AFAA-3985F5ABE762}"/>
                </a:ext>
              </a:extLst>
            </p:cNvPr>
            <p:cNvSpPr txBox="1">
              <a:spLocks/>
            </p:cNvSpPr>
            <p:nvPr/>
          </p:nvSpPr>
          <p:spPr>
            <a:xfrm>
              <a:off x="437322" y="674012"/>
              <a:ext cx="11350487" cy="957047"/>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600" b="1" kern="1200">
                  <a:solidFill>
                    <a:schemeClr val="tx1"/>
                  </a:solidFill>
                  <a:latin typeface="Aptos" panose="020B0004020202020204" pitchFamily="34" charset="0"/>
                  <a:ea typeface="+mj-ea"/>
                  <a:cs typeface="+mj-cs"/>
                </a:defRPr>
              </a:lvl1pPr>
            </a:lstStyle>
            <a:p>
              <a:r>
                <a:rPr lang="en-GB">
                  <a:solidFill>
                    <a:schemeClr val="bg1"/>
                  </a:solidFill>
                </a:rPr>
                <a:t>Reflection</a:t>
              </a:r>
              <a:endParaRPr lang="en-US" dirty="0">
                <a:solidFill>
                  <a:schemeClr val="bg1"/>
                </a:solidFill>
              </a:endParaRPr>
            </a:p>
          </p:txBody>
        </p:sp>
        <p:sp>
          <p:nvSpPr>
            <p:cNvPr id="17" name="Text Placeholder 9">
              <a:extLst>
                <a:ext uri="{FF2B5EF4-FFF2-40B4-BE49-F238E27FC236}">
                  <a16:creationId xmlns:a16="http://schemas.microsoft.com/office/drawing/2014/main" id="{CD65E271-3491-8263-4C01-F9CF98E47389}"/>
                </a:ext>
              </a:extLst>
            </p:cNvPr>
            <p:cNvSpPr txBox="1">
              <a:spLocks/>
            </p:cNvSpPr>
            <p:nvPr/>
          </p:nvSpPr>
          <p:spPr>
            <a:xfrm>
              <a:off x="437322" y="2305071"/>
              <a:ext cx="4270601" cy="20621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1. </a:t>
              </a:r>
            </a:p>
            <a:p>
              <a:pPr marL="0" indent="0">
                <a:buNone/>
              </a:pPr>
              <a:r>
                <a:rPr lang="en-US" b="1" dirty="0">
                  <a:solidFill>
                    <a:schemeClr val="bg1"/>
                  </a:solidFill>
                </a:rPr>
                <a:t>What stereotypes do our pupils hold that could limit their aspirations?</a:t>
              </a:r>
            </a:p>
            <a:p>
              <a:pPr marL="0" indent="0">
                <a:buNone/>
              </a:pPr>
              <a:endParaRPr lang="en-US" b="1" dirty="0">
                <a:solidFill>
                  <a:schemeClr val="bg1"/>
                </a:solidFill>
              </a:endParaRPr>
            </a:p>
          </p:txBody>
        </p:sp>
        <p:sp>
          <p:nvSpPr>
            <p:cNvPr id="18" name="Text Placeholder 9">
              <a:extLst>
                <a:ext uri="{FF2B5EF4-FFF2-40B4-BE49-F238E27FC236}">
                  <a16:creationId xmlns:a16="http://schemas.microsoft.com/office/drawing/2014/main" id="{9E7F8411-4FEA-9F82-F005-A6D6E3D0E8FB}"/>
                </a:ext>
              </a:extLst>
            </p:cNvPr>
            <p:cNvSpPr txBox="1">
              <a:spLocks/>
            </p:cNvSpPr>
            <p:nvPr/>
          </p:nvSpPr>
          <p:spPr>
            <a:xfrm>
              <a:off x="5664230" y="2305071"/>
              <a:ext cx="4740159" cy="20621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2.</a:t>
              </a:r>
            </a:p>
            <a:p>
              <a:pPr marL="0" indent="0">
                <a:buNone/>
              </a:pPr>
              <a:r>
                <a:rPr lang="en-US" b="1" dirty="0">
                  <a:solidFill>
                    <a:schemeClr val="bg1"/>
                  </a:solidFill>
                </a:rPr>
                <a:t>How do we currently challenge those stereotypes?</a:t>
              </a:r>
            </a:p>
            <a:p>
              <a:pPr marL="0" indent="0">
                <a:buNone/>
              </a:pPr>
              <a:endParaRPr lang="en-US" b="1" dirty="0">
                <a:solidFill>
                  <a:schemeClr val="bg1"/>
                </a:solidFill>
              </a:endParaRPr>
            </a:p>
          </p:txBody>
        </p:sp>
      </p:grpSp>
    </p:spTree>
    <p:extLst>
      <p:ext uri="{BB962C8B-B14F-4D97-AF65-F5344CB8AC3E}">
        <p14:creationId xmlns:p14="http://schemas.microsoft.com/office/powerpoint/2010/main" val="51926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8E2F7AC-6660-48AA-1DC4-110218D97068}"/>
              </a:ext>
            </a:extLst>
          </p:cNvPr>
          <p:cNvSpPr>
            <a:spLocks noGrp="1"/>
          </p:cNvSpPr>
          <p:nvPr>
            <p:ph type="title"/>
          </p:nvPr>
        </p:nvSpPr>
        <p:spPr/>
        <p:txBody>
          <a:bodyPr/>
          <a:lstStyle/>
          <a:p>
            <a:r>
              <a:rPr lang="en-US" dirty="0"/>
              <a:t>The research: Drawing the Future</a:t>
            </a:r>
          </a:p>
        </p:txBody>
      </p:sp>
      <p:sp>
        <p:nvSpPr>
          <p:cNvPr id="11" name="Text Placeholder 9">
            <a:extLst>
              <a:ext uri="{FF2B5EF4-FFF2-40B4-BE49-F238E27FC236}">
                <a16:creationId xmlns:a16="http://schemas.microsoft.com/office/drawing/2014/main" id="{42BD71C9-CED2-3CF3-9A40-4FD6EC3A6265}"/>
              </a:ext>
            </a:extLst>
          </p:cNvPr>
          <p:cNvSpPr txBox="1">
            <a:spLocks/>
          </p:cNvSpPr>
          <p:nvPr/>
        </p:nvSpPr>
        <p:spPr>
          <a:xfrm>
            <a:off x="7624119" y="1939176"/>
            <a:ext cx="4163690" cy="3385751"/>
          </a:xfrm>
          <a:prstGeom prst="rect">
            <a:avLst/>
          </a:prstGeom>
        </p:spPr>
        <p:txBody>
          <a:bodyPr vert="horz" lIns="91440" tIns="45720" rIns="91440" bIns="45720" numCol="1" spcCol="36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The report argues the need for careers education to start as soon as children begin their education.</a:t>
            </a:r>
          </a:p>
          <a:p>
            <a:r>
              <a:rPr lang="en-US" sz="1600" dirty="0"/>
              <a:t>It suggests that young people’s careers education should then build cumulatively throughout their time in school.</a:t>
            </a:r>
          </a:p>
          <a:p>
            <a:r>
              <a:rPr lang="en-US" sz="1600" dirty="0"/>
              <a:t>It explores the challenges of delivering careers education in primary schools including curriculum pressures and their understanding about how to build a cumulative careers curriculum.</a:t>
            </a:r>
          </a:p>
        </p:txBody>
      </p:sp>
      <p:sp>
        <p:nvSpPr>
          <p:cNvPr id="16" name="Title 7">
            <a:extLst>
              <a:ext uri="{FF2B5EF4-FFF2-40B4-BE49-F238E27FC236}">
                <a16:creationId xmlns:a16="http://schemas.microsoft.com/office/drawing/2014/main" id="{27AAD3B6-BA40-828F-AFAA-3985F5ABE762}"/>
              </a:ext>
            </a:extLst>
          </p:cNvPr>
          <p:cNvSpPr txBox="1">
            <a:spLocks/>
          </p:cNvSpPr>
          <p:nvPr/>
        </p:nvSpPr>
        <p:spPr>
          <a:xfrm>
            <a:off x="437322" y="674012"/>
            <a:ext cx="11350487" cy="957047"/>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600" b="1" kern="1200">
                <a:solidFill>
                  <a:schemeClr val="tx1"/>
                </a:solidFill>
                <a:latin typeface="Aptos" panose="020B0004020202020204" pitchFamily="34" charset="0"/>
                <a:ea typeface="+mj-ea"/>
                <a:cs typeface="+mj-cs"/>
              </a:defRPr>
            </a:lvl1pPr>
          </a:lstStyle>
          <a:p>
            <a:r>
              <a:rPr lang="en-GB">
                <a:solidFill>
                  <a:schemeClr val="bg1"/>
                </a:solidFill>
              </a:rPr>
              <a:t>Reflection</a:t>
            </a:r>
            <a:endParaRPr lang="en-US" dirty="0">
              <a:solidFill>
                <a:schemeClr val="bg1"/>
              </a:solidFill>
            </a:endParaRPr>
          </a:p>
        </p:txBody>
      </p:sp>
      <p:pic>
        <p:nvPicPr>
          <p:cNvPr id="2" name="Google Shape;421;p56">
            <a:extLst>
              <a:ext uri="{FF2B5EF4-FFF2-40B4-BE49-F238E27FC236}">
                <a16:creationId xmlns:a16="http://schemas.microsoft.com/office/drawing/2014/main" id="{718F9641-570D-61F7-978F-670BB432E43A}"/>
              </a:ext>
            </a:extLst>
          </p:cNvPr>
          <p:cNvPicPr preferRelativeResize="0"/>
          <p:nvPr/>
        </p:nvPicPr>
        <p:blipFill rotWithShape="1">
          <a:blip r:embed="rId3">
            <a:alphaModFix/>
          </a:blip>
          <a:srcRect l="14879" t="25116" r="40783" b="15553"/>
          <a:stretch/>
        </p:blipFill>
        <p:spPr>
          <a:xfrm>
            <a:off x="437322" y="1631059"/>
            <a:ext cx="6998539" cy="3881932"/>
          </a:xfrm>
          <a:prstGeom prst="rect">
            <a:avLst/>
          </a:prstGeom>
          <a:noFill/>
          <a:ln>
            <a:noFill/>
          </a:ln>
        </p:spPr>
      </p:pic>
      <p:sp>
        <p:nvSpPr>
          <p:cNvPr id="3" name="Content Placeholder 3">
            <a:extLst>
              <a:ext uri="{FF2B5EF4-FFF2-40B4-BE49-F238E27FC236}">
                <a16:creationId xmlns:a16="http://schemas.microsoft.com/office/drawing/2014/main" id="{13F7B415-5CB9-00C2-3376-0EB67A8340C1}"/>
              </a:ext>
            </a:extLst>
          </p:cNvPr>
          <p:cNvSpPr>
            <a:spLocks noGrp="1"/>
          </p:cNvSpPr>
          <p:nvPr>
            <p:ph idx="1"/>
          </p:nvPr>
        </p:nvSpPr>
        <p:spPr>
          <a:xfrm>
            <a:off x="4238368" y="5633045"/>
            <a:ext cx="7495778" cy="752254"/>
          </a:xfrm>
        </p:spPr>
        <p:txBody>
          <a:bodyPr/>
          <a:lstStyle/>
          <a:p>
            <a:pPr marL="0" indent="0" algn="r">
              <a:buNone/>
            </a:pPr>
            <a:r>
              <a:rPr lang="en-GB" sz="1200" b="1" dirty="0" err="1">
                <a:solidFill>
                  <a:srgbClr val="F25C29"/>
                </a:solidFill>
              </a:rPr>
              <a:t>LKMCo</a:t>
            </a:r>
            <a:r>
              <a:rPr lang="en-GB" sz="1200" b="1" dirty="0">
                <a:solidFill>
                  <a:srgbClr val="F25C29"/>
                </a:solidFill>
              </a:rPr>
              <a:t> and Founders for Schools (2019)</a:t>
            </a:r>
          </a:p>
          <a:p>
            <a:pPr marL="0" indent="0" algn="r">
              <a:buNone/>
            </a:pPr>
            <a:r>
              <a:rPr lang="en-GB" sz="1200" dirty="0"/>
              <a:t>More than a Job’s Worth: Making Careers Education Age-Appropriate</a:t>
            </a:r>
          </a:p>
        </p:txBody>
      </p:sp>
      <p:grpSp>
        <p:nvGrpSpPr>
          <p:cNvPr id="20" name="Group 19">
            <a:extLst>
              <a:ext uri="{FF2B5EF4-FFF2-40B4-BE49-F238E27FC236}">
                <a16:creationId xmlns:a16="http://schemas.microsoft.com/office/drawing/2014/main" id="{3F03E426-F296-834C-987E-16DC0B49935F}"/>
              </a:ext>
            </a:extLst>
          </p:cNvPr>
          <p:cNvGrpSpPr/>
          <p:nvPr/>
        </p:nvGrpSpPr>
        <p:grpSpPr>
          <a:xfrm>
            <a:off x="0" y="0"/>
            <a:ext cx="12192000" cy="6326659"/>
            <a:chOff x="0" y="0"/>
            <a:chExt cx="12192000" cy="6326659"/>
          </a:xfrm>
        </p:grpSpPr>
        <p:sp>
          <p:nvSpPr>
            <p:cNvPr id="10" name="Rectangle 9">
              <a:extLst>
                <a:ext uri="{FF2B5EF4-FFF2-40B4-BE49-F238E27FC236}">
                  <a16:creationId xmlns:a16="http://schemas.microsoft.com/office/drawing/2014/main" id="{75818BA0-A47A-4AE2-8EA9-863D353C9DE1}"/>
                </a:ext>
              </a:extLst>
            </p:cNvPr>
            <p:cNvSpPr/>
            <p:nvPr/>
          </p:nvSpPr>
          <p:spPr>
            <a:xfrm>
              <a:off x="0" y="0"/>
              <a:ext cx="12192000" cy="6326659"/>
            </a:xfrm>
            <a:prstGeom prst="rect">
              <a:avLst/>
            </a:prstGeom>
            <a:solidFill>
              <a:srgbClr val="F25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7">
              <a:extLst>
                <a:ext uri="{FF2B5EF4-FFF2-40B4-BE49-F238E27FC236}">
                  <a16:creationId xmlns:a16="http://schemas.microsoft.com/office/drawing/2014/main" id="{0BC80C9B-EA00-7424-85FE-40D5C4BBFEB2}"/>
                </a:ext>
              </a:extLst>
            </p:cNvPr>
            <p:cNvSpPr txBox="1">
              <a:spLocks/>
            </p:cNvSpPr>
            <p:nvPr/>
          </p:nvSpPr>
          <p:spPr>
            <a:xfrm>
              <a:off x="437322" y="674012"/>
              <a:ext cx="11350487" cy="957047"/>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600" b="1" kern="1200">
                  <a:solidFill>
                    <a:schemeClr val="tx1"/>
                  </a:solidFill>
                  <a:latin typeface="Aptos" panose="020B0004020202020204" pitchFamily="34" charset="0"/>
                  <a:ea typeface="+mj-ea"/>
                  <a:cs typeface="+mj-cs"/>
                </a:defRPr>
              </a:lvl1pPr>
            </a:lstStyle>
            <a:p>
              <a:r>
                <a:rPr lang="en-GB">
                  <a:solidFill>
                    <a:schemeClr val="bg1"/>
                  </a:solidFill>
                </a:rPr>
                <a:t>Reflection</a:t>
              </a:r>
              <a:endParaRPr lang="en-US" dirty="0">
                <a:solidFill>
                  <a:schemeClr val="bg1"/>
                </a:solidFill>
              </a:endParaRPr>
            </a:p>
          </p:txBody>
        </p:sp>
        <p:sp>
          <p:nvSpPr>
            <p:cNvPr id="13" name="Text Placeholder 9">
              <a:extLst>
                <a:ext uri="{FF2B5EF4-FFF2-40B4-BE49-F238E27FC236}">
                  <a16:creationId xmlns:a16="http://schemas.microsoft.com/office/drawing/2014/main" id="{724BE02B-CB79-C488-23E5-0E51877BE1F9}"/>
                </a:ext>
              </a:extLst>
            </p:cNvPr>
            <p:cNvSpPr txBox="1">
              <a:spLocks/>
            </p:cNvSpPr>
            <p:nvPr/>
          </p:nvSpPr>
          <p:spPr>
            <a:xfrm>
              <a:off x="437322" y="2305071"/>
              <a:ext cx="4517737" cy="20621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1. </a:t>
              </a:r>
            </a:p>
            <a:p>
              <a:pPr marL="0" indent="0">
                <a:buNone/>
              </a:pPr>
              <a:r>
                <a:rPr lang="en-US" b="1" dirty="0">
                  <a:solidFill>
                    <a:schemeClr val="bg1"/>
                  </a:solidFill>
                </a:rPr>
                <a:t>What could careers education look like at Early Years, KS1 and KS2?</a:t>
              </a:r>
            </a:p>
          </p:txBody>
        </p:sp>
        <p:sp>
          <p:nvSpPr>
            <p:cNvPr id="14" name="Text Placeholder 9">
              <a:extLst>
                <a:ext uri="{FF2B5EF4-FFF2-40B4-BE49-F238E27FC236}">
                  <a16:creationId xmlns:a16="http://schemas.microsoft.com/office/drawing/2014/main" id="{2A6F0476-2E50-BCBA-D129-6D7B4AE97514}"/>
                </a:ext>
              </a:extLst>
            </p:cNvPr>
            <p:cNvSpPr txBox="1">
              <a:spLocks/>
            </p:cNvSpPr>
            <p:nvPr/>
          </p:nvSpPr>
          <p:spPr>
            <a:xfrm>
              <a:off x="5664231" y="2305071"/>
              <a:ext cx="4258246" cy="20621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2.</a:t>
              </a:r>
            </a:p>
            <a:p>
              <a:pPr marL="0" indent="0">
                <a:buNone/>
              </a:pPr>
              <a:r>
                <a:rPr lang="en-US" b="1" dirty="0">
                  <a:solidFill>
                    <a:schemeClr val="bg1"/>
                  </a:solidFill>
                </a:rPr>
                <a:t>What does progression look like?</a:t>
              </a:r>
            </a:p>
            <a:p>
              <a:pPr marL="0" indent="0">
                <a:buNone/>
              </a:pPr>
              <a:endParaRPr lang="en-US" b="1" dirty="0">
                <a:solidFill>
                  <a:schemeClr val="bg1"/>
                </a:solidFill>
              </a:endParaRPr>
            </a:p>
            <a:p>
              <a:pPr marL="0" indent="0">
                <a:buNone/>
              </a:pPr>
              <a:endParaRPr lang="en-US" b="1" dirty="0">
                <a:solidFill>
                  <a:schemeClr val="bg1"/>
                </a:solidFill>
              </a:endParaRPr>
            </a:p>
          </p:txBody>
        </p:sp>
      </p:grpSp>
    </p:spTree>
    <p:extLst>
      <p:ext uri="{BB962C8B-B14F-4D97-AF65-F5344CB8AC3E}">
        <p14:creationId xmlns:p14="http://schemas.microsoft.com/office/powerpoint/2010/main" val="114574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1816C3-9C68-449B-F5F4-8965A206F38B}"/>
              </a:ext>
            </a:extLst>
          </p:cNvPr>
          <p:cNvSpPr>
            <a:spLocks noGrp="1"/>
          </p:cNvSpPr>
          <p:nvPr>
            <p:ph type="title"/>
          </p:nvPr>
        </p:nvSpPr>
        <p:spPr/>
        <p:txBody>
          <a:bodyPr/>
          <a:lstStyle/>
          <a:p>
            <a:r>
              <a:rPr lang="en-US" dirty="0"/>
              <a:t>National update</a:t>
            </a:r>
          </a:p>
        </p:txBody>
      </p:sp>
      <p:sp>
        <p:nvSpPr>
          <p:cNvPr id="5" name="Content Placeholder 4">
            <a:extLst>
              <a:ext uri="{FF2B5EF4-FFF2-40B4-BE49-F238E27FC236}">
                <a16:creationId xmlns:a16="http://schemas.microsoft.com/office/drawing/2014/main" id="{2733EB23-5C61-B038-47AD-D273DE94FE10}"/>
              </a:ext>
            </a:extLst>
          </p:cNvPr>
          <p:cNvSpPr>
            <a:spLocks noGrp="1"/>
          </p:cNvSpPr>
          <p:nvPr>
            <p:ph idx="1"/>
          </p:nvPr>
        </p:nvSpPr>
        <p:spPr>
          <a:xfrm>
            <a:off x="3657600" y="1825625"/>
            <a:ext cx="8104809" cy="3838575"/>
          </a:xfrm>
        </p:spPr>
        <p:txBody>
          <a:bodyPr/>
          <a:lstStyle/>
          <a:p>
            <a:pPr marL="0" indent="0">
              <a:buNone/>
            </a:pPr>
            <a:r>
              <a:rPr lang="en-US" sz="1600" b="1" dirty="0"/>
              <a:t>The report focusses on four areas:</a:t>
            </a:r>
          </a:p>
          <a:p>
            <a:pPr marL="342900" indent="-342900">
              <a:buFont typeface="+mj-lt"/>
              <a:buAutoNum type="arabicPeriod"/>
            </a:pPr>
            <a:r>
              <a:rPr lang="en-US" sz="1600" dirty="0"/>
              <a:t>Primary Schools</a:t>
            </a:r>
          </a:p>
          <a:p>
            <a:pPr marL="342900" indent="-342900">
              <a:buFont typeface="+mj-lt"/>
              <a:buAutoNum type="arabicPeriod"/>
            </a:pPr>
            <a:r>
              <a:rPr lang="en-US" sz="1600" dirty="0"/>
              <a:t>Careers in the curriculum</a:t>
            </a:r>
          </a:p>
          <a:p>
            <a:pPr marL="342900" indent="-342900">
              <a:buFont typeface="+mj-lt"/>
              <a:buAutoNum type="arabicPeriod"/>
            </a:pPr>
            <a:r>
              <a:rPr lang="en-US" sz="1600" dirty="0"/>
              <a:t>Employer links with schools</a:t>
            </a:r>
          </a:p>
          <a:p>
            <a:pPr marL="342900" indent="-342900">
              <a:buFont typeface="+mj-lt"/>
              <a:buAutoNum type="arabicPeriod"/>
            </a:pPr>
            <a:r>
              <a:rPr lang="en-US" sz="1600" dirty="0"/>
              <a:t>Supporting specific groups of pupils</a:t>
            </a:r>
          </a:p>
          <a:p>
            <a:pPr marL="0" indent="0">
              <a:buNone/>
            </a:pPr>
            <a:r>
              <a:rPr lang="en-US" sz="1600" b="1" dirty="0"/>
              <a:t>Primary schools:</a:t>
            </a:r>
          </a:p>
          <a:p>
            <a:pPr marL="342900" indent="-342900">
              <a:buFont typeface="+mj-lt"/>
              <a:buAutoNum type="arabicPeriod"/>
            </a:pPr>
            <a:r>
              <a:rPr lang="en-US" sz="1600" dirty="0"/>
              <a:t>Starting careers provision at an early age is essential </a:t>
            </a:r>
          </a:p>
          <a:p>
            <a:pPr marL="342900" indent="-342900">
              <a:buFont typeface="+mj-lt"/>
              <a:buAutoNum type="arabicPeriod"/>
            </a:pPr>
            <a:r>
              <a:rPr lang="en-US" sz="1600" dirty="0"/>
              <a:t>DfE’s recently announced pilot is a positive step forward</a:t>
            </a:r>
          </a:p>
          <a:p>
            <a:pPr marL="342900" indent="-342900">
              <a:buFont typeface="+mj-lt"/>
              <a:buAutoNum type="arabicPeriod"/>
            </a:pPr>
            <a:r>
              <a:rPr lang="en-US" sz="1600" dirty="0"/>
              <a:t>There is a need to move to a universal approach – with the DfE encouraged to work with Gatsby on an adapted set of Benchmarks for primary schools </a:t>
            </a:r>
          </a:p>
          <a:p>
            <a:pPr marL="0" indent="0">
              <a:buNone/>
            </a:pPr>
            <a:endParaRPr lang="en-US" sz="1600" dirty="0"/>
          </a:p>
          <a:p>
            <a:pPr marL="0" indent="0">
              <a:buNone/>
            </a:pPr>
            <a:endParaRPr lang="en-US" sz="1600" dirty="0"/>
          </a:p>
        </p:txBody>
      </p:sp>
      <p:pic>
        <p:nvPicPr>
          <p:cNvPr id="6" name="Picture 5">
            <a:extLst>
              <a:ext uri="{FF2B5EF4-FFF2-40B4-BE49-F238E27FC236}">
                <a16:creationId xmlns:a16="http://schemas.microsoft.com/office/drawing/2014/main" id="{58850B88-2F96-55A9-93FA-6437C3FDA2C7}"/>
              </a:ext>
            </a:extLst>
          </p:cNvPr>
          <p:cNvPicPr>
            <a:picLocks noChangeAspect="1"/>
          </p:cNvPicPr>
          <p:nvPr/>
        </p:nvPicPr>
        <p:blipFill rotWithShape="1">
          <a:blip r:embed="rId3"/>
          <a:srcRect l="39186" t="22472" r="40674" b="25842"/>
          <a:stretch/>
        </p:blipFill>
        <p:spPr>
          <a:xfrm>
            <a:off x="550165" y="1988099"/>
            <a:ext cx="2455524" cy="3544584"/>
          </a:xfrm>
          <a:prstGeom prst="rect">
            <a:avLst/>
          </a:prstGeom>
          <a:ln>
            <a:solidFill>
              <a:schemeClr val="tx1"/>
            </a:solidFill>
          </a:ln>
        </p:spPr>
      </p:pic>
    </p:spTree>
    <p:extLst>
      <p:ext uri="{BB962C8B-B14F-4D97-AF65-F5344CB8AC3E}">
        <p14:creationId xmlns:p14="http://schemas.microsoft.com/office/powerpoint/2010/main" val="3948746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D6110-772F-D137-49B1-1FBD7724D36B}"/>
              </a:ext>
            </a:extLst>
          </p:cNvPr>
          <p:cNvSpPr>
            <a:spLocks noGrp="1"/>
          </p:cNvSpPr>
          <p:nvPr>
            <p:ph type="title"/>
          </p:nvPr>
        </p:nvSpPr>
        <p:spPr/>
        <p:txBody>
          <a:bodyPr/>
          <a:lstStyle/>
          <a:p>
            <a:r>
              <a:rPr lang="en-US" dirty="0">
                <a:solidFill>
                  <a:srgbClr val="8F3E8D"/>
                </a:solidFill>
              </a:rPr>
              <a:t>The Good Career Guidance Primary Benchmarks</a:t>
            </a:r>
          </a:p>
        </p:txBody>
      </p:sp>
      <p:sp>
        <p:nvSpPr>
          <p:cNvPr id="3" name="Text Placeholder 9">
            <a:extLst>
              <a:ext uri="{FF2B5EF4-FFF2-40B4-BE49-F238E27FC236}">
                <a16:creationId xmlns:a16="http://schemas.microsoft.com/office/drawing/2014/main" id="{B85B75C3-41F5-7984-B7EE-7A1D06786CC4}"/>
              </a:ext>
            </a:extLst>
          </p:cNvPr>
          <p:cNvSpPr txBox="1">
            <a:spLocks/>
          </p:cNvSpPr>
          <p:nvPr/>
        </p:nvSpPr>
        <p:spPr>
          <a:xfrm>
            <a:off x="437323" y="1818351"/>
            <a:ext cx="2610677" cy="1894509"/>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rgbClr val="8F3E8D"/>
                </a:solidFill>
              </a:rPr>
              <a:t>1. A stable careers </a:t>
            </a:r>
            <a:r>
              <a:rPr lang="en-US" sz="1600" b="1" dirty="0" err="1">
                <a:solidFill>
                  <a:srgbClr val="8F3E8D"/>
                </a:solidFill>
              </a:rPr>
              <a:t>programme</a:t>
            </a:r>
            <a:r>
              <a:rPr lang="en-US" sz="1600" b="1" dirty="0">
                <a:solidFill>
                  <a:srgbClr val="8F3E8D"/>
                </a:solidFill>
              </a:rPr>
              <a:t> </a:t>
            </a:r>
          </a:p>
          <a:p>
            <a:pPr marL="0" indent="0">
              <a:buNone/>
            </a:pPr>
            <a:r>
              <a:rPr lang="en-US" sz="1000" dirty="0"/>
              <a:t>Every school has an embedded </a:t>
            </a:r>
            <a:r>
              <a:rPr lang="en-US" sz="1000" dirty="0" err="1"/>
              <a:t>programme</a:t>
            </a:r>
            <a:r>
              <a:rPr lang="en-US" sz="1000" dirty="0"/>
              <a:t> of careers and personal development that seeks to raise aspirations, broaden horizons and is age appropriate. This </a:t>
            </a:r>
            <a:r>
              <a:rPr lang="en-US" sz="1000" dirty="0" err="1"/>
              <a:t>programme</a:t>
            </a:r>
            <a:r>
              <a:rPr lang="en-US" sz="1000" dirty="0"/>
              <a:t> shows progression through the key stages and is known and understood by pupils, parents/carers, teachers, governors and other key stakeholders</a:t>
            </a:r>
            <a:r>
              <a:rPr lang="en-US" sz="1200" dirty="0"/>
              <a:t>. </a:t>
            </a:r>
          </a:p>
        </p:txBody>
      </p:sp>
      <p:sp>
        <p:nvSpPr>
          <p:cNvPr id="7" name="Text Placeholder 9">
            <a:extLst>
              <a:ext uri="{FF2B5EF4-FFF2-40B4-BE49-F238E27FC236}">
                <a16:creationId xmlns:a16="http://schemas.microsoft.com/office/drawing/2014/main" id="{276F261D-2AD3-692A-2160-AE7AD6106EF8}"/>
              </a:ext>
            </a:extLst>
          </p:cNvPr>
          <p:cNvSpPr txBox="1">
            <a:spLocks/>
          </p:cNvSpPr>
          <p:nvPr/>
        </p:nvSpPr>
        <p:spPr>
          <a:xfrm>
            <a:off x="437323" y="3947491"/>
            <a:ext cx="2610677" cy="1894509"/>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rgbClr val="8F3E8D"/>
                </a:solidFill>
              </a:rPr>
              <a:t>5. Encounters with employers and employees </a:t>
            </a:r>
          </a:p>
          <a:p>
            <a:pPr marL="0" indent="0">
              <a:buNone/>
            </a:pPr>
            <a:r>
              <a:rPr lang="en-US" sz="1000" dirty="0"/>
              <a:t>Every pupil should have the opportunity to have meaningful and age appropriate encounters with a range of different employers and understand the importance of skills in the workplace. This can be through a range of different activities including visiting speakers and/or enterprise schemes.</a:t>
            </a:r>
            <a:endParaRPr lang="en-US" sz="1200" dirty="0"/>
          </a:p>
        </p:txBody>
      </p:sp>
      <p:sp>
        <p:nvSpPr>
          <p:cNvPr id="8" name="Text Placeholder 9">
            <a:extLst>
              <a:ext uri="{FF2B5EF4-FFF2-40B4-BE49-F238E27FC236}">
                <a16:creationId xmlns:a16="http://schemas.microsoft.com/office/drawing/2014/main" id="{F651CEBA-A8C1-9627-B2AB-D0DCA1442AC9}"/>
              </a:ext>
            </a:extLst>
          </p:cNvPr>
          <p:cNvSpPr txBox="1">
            <a:spLocks/>
          </p:cNvSpPr>
          <p:nvPr/>
        </p:nvSpPr>
        <p:spPr>
          <a:xfrm>
            <a:off x="3205923" y="1818351"/>
            <a:ext cx="2610677" cy="1894509"/>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rgbClr val="8F3E8D"/>
                </a:solidFill>
              </a:rPr>
              <a:t>2. Learning from career and </a:t>
            </a:r>
            <a:r>
              <a:rPr lang="en-US" sz="1600" b="1" dirty="0" err="1">
                <a:solidFill>
                  <a:srgbClr val="8F3E8D"/>
                </a:solidFill>
              </a:rPr>
              <a:t>Labour</a:t>
            </a:r>
            <a:r>
              <a:rPr lang="en-US" sz="1600" b="1" dirty="0">
                <a:solidFill>
                  <a:srgbClr val="8F3E8D"/>
                </a:solidFill>
              </a:rPr>
              <a:t> market information </a:t>
            </a:r>
          </a:p>
          <a:p>
            <a:pPr marL="0" indent="0">
              <a:buNone/>
            </a:pPr>
            <a:r>
              <a:rPr lang="en-US" sz="1000" dirty="0"/>
              <a:t>Every pupil, and their parents/carers, should have access to basic </a:t>
            </a:r>
            <a:r>
              <a:rPr lang="en-US" sz="1000" dirty="0" err="1"/>
              <a:t>labour</a:t>
            </a:r>
            <a:r>
              <a:rPr lang="en-US" sz="1000" dirty="0"/>
              <a:t> market information to help expand their awareness of future possibilities and opportunities.</a:t>
            </a:r>
            <a:endParaRPr lang="en-US" sz="1200" dirty="0"/>
          </a:p>
        </p:txBody>
      </p:sp>
      <p:sp>
        <p:nvSpPr>
          <p:cNvPr id="9" name="Text Placeholder 9">
            <a:extLst>
              <a:ext uri="{FF2B5EF4-FFF2-40B4-BE49-F238E27FC236}">
                <a16:creationId xmlns:a16="http://schemas.microsoft.com/office/drawing/2014/main" id="{C570CCEC-43C1-4B16-D28E-93682C503042}"/>
              </a:ext>
            </a:extLst>
          </p:cNvPr>
          <p:cNvSpPr txBox="1">
            <a:spLocks/>
          </p:cNvSpPr>
          <p:nvPr/>
        </p:nvSpPr>
        <p:spPr>
          <a:xfrm>
            <a:off x="3205923" y="3947491"/>
            <a:ext cx="2610677" cy="1894509"/>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rgbClr val="8F3E8D"/>
                </a:solidFill>
              </a:rPr>
              <a:t>6. Experiences of workplaces</a:t>
            </a:r>
          </a:p>
          <a:p>
            <a:pPr marL="0" indent="0">
              <a:buNone/>
            </a:pPr>
            <a:r>
              <a:rPr lang="en-US" sz="1000" dirty="0"/>
              <a:t>Every pupil should have the opportunity to experience a variety of workplaces. These experiences of the world of work could be either direct and indirect and might include role plays, challenge days or visits to local employers.</a:t>
            </a:r>
            <a:endParaRPr lang="en-US" sz="1200" dirty="0"/>
          </a:p>
        </p:txBody>
      </p:sp>
      <p:sp>
        <p:nvSpPr>
          <p:cNvPr id="10" name="Text Placeholder 9">
            <a:extLst>
              <a:ext uri="{FF2B5EF4-FFF2-40B4-BE49-F238E27FC236}">
                <a16:creationId xmlns:a16="http://schemas.microsoft.com/office/drawing/2014/main" id="{CD5238E4-4875-1222-4C53-9EC3188E3B7C}"/>
              </a:ext>
            </a:extLst>
          </p:cNvPr>
          <p:cNvSpPr txBox="1">
            <a:spLocks/>
          </p:cNvSpPr>
          <p:nvPr/>
        </p:nvSpPr>
        <p:spPr>
          <a:xfrm>
            <a:off x="6152323" y="1818351"/>
            <a:ext cx="2610677" cy="1894509"/>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rgbClr val="8F3E8D"/>
                </a:solidFill>
              </a:rPr>
              <a:t>3. Addressing the needs of each pupil </a:t>
            </a:r>
          </a:p>
          <a:p>
            <a:pPr marL="0" indent="0">
              <a:buNone/>
            </a:pPr>
            <a:r>
              <a:rPr lang="en-US" sz="1000" dirty="0"/>
              <a:t>Pupils will have different needs and so opportunities for support should be tailored to the requirements of each pupil. A school's careers and personal. development </a:t>
            </a:r>
            <a:r>
              <a:rPr lang="en-US" sz="1000" dirty="0" err="1"/>
              <a:t>programme</a:t>
            </a:r>
            <a:r>
              <a:rPr lang="en-US" sz="1000" dirty="0"/>
              <a:t> should embed equality and diversity throughout and actively challenge stereotypical thinking.</a:t>
            </a:r>
            <a:endParaRPr lang="en-US" sz="1200" dirty="0"/>
          </a:p>
        </p:txBody>
      </p:sp>
      <p:sp>
        <p:nvSpPr>
          <p:cNvPr id="11" name="Text Placeholder 9">
            <a:extLst>
              <a:ext uri="{FF2B5EF4-FFF2-40B4-BE49-F238E27FC236}">
                <a16:creationId xmlns:a16="http://schemas.microsoft.com/office/drawing/2014/main" id="{56EBDF05-1815-2217-D0D6-952E3E1C8718}"/>
              </a:ext>
            </a:extLst>
          </p:cNvPr>
          <p:cNvSpPr txBox="1">
            <a:spLocks/>
          </p:cNvSpPr>
          <p:nvPr/>
        </p:nvSpPr>
        <p:spPr>
          <a:xfrm>
            <a:off x="6152323" y="3947491"/>
            <a:ext cx="2610677" cy="1894509"/>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rgbClr val="8F3E8D"/>
                </a:solidFill>
              </a:rPr>
              <a:t>7. Encounters with further and higher education</a:t>
            </a:r>
          </a:p>
          <a:p>
            <a:pPr marL="0" indent="0">
              <a:buNone/>
            </a:pPr>
            <a:r>
              <a:rPr lang="en-US" sz="1000" dirty="0"/>
              <a:t>All pupils should understand the full range of learning opportunities that will be available to them. This includes both academic and vocational technical routes and learning in schools, sixth forms, colleges, training providers, universities and in the workplace.</a:t>
            </a:r>
            <a:endParaRPr lang="en-US" sz="1200" dirty="0"/>
          </a:p>
        </p:txBody>
      </p:sp>
      <p:sp>
        <p:nvSpPr>
          <p:cNvPr id="12" name="Text Placeholder 9">
            <a:extLst>
              <a:ext uri="{FF2B5EF4-FFF2-40B4-BE49-F238E27FC236}">
                <a16:creationId xmlns:a16="http://schemas.microsoft.com/office/drawing/2014/main" id="{A66A1723-C982-E0EA-5D5D-2EF9B4AB27AB}"/>
              </a:ext>
            </a:extLst>
          </p:cNvPr>
          <p:cNvSpPr txBox="1">
            <a:spLocks/>
          </p:cNvSpPr>
          <p:nvPr/>
        </p:nvSpPr>
        <p:spPr>
          <a:xfrm>
            <a:off x="9073323" y="1818351"/>
            <a:ext cx="2610677" cy="1894509"/>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rgbClr val="8F3E8D"/>
                </a:solidFill>
              </a:rPr>
              <a:t>4. Linking curriculum learning to careers </a:t>
            </a:r>
          </a:p>
          <a:p>
            <a:pPr marL="0" indent="0">
              <a:buNone/>
            </a:pPr>
            <a:r>
              <a:rPr lang="en-US" sz="1000" dirty="0"/>
              <a:t>All teachers should link curriculum learning with careers and future learning possibilities. The importance of literacy, numeracy and digital awareness should be </a:t>
            </a:r>
            <a:r>
              <a:rPr lang="en-US" sz="1000" dirty="0" err="1"/>
              <a:t>emphasised</a:t>
            </a:r>
            <a:r>
              <a:rPr lang="en-US" sz="1000" dirty="0"/>
              <a:t> and pupils should have the chance to explore STEM related opportunities and understand the skills they will need for the future. </a:t>
            </a:r>
          </a:p>
        </p:txBody>
      </p:sp>
      <p:sp>
        <p:nvSpPr>
          <p:cNvPr id="13" name="Text Placeholder 9">
            <a:extLst>
              <a:ext uri="{FF2B5EF4-FFF2-40B4-BE49-F238E27FC236}">
                <a16:creationId xmlns:a16="http://schemas.microsoft.com/office/drawing/2014/main" id="{75095D91-4F58-7715-F621-950FF0B543D4}"/>
              </a:ext>
            </a:extLst>
          </p:cNvPr>
          <p:cNvSpPr txBox="1">
            <a:spLocks/>
          </p:cNvSpPr>
          <p:nvPr/>
        </p:nvSpPr>
        <p:spPr>
          <a:xfrm>
            <a:off x="9073323" y="3947491"/>
            <a:ext cx="2610677" cy="1894509"/>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rgbClr val="8F3E8D"/>
                </a:solidFill>
              </a:rPr>
              <a:t>8. Personal guidance</a:t>
            </a:r>
          </a:p>
          <a:p>
            <a:pPr marL="0" indent="0">
              <a:buNone/>
            </a:pPr>
            <a:r>
              <a:rPr lang="en-US" sz="1000" dirty="0"/>
              <a:t>Every pupil should have the opportunity to have ‘careers conversations’. Their aspirations and personal development progress should be recorded and shared with parents/carers, as well as the transition leaders of the next place of education.</a:t>
            </a:r>
            <a:endParaRPr lang="en-US" sz="1200" dirty="0"/>
          </a:p>
        </p:txBody>
      </p:sp>
      <p:pic>
        <p:nvPicPr>
          <p:cNvPr id="14" name="Picture 13" descr="Icon&#10;&#10;Description automatically generated">
            <a:extLst>
              <a:ext uri="{FF2B5EF4-FFF2-40B4-BE49-F238E27FC236}">
                <a16:creationId xmlns:a16="http://schemas.microsoft.com/office/drawing/2014/main" id="{816813D3-E4CD-89A3-55B9-54FCA16C2EE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882415" y="2916342"/>
            <a:ext cx="917214" cy="917214"/>
          </a:xfrm>
          <a:prstGeom prst="rect">
            <a:avLst/>
          </a:prstGeom>
        </p:spPr>
      </p:pic>
    </p:spTree>
    <p:extLst>
      <p:ext uri="{BB962C8B-B14F-4D97-AF65-F5344CB8AC3E}">
        <p14:creationId xmlns:p14="http://schemas.microsoft.com/office/powerpoint/2010/main" val="376797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B316A7-0186-A24A-7D25-01FFBB6CA8B1}"/>
              </a:ext>
            </a:extLst>
          </p:cNvPr>
          <p:cNvSpPr>
            <a:spLocks noGrp="1"/>
          </p:cNvSpPr>
          <p:nvPr>
            <p:ph type="title"/>
          </p:nvPr>
        </p:nvSpPr>
        <p:spPr/>
        <p:txBody>
          <a:bodyPr/>
          <a:lstStyle/>
          <a:p>
            <a:r>
              <a:rPr lang="en-US" dirty="0">
                <a:solidFill>
                  <a:srgbClr val="8F3E8D"/>
                </a:solidFill>
              </a:rPr>
              <a:t>But what does this mean?</a:t>
            </a:r>
          </a:p>
        </p:txBody>
      </p:sp>
      <p:sp>
        <p:nvSpPr>
          <p:cNvPr id="4" name="Content Placeholder 3">
            <a:extLst>
              <a:ext uri="{FF2B5EF4-FFF2-40B4-BE49-F238E27FC236}">
                <a16:creationId xmlns:a16="http://schemas.microsoft.com/office/drawing/2014/main" id="{CAB6359D-D258-1AA9-D7F0-C2A42C872B47}"/>
              </a:ext>
            </a:extLst>
          </p:cNvPr>
          <p:cNvSpPr>
            <a:spLocks noGrp="1"/>
          </p:cNvSpPr>
          <p:nvPr>
            <p:ph idx="1"/>
          </p:nvPr>
        </p:nvSpPr>
        <p:spPr>
          <a:xfrm>
            <a:off x="437322" y="1825625"/>
            <a:ext cx="11350487" cy="3061685"/>
          </a:xfrm>
        </p:spPr>
        <p:txBody>
          <a:bodyPr numCol="2" spcCol="360000"/>
          <a:lstStyle/>
          <a:p>
            <a:r>
              <a:rPr lang="en-US" sz="2000" dirty="0"/>
              <a:t>Incorporating careers education at the heart of learning. Making meaningful links to the world of work within curriculum lessons.</a:t>
            </a:r>
          </a:p>
          <a:p>
            <a:r>
              <a:rPr lang="en-US" sz="2000" dirty="0"/>
              <a:t>Providing pupils with opportunities to learn from real world contexts, interact with employers and experience workplaces. </a:t>
            </a:r>
          </a:p>
          <a:p>
            <a:r>
              <a:rPr lang="en-US" sz="2000" dirty="0"/>
              <a:t>Enabling pupils to make links between what they are learning in the classroom and the practical application of that knowledge (and skills).</a:t>
            </a:r>
          </a:p>
          <a:p>
            <a:r>
              <a:rPr lang="en-US" sz="2000" dirty="0"/>
              <a:t>Ensuring that pupils begin to understand the skills required in the workplace and have opportunities to develop these.</a:t>
            </a:r>
          </a:p>
          <a:p>
            <a:r>
              <a:rPr lang="en-US" sz="2000" dirty="0"/>
              <a:t>Helping pupils understand the opportunities available to them in the local and regional </a:t>
            </a:r>
            <a:r>
              <a:rPr lang="en-US" sz="2000" dirty="0" err="1"/>
              <a:t>labour</a:t>
            </a:r>
            <a:r>
              <a:rPr lang="en-US" sz="2000" dirty="0"/>
              <a:t> market, and variety of pathways into these roles, including through FE and HE.</a:t>
            </a:r>
          </a:p>
          <a:p>
            <a:endParaRPr lang="en-US" sz="2000" dirty="0"/>
          </a:p>
          <a:p>
            <a:endParaRPr lang="en-US" sz="2000" dirty="0"/>
          </a:p>
        </p:txBody>
      </p:sp>
      <p:grpSp>
        <p:nvGrpSpPr>
          <p:cNvPr id="5" name="Group 4">
            <a:extLst>
              <a:ext uri="{FF2B5EF4-FFF2-40B4-BE49-F238E27FC236}">
                <a16:creationId xmlns:a16="http://schemas.microsoft.com/office/drawing/2014/main" id="{77170495-87ED-2144-F5C5-D13C157A8260}"/>
              </a:ext>
            </a:extLst>
          </p:cNvPr>
          <p:cNvGrpSpPr/>
          <p:nvPr/>
        </p:nvGrpSpPr>
        <p:grpSpPr>
          <a:xfrm>
            <a:off x="0" y="0"/>
            <a:ext cx="12192000" cy="6326659"/>
            <a:chOff x="0" y="0"/>
            <a:chExt cx="12192000" cy="6326659"/>
          </a:xfrm>
        </p:grpSpPr>
        <p:sp>
          <p:nvSpPr>
            <p:cNvPr id="6" name="Rectangle 5">
              <a:extLst>
                <a:ext uri="{FF2B5EF4-FFF2-40B4-BE49-F238E27FC236}">
                  <a16:creationId xmlns:a16="http://schemas.microsoft.com/office/drawing/2014/main" id="{F700B4E6-20FF-7C58-2FFC-E59CE0246DF3}"/>
                </a:ext>
              </a:extLst>
            </p:cNvPr>
            <p:cNvSpPr/>
            <p:nvPr/>
          </p:nvSpPr>
          <p:spPr>
            <a:xfrm>
              <a:off x="0" y="0"/>
              <a:ext cx="12192000" cy="6326659"/>
            </a:xfrm>
            <a:prstGeom prst="rect">
              <a:avLst/>
            </a:prstGeom>
            <a:solidFill>
              <a:srgbClr val="8F3E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7">
              <a:extLst>
                <a:ext uri="{FF2B5EF4-FFF2-40B4-BE49-F238E27FC236}">
                  <a16:creationId xmlns:a16="http://schemas.microsoft.com/office/drawing/2014/main" id="{F8F01D28-6A46-0B4F-18A2-07D59424BDF7}"/>
                </a:ext>
              </a:extLst>
            </p:cNvPr>
            <p:cNvSpPr txBox="1">
              <a:spLocks/>
            </p:cNvSpPr>
            <p:nvPr/>
          </p:nvSpPr>
          <p:spPr>
            <a:xfrm>
              <a:off x="437322" y="674012"/>
              <a:ext cx="11350487" cy="957047"/>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600" b="1" kern="1200">
                  <a:solidFill>
                    <a:schemeClr val="tx1"/>
                  </a:solidFill>
                  <a:latin typeface="Aptos" panose="020B0004020202020204" pitchFamily="34" charset="0"/>
                  <a:ea typeface="+mj-ea"/>
                  <a:cs typeface="+mj-cs"/>
                </a:defRPr>
              </a:lvl1pPr>
            </a:lstStyle>
            <a:p>
              <a:r>
                <a:rPr lang="en-GB">
                  <a:solidFill>
                    <a:schemeClr val="bg1"/>
                  </a:solidFill>
                </a:rPr>
                <a:t>Reflection</a:t>
              </a:r>
              <a:endParaRPr lang="en-US" dirty="0">
                <a:solidFill>
                  <a:schemeClr val="bg1"/>
                </a:solidFill>
              </a:endParaRPr>
            </a:p>
          </p:txBody>
        </p:sp>
        <p:sp>
          <p:nvSpPr>
            <p:cNvPr id="8" name="Text Placeholder 9">
              <a:extLst>
                <a:ext uri="{FF2B5EF4-FFF2-40B4-BE49-F238E27FC236}">
                  <a16:creationId xmlns:a16="http://schemas.microsoft.com/office/drawing/2014/main" id="{63F5FF81-67E3-B61A-0EF0-08509F9D6716}"/>
                </a:ext>
              </a:extLst>
            </p:cNvPr>
            <p:cNvSpPr txBox="1">
              <a:spLocks/>
            </p:cNvSpPr>
            <p:nvPr/>
          </p:nvSpPr>
          <p:spPr>
            <a:xfrm>
              <a:off x="437322" y="2305071"/>
              <a:ext cx="4517737" cy="20621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1. </a:t>
              </a:r>
            </a:p>
            <a:p>
              <a:pPr marL="0" indent="0">
                <a:buNone/>
              </a:pPr>
              <a:r>
                <a:rPr lang="en-US" b="1" dirty="0">
                  <a:solidFill>
                    <a:schemeClr val="bg1"/>
                  </a:solidFill>
                </a:rPr>
                <a:t>Which elements do we already do? </a:t>
              </a:r>
            </a:p>
          </p:txBody>
        </p:sp>
        <p:sp>
          <p:nvSpPr>
            <p:cNvPr id="9" name="Text Placeholder 9">
              <a:extLst>
                <a:ext uri="{FF2B5EF4-FFF2-40B4-BE49-F238E27FC236}">
                  <a16:creationId xmlns:a16="http://schemas.microsoft.com/office/drawing/2014/main" id="{D96A0B22-698E-F70C-7C60-B08491830C64}"/>
                </a:ext>
              </a:extLst>
            </p:cNvPr>
            <p:cNvSpPr txBox="1">
              <a:spLocks/>
            </p:cNvSpPr>
            <p:nvPr/>
          </p:nvSpPr>
          <p:spPr>
            <a:xfrm>
              <a:off x="5664230" y="2305071"/>
              <a:ext cx="4914431" cy="20621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2.</a:t>
              </a:r>
            </a:p>
            <a:p>
              <a:pPr marL="0" indent="0">
                <a:buNone/>
              </a:pPr>
              <a:r>
                <a:rPr lang="en-US" b="1" dirty="0">
                  <a:solidFill>
                    <a:schemeClr val="bg1"/>
                  </a:solidFill>
                </a:rPr>
                <a:t>Where are the opportunities to develop further?</a:t>
              </a:r>
            </a:p>
            <a:p>
              <a:pPr marL="0" indent="0">
                <a:buNone/>
              </a:pPr>
              <a:endParaRPr lang="en-US" b="1" dirty="0">
                <a:solidFill>
                  <a:schemeClr val="bg1"/>
                </a:solidFill>
              </a:endParaRPr>
            </a:p>
          </p:txBody>
        </p:sp>
      </p:grpSp>
    </p:spTree>
    <p:extLst>
      <p:ext uri="{BB962C8B-B14F-4D97-AF65-F5344CB8AC3E}">
        <p14:creationId xmlns:p14="http://schemas.microsoft.com/office/powerpoint/2010/main" val="3863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2F7E0-66A2-6989-6BD7-0EFCA8330745}"/>
              </a:ext>
            </a:extLst>
          </p:cNvPr>
          <p:cNvSpPr>
            <a:spLocks noGrp="1"/>
          </p:cNvSpPr>
          <p:nvPr>
            <p:ph type="ctrTitle"/>
          </p:nvPr>
        </p:nvSpPr>
        <p:spPr>
          <a:xfrm>
            <a:off x="461319" y="1746792"/>
            <a:ext cx="8115122" cy="2387600"/>
          </a:xfrm>
        </p:spPr>
        <p:txBody>
          <a:bodyPr/>
          <a:lstStyle/>
          <a:p>
            <a:r>
              <a:rPr lang="en-US" dirty="0"/>
              <a:t>Linking Curriculum to Careers</a:t>
            </a:r>
          </a:p>
        </p:txBody>
      </p:sp>
      <p:sp>
        <p:nvSpPr>
          <p:cNvPr id="3" name="Subtitle 2">
            <a:extLst>
              <a:ext uri="{FF2B5EF4-FFF2-40B4-BE49-F238E27FC236}">
                <a16:creationId xmlns:a16="http://schemas.microsoft.com/office/drawing/2014/main" id="{D6D6E999-540F-D4E2-F261-8728F2B22C0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825691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259</TotalTime>
  <Words>2554</Words>
  <Application>Microsoft Office PowerPoint</Application>
  <PresentationFormat>Widescreen</PresentationFormat>
  <Paragraphs>222</Paragraphs>
  <Slides>21</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Aptos</vt:lpstr>
      <vt:lpstr>Arial</vt:lpstr>
      <vt:lpstr>Calibri</vt:lpstr>
      <vt:lpstr>Office Theme</vt:lpstr>
      <vt:lpstr>Introducing Career Related Learning</vt:lpstr>
      <vt:lpstr>Session Overview</vt:lpstr>
      <vt:lpstr>North East Employment</vt:lpstr>
      <vt:lpstr>The research: Drawing the Future</vt:lpstr>
      <vt:lpstr>The research: Drawing the Future</vt:lpstr>
      <vt:lpstr>National update</vt:lpstr>
      <vt:lpstr>The Good Career Guidance Primary Benchmarks</vt:lpstr>
      <vt:lpstr>But what does this mean?</vt:lpstr>
      <vt:lpstr>Linking Curriculum to Careers</vt:lpstr>
      <vt:lpstr>Benchmark 4: Linking Curriculum Learning to Careers</vt:lpstr>
      <vt:lpstr>Why curriculum led? </vt:lpstr>
      <vt:lpstr>Tom Sherrington Perspective</vt:lpstr>
      <vt:lpstr>Tom Sherrington Perspective</vt:lpstr>
      <vt:lpstr>Approaches to Benchmark 4</vt:lpstr>
      <vt:lpstr>What is Primary Futures?</vt:lpstr>
      <vt:lpstr>Approaches to Benchmark 4</vt:lpstr>
      <vt:lpstr>Year 2: Great Fires Project</vt:lpstr>
      <vt:lpstr>Embedding employer encounters into curriculum</vt:lpstr>
      <vt:lpstr>Embedding employer encounters into curriculum</vt:lpstr>
      <vt:lpstr>Activity</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Miners</dc:creator>
  <cp:lastModifiedBy>Sarah Robson</cp:lastModifiedBy>
  <cp:revision>14</cp:revision>
  <dcterms:created xsi:type="dcterms:W3CDTF">2024-04-05T00:52:34Z</dcterms:created>
  <dcterms:modified xsi:type="dcterms:W3CDTF">2024-06-03T11:24:13Z</dcterms:modified>
</cp:coreProperties>
</file>