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82" r:id="rId5"/>
    <p:sldId id="283" r:id="rId6"/>
    <p:sldId id="386" r:id="rId7"/>
    <p:sldId id="395" r:id="rId8"/>
    <p:sldId id="396" r:id="rId9"/>
    <p:sldId id="397" r:id="rId10"/>
    <p:sldId id="392" r:id="rId11"/>
    <p:sldId id="394" r:id="rId12"/>
    <p:sldId id="398" r:id="rId13"/>
    <p:sldId id="399" r:id="rId14"/>
    <p:sldId id="29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C33CA6-1A40-4BEC-8CEE-9BAD5E5DD185}" v="6" dt="2022-08-03T17:10:20.6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6" autoAdjust="0"/>
    <p:restoredTop sz="84650" autoAdjust="0"/>
  </p:normalViewPr>
  <p:slideViewPr>
    <p:cSldViewPr snapToGrid="0">
      <p:cViewPr varScale="1">
        <p:scale>
          <a:sx n="72" d="100"/>
          <a:sy n="72" d="100"/>
        </p:scale>
        <p:origin x="8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6F4B9-E809-473D-8966-C3B0A093C307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A9CDA-08FE-4CCD-9C71-579D737BE3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534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u4D_gntr48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presentation is designed to support secondary school students to understand the Science T level pathway. It has been </a:t>
            </a:r>
            <a:r>
              <a:rPr lang="en-GB" dirty="0" err="1"/>
              <a:t>developedbased</a:t>
            </a:r>
            <a:r>
              <a:rPr lang="en-GB" dirty="0"/>
              <a:t> upon information available in January 2022.</a:t>
            </a:r>
          </a:p>
          <a:p>
            <a:r>
              <a:rPr lang="en-GB" dirty="0"/>
              <a:t>There are accompanying teacher CPD resources available on:</a:t>
            </a:r>
          </a:p>
          <a:p>
            <a:r>
              <a:rPr lang="en-GB" dirty="0"/>
              <a:t>https://www.northeastambition.co.uk/post16-options-t-levels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A9CDA-08FE-4CCD-9C71-579D737BE34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838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Link to optional video (6:09) to introduce T levels embedded in image slide:</a:t>
            </a:r>
          </a:p>
          <a:p>
            <a:r>
              <a:rPr lang="en-GB" dirty="0"/>
              <a:t>https://www.youtube.com/watch?app=desktop&amp;v=7rua65bHjMw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A9CDA-08FE-4CCD-9C71-579D737BE34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336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 levels are different to A levels and apprenticeships. They are focussed around technical courses and combine 80% classroom-based study with 20% on-the-job training.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They can lead to a range of opportunities including apprenticeships, skilled work or further study.</a:t>
            </a:r>
          </a:p>
          <a:p>
            <a:r>
              <a:rPr lang="en-GB" dirty="0"/>
              <a:t>Recommended link to short summary video embedded in infographic (2:11):</a:t>
            </a:r>
          </a:p>
          <a:p>
            <a:r>
              <a:rPr lang="en-GB" dirty="0"/>
              <a:t>https://www.youtube.com/watch?app=desktop&amp;v=7rua65bHjMw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A9CDA-08FE-4CCD-9C71-579D737BE34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268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Optional short video (2:48) of T levels students giving their perspective on industry placements:</a:t>
            </a:r>
          </a:p>
          <a:p>
            <a:r>
              <a:rPr lang="en-GB" dirty="0"/>
              <a:t>https://www.youtube.com/watch?v=J4hdOsUbYF0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A9CDA-08FE-4CCD-9C71-579D737BE34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584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Video of students currently studying for a T level in health at New College Durham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hlinkClick r:id="rId3"/>
              </a:rPr>
              <a:t>https://www.youtube.com/watch?v=ku4D_gntr48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A9CDA-08FE-4CCD-9C71-579D737BE34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330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Optional student activities:</a:t>
            </a:r>
          </a:p>
          <a:p>
            <a:r>
              <a:rPr lang="en-GB" dirty="0"/>
              <a:t>A student activity pack to further build knowledge and understanding of T levels is available online:</a:t>
            </a:r>
          </a:p>
          <a:p>
            <a:r>
              <a:rPr lang="en-GB" dirty="0"/>
              <a:t>https://www.gov.uk/government/publications/t-levels-resources-for-teachers-and-careers-advisers</a:t>
            </a:r>
          </a:p>
          <a:p>
            <a:endParaRPr lang="en-GB" dirty="0"/>
          </a:p>
          <a:p>
            <a:r>
              <a:rPr lang="en-GB" dirty="0"/>
              <a:t>Students can find out more about careers in science via the National Careers Service website</a:t>
            </a:r>
          </a:p>
          <a:p>
            <a:r>
              <a:rPr lang="en-GB" dirty="0"/>
              <a:t>https://nationalcareers.service.gov.uk/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A9CDA-08FE-4CCD-9C71-579D737BE34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891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teacher guide to T levels has an excellent summary to support further understanding of T levels, testimonials and possible destinations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BE8983-6ADB-074C-82EC-D9C11D0FB6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923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More information can be accessed by following the links to the provider websites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BE8983-6ADB-074C-82EC-D9C11D0FB6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986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https://www.northeastlep.co.uk/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BE8983-6ADB-074C-82EC-D9C11D0FB6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895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43B6A-053F-2F44-BCE1-00D98F109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627" y="1122363"/>
            <a:ext cx="10161373" cy="2387600"/>
          </a:xfrm>
          <a:prstGeom prst="rect">
            <a:avLst/>
          </a:prstGeom>
        </p:spPr>
        <p:txBody>
          <a:bodyPr anchor="b"/>
          <a:lstStyle>
            <a:lvl1pPr algn="l"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27A4A3-16D2-7642-B61E-003CE703A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627" y="3602038"/>
            <a:ext cx="10161373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1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C8274-0ADB-BF4D-B139-79D1AA726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5385"/>
            <a:ext cx="1089660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5E091-208E-974F-B374-EB2FF4E06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17341"/>
            <a:ext cx="10896600" cy="33596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16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51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6020B-2AE0-DB43-9394-CC107D49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169386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8131E-3E36-1849-92EC-B8E63754B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28782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0961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7BB2F1-AFF0-C64C-83D0-3B465EE139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601" y="333201"/>
            <a:ext cx="11250084" cy="932567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667"/>
              </a:lnSpc>
              <a:spcBef>
                <a:spcPts val="0"/>
              </a:spcBef>
              <a:defRPr sz="2667" b="1" cap="none" baseline="0"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12001" y="1315200"/>
            <a:ext cx="10223500" cy="4802099"/>
          </a:xfrm>
        </p:spPr>
        <p:txBody>
          <a:bodyPr>
            <a:noAutofit/>
          </a:bodyPr>
          <a:lstStyle>
            <a:lvl1pPr marL="0" indent="0">
              <a:lnSpc>
                <a:spcPts val="3733"/>
              </a:lnSpc>
              <a:spcBef>
                <a:spcPts val="0"/>
              </a:spcBef>
              <a:buNone/>
              <a:defRPr sz="3600"/>
            </a:lvl1pPr>
            <a:lvl2pPr marL="359991" indent="-359991">
              <a:lnSpc>
                <a:spcPts val="3733"/>
              </a:lnSpc>
              <a:spcBef>
                <a:spcPts val="0"/>
              </a:spcBef>
              <a:defRPr sz="3600"/>
            </a:lvl2pPr>
            <a:lvl3pPr marL="719982" indent="-359991">
              <a:lnSpc>
                <a:spcPts val="3733"/>
              </a:lnSpc>
              <a:defRPr sz="3600"/>
            </a:lvl3pPr>
            <a:lvl4pPr marL="1079973" indent="-359991">
              <a:lnSpc>
                <a:spcPts val="3733"/>
              </a:lnSpc>
              <a:defRPr sz="3600"/>
            </a:lvl4pPr>
            <a:lvl5pPr marL="1439964" indent="-359991">
              <a:lnSpc>
                <a:spcPts val="3733"/>
              </a:lnSpc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C25F548-F1B7-1942-BFC2-C7EF39D09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000" y="6356351"/>
            <a:ext cx="10248501" cy="365125"/>
          </a:xfrm>
        </p:spPr>
        <p:txBody>
          <a:bodyPr/>
          <a:lstStyle/>
          <a:p>
            <a:r>
              <a:rPr lang="en-GB"/>
              <a:t>Education &amp;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274584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Text and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17FABA6-57B8-9148-99A9-C72DFAAEC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601" y="333201"/>
            <a:ext cx="11250084" cy="932567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2667"/>
              </a:lnSpc>
              <a:spcBef>
                <a:spcPts val="0"/>
              </a:spcBef>
              <a:defRPr sz="2667" b="1" cap="none" baseline="0"/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12000" y="1315200"/>
            <a:ext cx="5280000" cy="4802099"/>
          </a:xfrm>
        </p:spPr>
        <p:txBody>
          <a:bodyPr>
            <a:noAutofit/>
          </a:bodyPr>
          <a:lstStyle>
            <a:lvl1pPr marL="0" indent="0">
              <a:lnSpc>
                <a:spcPts val="3733"/>
              </a:lnSpc>
              <a:buNone/>
              <a:defRPr sz="3600" b="1"/>
            </a:lvl1pPr>
            <a:lvl2pPr marL="359991" indent="-359991">
              <a:lnSpc>
                <a:spcPts val="3733"/>
              </a:lnSpc>
              <a:spcBef>
                <a:spcPts val="0"/>
              </a:spcBef>
              <a:buFont typeface="Calibri" panose="020F0502020204030204" pitchFamily="34" charset="0"/>
              <a:buChar char="–"/>
              <a:defRPr sz="3600" b="1"/>
            </a:lvl2pPr>
            <a:lvl3pPr marL="815980" indent="-359991">
              <a:lnSpc>
                <a:spcPts val="3733"/>
              </a:lnSpc>
              <a:buFont typeface="Calibri" panose="020F0502020204030204" pitchFamily="34" charset="0"/>
              <a:buChar char="–"/>
              <a:defRPr sz="3600" b="1"/>
            </a:lvl3pPr>
            <a:lvl4pPr marL="1319967" indent="-359991">
              <a:lnSpc>
                <a:spcPts val="3733"/>
              </a:lnSpc>
              <a:buFont typeface="Calibri" panose="020F0502020204030204" pitchFamily="34" charset="0"/>
              <a:buChar char="–"/>
              <a:defRPr sz="3600" b="1"/>
            </a:lvl4pPr>
            <a:lvl5pPr marL="1679958" indent="-359991">
              <a:lnSpc>
                <a:spcPts val="3733"/>
              </a:lnSpc>
              <a:buFont typeface="Calibri" panose="020F0502020204030204" pitchFamily="34" charset="0"/>
              <a:buChar char="–"/>
              <a:defRPr sz="36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6096000" y="1316567"/>
            <a:ext cx="4512733" cy="4800600"/>
          </a:xfrm>
        </p:spPr>
        <p:txBody>
          <a:bodyPr/>
          <a:lstStyle>
            <a:lvl1pPr marL="0" indent="0">
              <a:lnSpc>
                <a:spcPts val="2133"/>
              </a:lnSpc>
              <a:buNone/>
              <a:defRPr sz="1800"/>
            </a:lvl1pPr>
            <a:lvl2pPr marL="239994" indent="-239994">
              <a:lnSpc>
                <a:spcPts val="2133"/>
              </a:lnSpc>
              <a:buFont typeface="Calibri" panose="020F0502020204030204" pitchFamily="34" charset="0"/>
              <a:buChar char="–"/>
              <a:defRPr sz="1800"/>
            </a:lvl2pPr>
            <a:lvl3pPr marL="575986" indent="-239994">
              <a:lnSpc>
                <a:spcPts val="2133"/>
              </a:lnSpc>
              <a:buFont typeface="Calibri" panose="020F0502020204030204" pitchFamily="34" charset="0"/>
              <a:buChar char="–"/>
              <a:defRPr sz="1800"/>
            </a:lvl3pPr>
            <a:lvl4pPr marL="863978" indent="-239994">
              <a:lnSpc>
                <a:spcPts val="2133"/>
              </a:lnSpc>
              <a:buFont typeface="Calibri" panose="020F0502020204030204" pitchFamily="34" charset="0"/>
              <a:buChar char="–"/>
              <a:defRPr sz="1800"/>
            </a:lvl4pPr>
            <a:lvl5pPr marL="1103972" indent="-239994">
              <a:lnSpc>
                <a:spcPts val="2133"/>
              </a:lnSpc>
              <a:buFont typeface="Calibri" panose="020F0502020204030204" pitchFamily="34" charset="0"/>
              <a:buChar char="–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2C159E-F13C-4A85-9A41-E7669D3E0D7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Education &amp; Training Foundation</a:t>
            </a:r>
          </a:p>
        </p:txBody>
      </p:sp>
    </p:spTree>
    <p:extLst>
      <p:ext uri="{BB962C8B-B14F-4D97-AF65-F5344CB8AC3E}">
        <p14:creationId xmlns:p14="http://schemas.microsoft.com/office/powerpoint/2010/main" val="93472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22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49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9BC2BCEE-9B81-1E44-9CA5-985528CD89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8313" y="126791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DC5FC8F-FC26-AE4E-8DBD-255972BD84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564904"/>
            <a:ext cx="82296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9582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8D0E5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hyperlink" Target="https://www.sunderlandcollege.ac.uk/" TargetMode="External"/><Relationship Id="rId7" Type="http://schemas.openxmlformats.org/officeDocument/2006/relationships/hyperlink" Target="https://www.newcollegedurham.ac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ateshead.ac.uk/" TargetMode="External"/><Relationship Id="rId5" Type="http://schemas.openxmlformats.org/officeDocument/2006/relationships/hyperlink" Target="https://www.eastdurham.ac.uk/t-levels" TargetMode="External"/><Relationship Id="rId4" Type="http://schemas.openxmlformats.org/officeDocument/2006/relationships/hyperlink" Target="https://www.durhamsixthformcentre.org.uk/t-level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theastlep.co.u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app=desktop&amp;v=7rua65bHjM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careers.service.gov.uk/job-profiles/laboratory-technician" TargetMode="External"/><Relationship Id="rId2" Type="http://schemas.openxmlformats.org/officeDocument/2006/relationships/hyperlink" Target="https://nationalcareers.service.gov.uk/job-profiles/food-manufacturing-inspecto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nationalcareers.service.gov.uk/job-profiles/metrologis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4hdOsUbYF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theastambition.co.uk/options-for-young-people-aged-1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ww.youtube.com/watch?v=ku4D_gntr48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app=desktop&amp;v=f_xAQNNi4pA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tlevels.gov.uk/students/find" TargetMode="External"/><Relationship Id="rId12" Type="http://schemas.openxmlformats.org/officeDocument/2006/relationships/image" Target="../media/image17.jpg"/><Relationship Id="rId2" Type="http://schemas.openxmlformats.org/officeDocument/2006/relationships/video" Target="https://www.youtube.com/embed/f_xAQNNi4pA?feature=oembed" TargetMode="External"/><Relationship Id="rId1" Type="http://schemas.openxmlformats.org/officeDocument/2006/relationships/video" Target="https://www.youtube.com/embed/08D_q59grxg?feature=oembed" TargetMode="External"/><Relationship Id="rId6" Type="http://schemas.openxmlformats.org/officeDocument/2006/relationships/hyperlink" Target="https://www.ncfe.org.uk/technical-education/t-levels/parents-and-learners/" TargetMode="External"/><Relationship Id="rId11" Type="http://schemas.openxmlformats.org/officeDocument/2006/relationships/image" Target="../media/image16.jpg"/><Relationship Id="rId5" Type="http://schemas.openxmlformats.org/officeDocument/2006/relationships/hyperlink" Target="https://www.youtube.com/watch?v=08D_q59grxg" TargetMode="External"/><Relationship Id="rId10" Type="http://schemas.openxmlformats.org/officeDocument/2006/relationships/image" Target="../media/image15.jpe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E2C8-31AB-D04E-A96F-1FAB4A57F2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Science T Level Pathway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8145C1-7EA4-BB43-8F70-212827E96F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guide for students</a:t>
            </a:r>
          </a:p>
        </p:txBody>
      </p:sp>
    </p:spTree>
    <p:extLst>
      <p:ext uri="{BB962C8B-B14F-4D97-AF65-F5344CB8AC3E}">
        <p14:creationId xmlns:p14="http://schemas.microsoft.com/office/powerpoint/2010/main" val="1210193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E1F62-CE0E-4D49-BE2E-FA8AAE927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10896600" cy="1325563"/>
          </a:xfrm>
        </p:spPr>
        <p:txBody>
          <a:bodyPr/>
          <a:lstStyle/>
          <a:p>
            <a:r>
              <a:rPr lang="en-GB" sz="3200" dirty="0"/>
              <a:t>Health and Science T Level providers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6AF41-B8EF-43D9-9B14-14996429A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5929"/>
            <a:ext cx="10896600" cy="478613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The following North East providers currently offer Health and Science T level pathways*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30003F-5690-453D-A039-A82C8262F60B}"/>
              </a:ext>
            </a:extLst>
          </p:cNvPr>
          <p:cNvSpPr txBox="1"/>
          <p:nvPr/>
        </p:nvSpPr>
        <p:spPr>
          <a:xfrm>
            <a:off x="580602" y="5571266"/>
            <a:ext cx="27666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 Based on available data Jan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AB4917-4787-D44D-99CE-A9F206E8A517}"/>
              </a:ext>
            </a:extLst>
          </p:cNvPr>
          <p:cNvSpPr txBox="1"/>
          <p:nvPr/>
        </p:nvSpPr>
        <p:spPr>
          <a:xfrm>
            <a:off x="580602" y="2244110"/>
            <a:ext cx="3510422" cy="7092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0000" tIns="108000">
            <a:spAutoFit/>
          </a:bodyPr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City of Sunderland College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Health (Sept 21)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FA006C-098D-184C-A2A3-AA38A0769CD8}"/>
              </a:ext>
            </a:extLst>
          </p:cNvPr>
          <p:cNvSpPr txBox="1"/>
          <p:nvPr/>
        </p:nvSpPr>
        <p:spPr>
          <a:xfrm>
            <a:off x="580602" y="3134234"/>
            <a:ext cx="3510422" cy="7092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0000" tIns="10800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Durham Sixth Form Centre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Health (Sept 21)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3B5994-E945-B448-890E-BE0C42972A9B}"/>
              </a:ext>
            </a:extLst>
          </p:cNvPr>
          <p:cNvSpPr txBox="1"/>
          <p:nvPr/>
        </p:nvSpPr>
        <p:spPr>
          <a:xfrm>
            <a:off x="580602" y="4081002"/>
            <a:ext cx="3510422" cy="9554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0000" tIns="10800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East Durham College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Health (Sept 22)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Science (Sept 22)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BEC886-948C-324D-B639-6B2F1154B17C}"/>
              </a:ext>
            </a:extLst>
          </p:cNvPr>
          <p:cNvSpPr txBox="1"/>
          <p:nvPr/>
        </p:nvSpPr>
        <p:spPr>
          <a:xfrm>
            <a:off x="4526905" y="2244109"/>
            <a:ext cx="3510422" cy="7092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0000" tIns="10800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Gateshead College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Health (Sept 21)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CF7194-9924-9E45-8887-85D200AC12B4}"/>
              </a:ext>
            </a:extLst>
          </p:cNvPr>
          <p:cNvSpPr txBox="1"/>
          <p:nvPr/>
        </p:nvSpPr>
        <p:spPr>
          <a:xfrm>
            <a:off x="4526905" y="3142325"/>
            <a:ext cx="3510422" cy="12939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80000" tIns="10800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New College Durham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Health (Sept 21)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Healthcare Science (Sept 22)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Science (Sept 22)</a:t>
            </a:r>
          </a:p>
        </p:txBody>
      </p:sp>
      <p:pic>
        <p:nvPicPr>
          <p:cNvPr id="14" name="Picture 13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F9CB0D54-B482-7B49-97C5-751DFFA3A4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208" y="2267149"/>
            <a:ext cx="3049849" cy="173620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576323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3"/>
            <a:extLst>
              <a:ext uri="{FF2B5EF4-FFF2-40B4-BE49-F238E27FC236}">
                <a16:creationId xmlns:a16="http://schemas.microsoft.com/office/drawing/2014/main" id="{79B87E4F-1BA1-46FB-B8B8-EA83CF25A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97" y="2571602"/>
            <a:ext cx="3545578" cy="128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092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29DA1-CCF5-8547-BC3A-DFA066440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19" y="290985"/>
            <a:ext cx="10896600" cy="1325563"/>
          </a:xfrm>
        </p:spPr>
        <p:txBody>
          <a:bodyPr/>
          <a:lstStyle/>
          <a:p>
            <a:r>
              <a:rPr lang="en-US" dirty="0"/>
              <a:t>What is a T Level?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A37C4-8907-BB49-BF7B-599C91790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925" y="1749189"/>
            <a:ext cx="7000355" cy="3373069"/>
          </a:xfrm>
          <a:solidFill>
            <a:schemeClr val="bg1">
              <a:lumMod val="95000"/>
            </a:schemeClr>
          </a:solidFill>
        </p:spPr>
        <p:txBody>
          <a:bodyPr lIns="144000" tIns="251999" rIns="108000"/>
          <a:lstStyle/>
          <a:p>
            <a:pPr>
              <a:spcBef>
                <a:spcPts val="1200"/>
              </a:spcBef>
            </a:pPr>
            <a:r>
              <a:rPr lang="en-US" sz="1800" dirty="0"/>
              <a:t>T levels are new 2-year qualifications which you can study after your GCSEs as an alternative to A Levels, an apprenticeship or other post-16 courses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T Levels offer a mix of classroom learning and on-the-job experience and include a 45-day industry placement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T Levels are equivalent to 3 A Levels and can help you progress to university, a higher-level apprenticeship, or a skilled job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T Levels are available across a range of subject areas from agriculture to catering and engineering to science. They were first launched in September 2020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A0B17BBA-FF98-4FD5-8933-B838ACA1F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3432" y="1749189"/>
            <a:ext cx="4012812" cy="267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64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D2F2A-348A-415A-ABAF-1397D5EE4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61" y="205719"/>
            <a:ext cx="10896600" cy="1325563"/>
          </a:xfrm>
        </p:spPr>
        <p:txBody>
          <a:bodyPr/>
          <a:lstStyle/>
          <a:p>
            <a:r>
              <a:rPr lang="en-GB" sz="3200"/>
              <a:t>How do T Levels fit with other post-GCSE options?</a:t>
            </a:r>
            <a:endParaRPr lang="en-GB" sz="3200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75D5234-CB53-B04A-8076-5B26B1589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057" y="1333800"/>
            <a:ext cx="10293886" cy="441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35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68D69-B224-4EEA-AD0B-0B5AF537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423065"/>
            <a:ext cx="10896600" cy="1325563"/>
          </a:xfrm>
        </p:spPr>
        <p:txBody>
          <a:bodyPr/>
          <a:lstStyle/>
          <a:p>
            <a:r>
              <a:rPr lang="en-GB" dirty="0"/>
              <a:t>Science T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6DA8A-FDB4-4A23-A4AD-CBA796B37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1" y="1618461"/>
            <a:ext cx="6339929" cy="3515235"/>
          </a:xfrm>
          <a:solidFill>
            <a:schemeClr val="bg1">
              <a:lumMod val="95000"/>
            </a:schemeClr>
          </a:solidFill>
        </p:spPr>
        <p:txBody>
          <a:bodyPr lIns="216000" tIns="216000"/>
          <a:lstStyle/>
          <a:p>
            <a:pPr marL="0" indent="0">
              <a:buNone/>
            </a:pPr>
            <a:r>
              <a:rPr lang="en-GB" sz="1800" dirty="0"/>
              <a:t>The science T Level is suitable for anyone interested in a career in science and could provide a route into jobs in health and science such as:</a:t>
            </a:r>
          </a:p>
          <a:p>
            <a:r>
              <a:rPr lang="en-GB" sz="1800" dirty="0">
                <a:hlinkClick r:id="rId2"/>
              </a:rPr>
              <a:t>Food manufacturing inspector</a:t>
            </a:r>
            <a:endParaRPr lang="en-GB" sz="1800" dirty="0"/>
          </a:p>
          <a:p>
            <a:r>
              <a:rPr lang="en-GB" sz="1800" dirty="0">
                <a:hlinkClick r:id="rId3"/>
              </a:rPr>
              <a:t>Lab technician</a:t>
            </a:r>
            <a:endParaRPr lang="en-GB" sz="1800" dirty="0"/>
          </a:p>
          <a:p>
            <a:r>
              <a:rPr lang="en-GB" sz="1800" dirty="0" err="1">
                <a:hlinkClick r:id="rId4"/>
              </a:rPr>
              <a:t>Metrologist</a:t>
            </a:r>
            <a:endParaRPr lang="en-GB" sz="1800" dirty="0"/>
          </a:p>
          <a:p>
            <a:pPr marL="0" indent="0">
              <a:spcBef>
                <a:spcPts val="1600"/>
              </a:spcBef>
              <a:spcAft>
                <a:spcPts val="600"/>
              </a:spcAft>
              <a:buNone/>
            </a:pPr>
            <a:r>
              <a:rPr lang="en-GB" sz="1800" dirty="0"/>
              <a:t>The science T Level can also be a pathway into a higher level apprenticeship or university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CA0971-B794-4A93-8267-C309D6719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8994" y="1594138"/>
            <a:ext cx="4365693" cy="353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6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79515-BB97-4D3B-B30F-8E1139133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29267"/>
            <a:ext cx="10896600" cy="1325563"/>
          </a:xfrm>
        </p:spPr>
        <p:txBody>
          <a:bodyPr/>
          <a:lstStyle/>
          <a:p>
            <a:r>
              <a:rPr lang="en-GB" dirty="0"/>
              <a:t>What do you learn on a science T level course?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901CE-D009-434B-AD5F-A8739F085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19" y="1685456"/>
            <a:ext cx="7383195" cy="3993449"/>
          </a:xfrm>
          <a:solidFill>
            <a:schemeClr val="bg1">
              <a:lumMod val="95000"/>
            </a:schemeClr>
          </a:solidFill>
        </p:spPr>
        <p:txBody>
          <a:bodyPr lIns="180000" tIns="144000"/>
          <a:lstStyle/>
          <a:p>
            <a:pPr marL="0" indent="0">
              <a:buNone/>
            </a:pPr>
            <a:r>
              <a:rPr lang="en-GB" sz="1800" dirty="0"/>
              <a:t>The science T level includes core content on the health and science sector including:</a:t>
            </a:r>
          </a:p>
          <a:p>
            <a:r>
              <a:rPr lang="en-GB" sz="1800" dirty="0"/>
              <a:t>Working within the health and science sector</a:t>
            </a:r>
          </a:p>
          <a:p>
            <a:r>
              <a:rPr lang="en-GB" sz="1800" dirty="0"/>
              <a:t>Good scientific and clinical practice</a:t>
            </a:r>
          </a:p>
          <a:p>
            <a:r>
              <a:rPr lang="en-GB" sz="1800" dirty="0"/>
              <a:t>Core scientific concepts including cell biology, genetics and immunology</a:t>
            </a:r>
          </a:p>
          <a:p>
            <a:pPr marL="0" indent="0">
              <a:buNone/>
            </a:pPr>
            <a:r>
              <a:rPr lang="en-GB" sz="1800" dirty="0"/>
              <a:t>In addition to the core content there is a choice of one of 3 specialisms</a:t>
            </a:r>
          </a:p>
          <a:p>
            <a:r>
              <a:rPr lang="en-GB" sz="1800" dirty="0"/>
              <a:t>Laboratory sciences</a:t>
            </a:r>
          </a:p>
          <a:p>
            <a:r>
              <a:rPr lang="en-GB" sz="1800" dirty="0"/>
              <a:t>Food sciences</a:t>
            </a:r>
          </a:p>
          <a:p>
            <a:r>
              <a:rPr lang="en-GB" sz="1800" dirty="0"/>
              <a:t>Metrology sciences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0AAB047-4452-4E47-B1AF-5F59D5837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1"/>
          <a:stretch/>
        </p:blipFill>
        <p:spPr bwMode="auto">
          <a:xfrm>
            <a:off x="7962315" y="1685456"/>
            <a:ext cx="3650566" cy="399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298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F101A-3AAA-49AB-8FCC-B5B50F9C1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6697"/>
            <a:ext cx="10896600" cy="1325563"/>
          </a:xfrm>
        </p:spPr>
        <p:txBody>
          <a:bodyPr/>
          <a:lstStyle/>
          <a:p>
            <a:r>
              <a:rPr lang="en-GB" dirty="0"/>
              <a:t>T level industry 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7E429-B376-4D9D-8E75-6C9BC8510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861107"/>
            <a:ext cx="5638800" cy="2983609"/>
          </a:xfrm>
          <a:solidFill>
            <a:schemeClr val="bg1">
              <a:lumMod val="95000"/>
            </a:schemeClr>
          </a:solidFill>
        </p:spPr>
        <p:txBody>
          <a:bodyPr lIns="180000" tIns="144000" rIns="144000"/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800" dirty="0"/>
              <a:t>T levels have been designed in partnership with businesses and provide an opportunity to learn about a career while continuing your studies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800" dirty="0"/>
              <a:t>The industry placement is a key part of the T level and lasts for at least 45 days (315 hours)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ClrTx/>
              <a:buNone/>
            </a:pPr>
            <a:r>
              <a:rPr lang="en-GB" sz="1800" b="0" i="0" dirty="0">
                <a:solidFill>
                  <a:schemeClr val="tx1"/>
                </a:solidFill>
                <a:effectLst/>
                <a:ea typeface="Verdana" panose="020B0604030504040204" pitchFamily="34" charset="0"/>
              </a:rPr>
              <a:t>Industry placements provide an opportunity to put your learning into practice, develop technical skills and become more employable</a:t>
            </a: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3B4A5BD9-D39E-4906-8E4A-28D7D9BFC8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664" t="13334" r="4727" b="27083"/>
          <a:stretch/>
        </p:blipFill>
        <p:spPr>
          <a:xfrm>
            <a:off x="6436537" y="1861107"/>
            <a:ext cx="5225435" cy="29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29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4EA60-A857-4E4C-A4EB-C6212C9EE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7839"/>
            <a:ext cx="10896600" cy="1325563"/>
          </a:xfrm>
        </p:spPr>
        <p:txBody>
          <a:bodyPr/>
          <a:lstStyle/>
          <a:p>
            <a:r>
              <a:rPr lang="en-GB" dirty="0"/>
              <a:t>What are the benefits of T levels?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E949F-A54E-422A-9E60-C45744F74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0821" y="1794730"/>
            <a:ext cx="4192978" cy="3359621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In this video T levels students from New College Durham explain why T levels have been a positive choice for them</a:t>
            </a:r>
          </a:p>
          <a:p>
            <a:pPr marL="0" indent="0">
              <a:buNone/>
            </a:pPr>
            <a:r>
              <a:rPr lang="en-GB" sz="1800" dirty="0"/>
              <a:t>You can access further information on T levels and other post-16 options via the North East Ambition website:</a:t>
            </a:r>
          </a:p>
          <a:p>
            <a:pPr marL="0" indent="0">
              <a:buNone/>
            </a:pPr>
            <a:r>
              <a:rPr lang="en-GB" sz="1800" dirty="0">
                <a:hlinkClick r:id="rId3"/>
              </a:rPr>
              <a:t>https://www.northeastambition.co.uk/options-for-young-people-aged-16</a:t>
            </a:r>
            <a:endParaRPr lang="en-GB" sz="18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CB451F-952C-403F-B90A-D820BC3CA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4571256"/>
            <a:ext cx="688908" cy="4816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CB3446-426C-4C57-8195-E82F8127B979}"/>
              </a:ext>
            </a:extLst>
          </p:cNvPr>
          <p:cNvSpPr txBox="1"/>
          <p:nvPr/>
        </p:nvSpPr>
        <p:spPr>
          <a:xfrm>
            <a:off x="1527109" y="4646045"/>
            <a:ext cx="60979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Watch video: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 Level students, New College Durham</a:t>
            </a:r>
          </a:p>
        </p:txBody>
      </p:sp>
      <p:pic>
        <p:nvPicPr>
          <p:cNvPr id="8" name="Picture 7">
            <a:hlinkClick r:id="rId5"/>
            <a:extLst>
              <a:ext uri="{FF2B5EF4-FFF2-40B4-BE49-F238E27FC236}">
                <a16:creationId xmlns:a16="http://schemas.microsoft.com/office/drawing/2014/main" id="{DFA575D6-3FAA-4CA7-B392-BE6642CD0E8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12" r="43479" b="13558"/>
          <a:stretch/>
        </p:blipFill>
        <p:spPr>
          <a:xfrm>
            <a:off x="838200" y="1794730"/>
            <a:ext cx="5695107" cy="277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62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29DA1-CCF5-8547-BC3A-DFA066440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9560"/>
            <a:ext cx="10896600" cy="1325563"/>
          </a:xfrm>
        </p:spPr>
        <p:txBody>
          <a:bodyPr/>
          <a:lstStyle/>
          <a:p>
            <a:r>
              <a:rPr lang="en-US" dirty="0"/>
              <a:t>Activity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A877DF-9E8E-403D-9ED9-24671A4B3A8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7" y="1508361"/>
            <a:ext cx="3233738" cy="3841277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8F489E-476D-4314-A331-DB008FE3C6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90" t="14142" r="58525" b="6301"/>
          <a:stretch/>
        </p:blipFill>
        <p:spPr>
          <a:xfrm>
            <a:off x="6541518" y="2074256"/>
            <a:ext cx="4161979" cy="313701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685460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2234B-16FC-4E1F-A7E3-683A92912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666"/>
            <a:ext cx="10896600" cy="1325563"/>
          </a:xfrm>
        </p:spPr>
        <p:txBody>
          <a:bodyPr/>
          <a:lstStyle/>
          <a:p>
            <a:r>
              <a:rPr lang="en-GB" dirty="0"/>
              <a:t>Want to find out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7DE85-4E96-4FA6-B172-CE0A8BDFA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765" y="3000743"/>
            <a:ext cx="2438085" cy="2113423"/>
          </a:xfrm>
          <a:solidFill>
            <a:schemeClr val="bg1">
              <a:lumMod val="95000"/>
            </a:schemeClr>
          </a:solidFill>
        </p:spPr>
        <p:txBody>
          <a:bodyPr lIns="144000" tIns="180000" rIns="144000"/>
          <a:lstStyle/>
          <a:p>
            <a:pPr marL="0" indent="0">
              <a:buNone/>
            </a:pPr>
            <a:r>
              <a:rPr lang="en-GB" sz="1600" b="1" dirty="0"/>
              <a:t>NCFE Health and Science T Level </a:t>
            </a:r>
            <a:r>
              <a:rPr lang="en-GB" sz="1600" dirty="0"/>
              <a:t>student video explaining health and science route pathways</a:t>
            </a:r>
          </a:p>
          <a:p>
            <a:pPr marL="0" indent="0">
              <a:buNone/>
            </a:pPr>
            <a:r>
              <a:rPr lang="en-GB" sz="1400" dirty="0">
                <a:hlinkClick r:id="rId5"/>
              </a:rPr>
              <a:t>https://www.youtube.com/watch?v=08D_q59grxg</a:t>
            </a:r>
            <a:endParaRPr lang="en-GB" sz="1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4BB3BE1-C01C-314D-81FE-46B5F0D3A27D}"/>
              </a:ext>
            </a:extLst>
          </p:cNvPr>
          <p:cNvSpPr txBox="1">
            <a:spLocks/>
          </p:cNvSpPr>
          <p:nvPr/>
        </p:nvSpPr>
        <p:spPr bwMode="auto">
          <a:xfrm>
            <a:off x="3464032" y="3000743"/>
            <a:ext cx="2438087" cy="2113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180000" rIns="14400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/>
              <a:t>NCFE Parents and learners information</a:t>
            </a:r>
          </a:p>
          <a:p>
            <a:pPr marL="0" indent="0">
              <a:buNone/>
            </a:pPr>
            <a:r>
              <a:rPr lang="en-GB" sz="1400" dirty="0">
                <a:hlinkClick r:id="rId6"/>
              </a:rPr>
              <a:t>https://</a:t>
            </a:r>
            <a:r>
              <a:rPr lang="en-GB" sz="1400" dirty="0" err="1">
                <a:hlinkClick r:id="rId6"/>
              </a:rPr>
              <a:t>www.ncfe.org.uk</a:t>
            </a:r>
            <a:r>
              <a:rPr lang="en-GB" sz="1400" dirty="0">
                <a:hlinkClick r:id="rId6"/>
              </a:rPr>
              <a:t>/technical-education/t-levels/parents-and-learners/</a:t>
            </a:r>
            <a:endParaRPr lang="en-GB" sz="1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707F37-3A3E-254B-8AB8-AB670E2310DA}"/>
              </a:ext>
            </a:extLst>
          </p:cNvPr>
          <p:cNvSpPr txBox="1">
            <a:spLocks/>
          </p:cNvSpPr>
          <p:nvPr/>
        </p:nvSpPr>
        <p:spPr bwMode="auto">
          <a:xfrm>
            <a:off x="6333301" y="3000743"/>
            <a:ext cx="2410698" cy="2113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180000" rIns="14400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/>
              <a:t>Find a local T Level provider</a:t>
            </a:r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r>
              <a:rPr lang="en-GB" sz="1400" dirty="0">
                <a:hlinkClick r:id="rId7"/>
              </a:rPr>
              <a:t>https://</a:t>
            </a:r>
            <a:r>
              <a:rPr lang="en-GB" sz="1400" dirty="0" err="1">
                <a:hlinkClick r:id="rId7"/>
              </a:rPr>
              <a:t>www.tlevels.gov.uk</a:t>
            </a:r>
            <a:r>
              <a:rPr lang="en-GB" sz="1400" dirty="0">
                <a:hlinkClick r:id="rId7"/>
              </a:rPr>
              <a:t>/students/find</a:t>
            </a:r>
            <a:endParaRPr lang="en-GB" sz="1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ED67A8C-A531-3F4B-982F-CC49F0C2414E}"/>
              </a:ext>
            </a:extLst>
          </p:cNvPr>
          <p:cNvSpPr txBox="1">
            <a:spLocks/>
          </p:cNvSpPr>
          <p:nvPr/>
        </p:nvSpPr>
        <p:spPr bwMode="auto">
          <a:xfrm>
            <a:off x="9175181" y="3000743"/>
            <a:ext cx="2422050" cy="2113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180000" rIns="14400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/>
              <a:t>DfE post 16 choices animation</a:t>
            </a:r>
          </a:p>
          <a:p>
            <a:pPr marL="0" indent="0">
              <a:buNone/>
            </a:pPr>
            <a:endParaRPr lang="en-GB" sz="1800" b="1" dirty="0"/>
          </a:p>
          <a:p>
            <a:pPr marL="0" indent="0">
              <a:buNone/>
            </a:pPr>
            <a:r>
              <a:rPr lang="en-GB" sz="1400" dirty="0">
                <a:hlinkClick r:id="rId8"/>
              </a:rPr>
              <a:t>https://</a:t>
            </a:r>
            <a:r>
              <a:rPr lang="en-GB" sz="1400" dirty="0" err="1">
                <a:hlinkClick r:id="rId8"/>
              </a:rPr>
              <a:t>www.youtube.com</a:t>
            </a:r>
            <a:r>
              <a:rPr lang="en-GB" sz="1400" dirty="0">
                <a:hlinkClick r:id="rId8"/>
              </a:rPr>
              <a:t>/</a:t>
            </a:r>
            <a:r>
              <a:rPr lang="en-GB" sz="1400" dirty="0" err="1">
                <a:hlinkClick r:id="rId8"/>
              </a:rPr>
              <a:t>watch?app</a:t>
            </a:r>
            <a:r>
              <a:rPr lang="en-GB" sz="1400" dirty="0">
                <a:hlinkClick r:id="rId8"/>
              </a:rPr>
              <a:t>=</a:t>
            </a:r>
            <a:r>
              <a:rPr lang="en-GB" sz="1400" dirty="0" err="1">
                <a:hlinkClick r:id="rId8"/>
              </a:rPr>
              <a:t>desktop&amp;v</a:t>
            </a:r>
            <a:r>
              <a:rPr lang="en-GB" sz="1400" dirty="0">
                <a:hlinkClick r:id="rId8"/>
              </a:rPr>
              <a:t>=f_xAQNNi4pA</a:t>
            </a:r>
            <a:endParaRPr lang="en-GB" sz="1400" dirty="0"/>
          </a:p>
        </p:txBody>
      </p:sp>
      <p:pic>
        <p:nvPicPr>
          <p:cNvPr id="4" name="Online Media 3" descr="Health and Science T Level">
            <a:hlinkClick r:id="" action="ppaction://media"/>
            <a:extLst>
              <a:ext uri="{FF2B5EF4-FFF2-40B4-BE49-F238E27FC236}">
                <a16:creationId xmlns:a16="http://schemas.microsoft.com/office/drawing/2014/main" id="{7D9D68C7-5C38-F640-B588-8795C2E9B5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594767" y="1628388"/>
            <a:ext cx="2438089" cy="137752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Online Media 8" descr="Department for Education Post-16 Choices Animation">
            <a:hlinkClick r:id="" action="ppaction://media"/>
            <a:extLst>
              <a:ext uri="{FF2B5EF4-FFF2-40B4-BE49-F238E27FC236}">
                <a16:creationId xmlns:a16="http://schemas.microsoft.com/office/drawing/2014/main" id="{6C0DB9E5-AC7C-F240-9AC8-4A76F89A89F3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10"/>
          <a:stretch>
            <a:fillRect/>
          </a:stretch>
        </p:blipFill>
        <p:spPr>
          <a:xfrm>
            <a:off x="9186533" y="1628387"/>
            <a:ext cx="2410700" cy="136204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69CB991-2C9E-3A4B-98EB-B3840C7DC6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819" y="1628388"/>
            <a:ext cx="2438088" cy="138794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17A995AF-BBF9-C14D-A721-F8188E839D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70" y="1628387"/>
            <a:ext cx="2410700" cy="137235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19808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2F976DD97F384F9BCD63F65ADE55B9" ma:contentTypeVersion="14" ma:contentTypeDescription="Create a new document." ma:contentTypeScope="" ma:versionID="2cb2a8ea1cc36ac1e7f4f357e6b82bb8">
  <xsd:schema xmlns:xsd="http://www.w3.org/2001/XMLSchema" xmlns:xs="http://www.w3.org/2001/XMLSchema" xmlns:p="http://schemas.microsoft.com/office/2006/metadata/properties" xmlns:ns3="e799cd00-92dc-4042-b74f-cbc45bc6f851" xmlns:ns4="5148a532-9631-406e-834b-290e75d277ba" targetNamespace="http://schemas.microsoft.com/office/2006/metadata/properties" ma:root="true" ma:fieldsID="8c063e82a85364bbe4b0eaf7d0396c78" ns3:_="" ns4:_="">
    <xsd:import namespace="e799cd00-92dc-4042-b74f-cbc45bc6f851"/>
    <xsd:import namespace="5148a532-9631-406e-834b-290e75d277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99cd00-92dc-4042-b74f-cbc45bc6f8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8a532-9631-406e-834b-290e75d277b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B80BB1-8D5C-4DBF-94D5-C3A59B8A31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4923D1-BAF6-426D-8E80-5F45EC6343AE}">
  <ds:schemaRefs>
    <ds:schemaRef ds:uri="http://schemas.openxmlformats.org/package/2006/metadata/core-properties"/>
    <ds:schemaRef ds:uri="e799cd00-92dc-4042-b74f-cbc45bc6f85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148a532-9631-406e-834b-290e75d277ba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40A056A-41B6-462C-85B7-42232E1725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99cd00-92dc-4042-b74f-cbc45bc6f851"/>
    <ds:schemaRef ds:uri="5148a532-9631-406e-834b-290e75d277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</TotalTime>
  <Words>886</Words>
  <Application>Microsoft Office PowerPoint</Application>
  <PresentationFormat>Widescreen</PresentationFormat>
  <Paragraphs>91</Paragraphs>
  <Slides>11</Slides>
  <Notes>9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Science T Level Pathway</vt:lpstr>
      <vt:lpstr>What is a T Level?</vt:lpstr>
      <vt:lpstr>How do T Levels fit with other post-GCSE options?</vt:lpstr>
      <vt:lpstr>Science T Level</vt:lpstr>
      <vt:lpstr>What do you learn on a science T level course?</vt:lpstr>
      <vt:lpstr>T level industry placement</vt:lpstr>
      <vt:lpstr>What are the benefits of T levels?</vt:lpstr>
      <vt:lpstr>Activity</vt:lpstr>
      <vt:lpstr>Want to find out more</vt:lpstr>
      <vt:lpstr>Health and Science T Level providers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 level student presentation</dc:title>
  <dc:creator>Karen Burgess</dc:creator>
  <cp:lastModifiedBy>Karen Burgess</cp:lastModifiedBy>
  <cp:revision>8</cp:revision>
  <dcterms:created xsi:type="dcterms:W3CDTF">2022-02-10T09:09:09Z</dcterms:created>
  <dcterms:modified xsi:type="dcterms:W3CDTF">2022-08-09T10:03:53Z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0x010100EA2F976DD97F384F9BCD63F65ADE55B9</vt:lpwstr>
  </property>
</Properties>
</file>