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82" r:id="rId5"/>
    <p:sldId id="372" r:id="rId6"/>
    <p:sldId id="368" r:id="rId7"/>
    <p:sldId id="385" r:id="rId8"/>
    <p:sldId id="386" r:id="rId9"/>
    <p:sldId id="365" r:id="rId10"/>
    <p:sldId id="366" r:id="rId11"/>
    <p:sldId id="384" r:id="rId12"/>
    <p:sldId id="367" r:id="rId13"/>
    <p:sldId id="371" r:id="rId14"/>
    <p:sldId id="370" r:id="rId15"/>
    <p:sldId id="374" r:id="rId16"/>
    <p:sldId id="375" r:id="rId17"/>
    <p:sldId id="376" r:id="rId18"/>
    <p:sldId id="378" r:id="rId19"/>
    <p:sldId id="383" r:id="rId20"/>
    <p:sldId id="377" r:id="rId21"/>
    <p:sldId id="373" r:id="rId22"/>
    <p:sldId id="379" r:id="rId23"/>
    <p:sldId id="387" r:id="rId24"/>
    <p:sldId id="310" r:id="rId25"/>
    <p:sldId id="382"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Burgess" initials="KB" lastIdx="4" clrIdx="0">
    <p:extLst>
      <p:ext uri="{19B8F6BF-5375-455C-9EA6-DF929625EA0E}">
        <p15:presenceInfo xmlns:p15="http://schemas.microsoft.com/office/powerpoint/2012/main" userId="S::Karen.Burgess@nelep.co.uk::82045a81-e96a-4c12-9047-61da347519c2" providerId="AD"/>
      </p:ext>
    </p:extLst>
  </p:cmAuthor>
  <p:cmAuthor id="2" name="Joe Neame" initials="JN" lastIdx="13" clrIdx="1">
    <p:extLst>
      <p:ext uri="{19B8F6BF-5375-455C-9EA6-DF929625EA0E}">
        <p15:presenceInfo xmlns:p15="http://schemas.microsoft.com/office/powerpoint/2012/main" userId="S::joeneame@ncfe.org.uk::025908dc-dd5e-4280-96a0-fb53106ff7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02B6F"/>
    <a:srgbClr val="8D0E57"/>
    <a:srgbClr val="D348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AB5A98-63A2-4D18-BD9A-2DBD109A6645}" v="4" dt="2022-07-06T12:57:53.776"/>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7"/>
    <p:restoredTop sz="84778" autoAdjust="0"/>
  </p:normalViewPr>
  <p:slideViewPr>
    <p:cSldViewPr snapToGrid="0" snapToObjects="1">
      <p:cViewPr varScale="1">
        <p:scale>
          <a:sx n="53" d="100"/>
          <a:sy n="53" d="100"/>
        </p:scale>
        <p:origin x="122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16012A-B6B8-1B4B-B3DE-BFA740C7AFDD}" type="datetimeFigureOut">
              <a:rPr lang="en-US" smtClean="0"/>
              <a:t>8/9/2022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BE8983-6ADB-074C-82EC-D9C11D0FB6F2}" type="slidenum">
              <a:rPr lang="en-US" smtClean="0"/>
              <a:t>‹#›</a:t>
            </a:fld>
            <a:endParaRPr lang="en-US"/>
          </a:p>
        </p:txBody>
      </p:sp>
    </p:spTree>
    <p:extLst>
      <p:ext uri="{BB962C8B-B14F-4D97-AF65-F5344CB8AC3E}">
        <p14:creationId xmlns:p14="http://schemas.microsoft.com/office/powerpoint/2010/main" val="1392248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ncfe.org.uk/technical-education/t-levels/health-and-scienc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Full list of planned T level subject areas available here:</a:t>
            </a:r>
          </a:p>
          <a:p>
            <a:r>
              <a:rPr lang="en-GB" dirty="0"/>
              <a:t>https://www.gov.uk/government/publications/introduction-of-t-levels/introduction-of-t-levels</a:t>
            </a:r>
          </a:p>
        </p:txBody>
      </p:sp>
      <p:sp>
        <p:nvSpPr>
          <p:cNvPr id="4" name="Slide Number Placeholder 3"/>
          <p:cNvSpPr>
            <a:spLocks noGrp="1"/>
          </p:cNvSpPr>
          <p:nvPr>
            <p:ph type="sldNum" sz="quarter" idx="5"/>
          </p:nvPr>
        </p:nvSpPr>
        <p:spPr/>
        <p:txBody>
          <a:bodyPr/>
          <a:lstStyle/>
          <a:p>
            <a:fld id="{E6BE8983-6ADB-074C-82EC-D9C11D0FB6F2}" type="slidenum">
              <a:rPr lang="en-US" smtClean="0"/>
              <a:t>3</a:t>
            </a:fld>
            <a:endParaRPr lang="en-US"/>
          </a:p>
        </p:txBody>
      </p:sp>
    </p:spTree>
    <p:extLst>
      <p:ext uri="{BB962C8B-B14F-4D97-AF65-F5344CB8AC3E}">
        <p14:creationId xmlns:p14="http://schemas.microsoft.com/office/powerpoint/2010/main" val="1852040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Occupational specialisms listed by relevant pathway</a:t>
            </a:r>
            <a:endParaRPr lang="en-GB" dirty="0"/>
          </a:p>
          <a:p>
            <a:r>
              <a:rPr lang="en-GB" sz="1200" b="1" dirty="0"/>
              <a:t>*Information correct in January 2022- current information can be accessed at  </a:t>
            </a:r>
          </a:p>
          <a:p>
            <a:r>
              <a:rPr lang="en-GB" sz="1400" b="1" dirty="0">
                <a:hlinkClick r:id="rId3"/>
              </a:rPr>
              <a:t> </a:t>
            </a:r>
            <a:r>
              <a:rPr lang="en-GB" sz="1200" dirty="0">
                <a:hlinkClick r:id="rId3"/>
              </a:rPr>
              <a:t>www.ncfe.org.uk/technical-education/t-levels/health-and-science/</a:t>
            </a:r>
            <a:endParaRPr lang="en-GB" sz="1200" dirty="0"/>
          </a:p>
        </p:txBody>
      </p:sp>
      <p:sp>
        <p:nvSpPr>
          <p:cNvPr id="4" name="Slide Number Placeholder 3"/>
          <p:cNvSpPr>
            <a:spLocks noGrp="1"/>
          </p:cNvSpPr>
          <p:nvPr>
            <p:ph type="sldNum" sz="quarter" idx="5"/>
          </p:nvPr>
        </p:nvSpPr>
        <p:spPr/>
        <p:txBody>
          <a:bodyPr/>
          <a:lstStyle/>
          <a:p>
            <a:fld id="{E6BE8983-6ADB-074C-82EC-D9C11D0FB6F2}" type="slidenum">
              <a:rPr lang="en-US" smtClean="0"/>
              <a:t>10</a:t>
            </a:fld>
            <a:endParaRPr lang="en-US"/>
          </a:p>
        </p:txBody>
      </p:sp>
    </p:spTree>
    <p:extLst>
      <p:ext uri="{BB962C8B-B14F-4D97-AF65-F5344CB8AC3E}">
        <p14:creationId xmlns:p14="http://schemas.microsoft.com/office/powerpoint/2010/main" val="2380075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note this is summary overview of the course content, more information is available online in the qualification specification</a:t>
            </a:r>
          </a:p>
        </p:txBody>
      </p:sp>
      <p:sp>
        <p:nvSpPr>
          <p:cNvPr id="4" name="Slide Number Placeholder 3"/>
          <p:cNvSpPr>
            <a:spLocks noGrp="1"/>
          </p:cNvSpPr>
          <p:nvPr>
            <p:ph type="sldNum" sz="quarter" idx="5"/>
          </p:nvPr>
        </p:nvSpPr>
        <p:spPr/>
        <p:txBody>
          <a:bodyPr/>
          <a:lstStyle/>
          <a:p>
            <a:fld id="{E6BE8983-6ADB-074C-82EC-D9C11D0FB6F2}" type="slidenum">
              <a:rPr lang="en-US" smtClean="0"/>
              <a:t>13</a:t>
            </a:fld>
            <a:endParaRPr lang="en-US"/>
          </a:p>
        </p:txBody>
      </p:sp>
    </p:spTree>
    <p:extLst>
      <p:ext uri="{BB962C8B-B14F-4D97-AF65-F5344CB8AC3E}">
        <p14:creationId xmlns:p14="http://schemas.microsoft.com/office/powerpoint/2010/main" val="922390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14</a:t>
            </a:fld>
            <a:endParaRPr lang="en-US"/>
          </a:p>
        </p:txBody>
      </p:sp>
    </p:spTree>
    <p:extLst>
      <p:ext uri="{BB962C8B-B14F-4D97-AF65-F5344CB8AC3E}">
        <p14:creationId xmlns:p14="http://schemas.microsoft.com/office/powerpoint/2010/main" val="1575404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information can be accessed by following the links to the provider websites</a:t>
            </a:r>
          </a:p>
        </p:txBody>
      </p:sp>
      <p:sp>
        <p:nvSpPr>
          <p:cNvPr id="4" name="Slide Number Placeholder 3"/>
          <p:cNvSpPr>
            <a:spLocks noGrp="1"/>
          </p:cNvSpPr>
          <p:nvPr>
            <p:ph type="sldNum" sz="quarter" idx="5"/>
          </p:nvPr>
        </p:nvSpPr>
        <p:spPr/>
        <p:txBody>
          <a:bodyPr/>
          <a:lstStyle/>
          <a:p>
            <a:fld id="{E6BE8983-6ADB-074C-82EC-D9C11D0FB6F2}" type="slidenum">
              <a:rPr lang="en-US" smtClean="0"/>
              <a:t>18</a:t>
            </a:fld>
            <a:endParaRPr lang="en-US"/>
          </a:p>
        </p:txBody>
      </p:sp>
    </p:spTree>
    <p:extLst>
      <p:ext uri="{BB962C8B-B14F-4D97-AF65-F5344CB8AC3E}">
        <p14:creationId xmlns:p14="http://schemas.microsoft.com/office/powerpoint/2010/main" val="1348699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teacher guide to T levels has an excellent summary to support further understanding of T levels, testimonials and possible destinations</a:t>
            </a:r>
          </a:p>
        </p:txBody>
      </p:sp>
      <p:sp>
        <p:nvSpPr>
          <p:cNvPr id="4" name="Slide Number Placeholder 3"/>
          <p:cNvSpPr>
            <a:spLocks noGrp="1"/>
          </p:cNvSpPr>
          <p:nvPr>
            <p:ph type="sldNum" sz="quarter" idx="5"/>
          </p:nvPr>
        </p:nvSpPr>
        <p:spPr/>
        <p:txBody>
          <a:bodyPr/>
          <a:lstStyle/>
          <a:p>
            <a:fld id="{E6BE8983-6ADB-074C-82EC-D9C11D0FB6F2}" type="slidenum">
              <a:rPr lang="en-US" smtClean="0"/>
              <a:t>19</a:t>
            </a:fld>
            <a:endParaRPr lang="en-US"/>
          </a:p>
        </p:txBody>
      </p:sp>
    </p:spTree>
    <p:extLst>
      <p:ext uri="{BB962C8B-B14F-4D97-AF65-F5344CB8AC3E}">
        <p14:creationId xmlns:p14="http://schemas.microsoft.com/office/powerpoint/2010/main" val="3643108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Understanding T Levels: in house or live online (new staff within W1&amp;2, and recommended for all W3 providers: </a:t>
            </a:r>
            <a:r>
              <a:rPr lang="en-GB" dirty="0"/>
              <a:t>develop your knowledge of T Levels to prepare for delivery and provide learners with high quality advice and guidance.</a:t>
            </a:r>
            <a:r>
              <a:rPr lang="en-US" dirty="0"/>
              <a:t> </a:t>
            </a:r>
          </a:p>
          <a:p>
            <a:r>
              <a:rPr lang="en-US" dirty="0"/>
              <a:t> </a:t>
            </a:r>
            <a:r>
              <a:rPr lang="en-GB" b="1" dirty="0"/>
              <a:t>Professional Development for Leaders: (W1,2&amp;3) </a:t>
            </a:r>
            <a:r>
              <a:rPr lang="en-GB" dirty="0"/>
              <a:t>helping all staff in leadership roles to shape the strategic direction of their organisation.</a:t>
            </a:r>
            <a:endParaRPr lang="en-US" dirty="0"/>
          </a:p>
          <a:p>
            <a:r>
              <a:rPr lang="en-GB" dirty="0"/>
              <a:t> </a:t>
            </a:r>
            <a:r>
              <a:rPr lang="en-GB" b="1" dirty="0"/>
              <a:t>T Level Role and Route Specific Training (W1,2 and 3): </a:t>
            </a:r>
            <a:r>
              <a:rPr lang="en-GB" dirty="0"/>
              <a:t>personalised CPD journeys created from a range of courses, modules, workshops and other activities structured to meet specific professional development needs.</a:t>
            </a:r>
            <a:endParaRPr lang="en-US" dirty="0"/>
          </a:p>
          <a:p>
            <a:r>
              <a:rPr lang="en-US" dirty="0"/>
              <a:t> </a:t>
            </a:r>
            <a:r>
              <a:rPr lang="en-GB" b="1" dirty="0"/>
              <a:t>Industry Insights: </a:t>
            </a:r>
            <a:r>
              <a:rPr lang="en-GB" dirty="0"/>
              <a:t>apply for workplace shadowing and placement opportunities and attend industry workshops to ensure current industry practice is reflected in T Level teaching.</a:t>
            </a:r>
            <a:r>
              <a:rPr lang="en-US" dirty="0"/>
              <a:t> </a:t>
            </a:r>
            <a:endParaRPr lang="en-US" dirty="0">
              <a:cs typeface="Calibri"/>
            </a:endParaRPr>
          </a:p>
          <a:p>
            <a:r>
              <a:rPr lang="en-GB" b="1" dirty="0"/>
              <a:t>Networks: </a:t>
            </a:r>
            <a:r>
              <a:rPr lang="en-GB" dirty="0"/>
              <a:t>Interact, collaborate and share effective practice with colleagues across the sector. </a:t>
            </a:r>
            <a:endParaRPr lang="en-US" dirty="0"/>
          </a:p>
          <a:p>
            <a:r>
              <a:rPr lang="en-GB" b="1" dirty="0"/>
              <a:t>T Level Resource Improvement Projects (TRIPs): </a:t>
            </a:r>
            <a:r>
              <a:rPr lang="en-GB" dirty="0"/>
              <a:t>collaborate on action research projects with staff from other T Level providers to improve teaching and outcomes for learners. </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E6BE8983-6ADB-074C-82EC-D9C11D0FB6F2}" type="slidenum">
              <a:rPr lang="en-US" smtClean="0"/>
              <a:t>20</a:t>
            </a:fld>
            <a:endParaRPr lang="en-US"/>
          </a:p>
        </p:txBody>
      </p:sp>
    </p:spTree>
    <p:extLst>
      <p:ext uri="{BB962C8B-B14F-4D97-AF65-F5344CB8AC3E}">
        <p14:creationId xmlns:p14="http://schemas.microsoft.com/office/powerpoint/2010/main" val="608681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I'm sure the majority of T Level Providers already have an established relationship with their RDL, however, if you haven’t yet made contact, I'd like to refer you to the regional map, which is located on the ETF website, where you can find the details of which RDL has been designated to each individual setting.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20340D-206C-4C41-A35B-4D72CE2F2B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96926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3B6A-053F-2F44-BCE1-00D98F109D15}"/>
              </a:ext>
            </a:extLst>
          </p:cNvPr>
          <p:cNvSpPr>
            <a:spLocks noGrp="1"/>
          </p:cNvSpPr>
          <p:nvPr>
            <p:ph type="ctrTitle"/>
          </p:nvPr>
        </p:nvSpPr>
        <p:spPr>
          <a:xfrm>
            <a:off x="506627" y="1122363"/>
            <a:ext cx="10161373" cy="2387600"/>
          </a:xfrm>
          <a:prstGeom prst="rect">
            <a:avLst/>
          </a:prstGeom>
        </p:spPr>
        <p:txBody>
          <a:bodyPr anchor="b"/>
          <a:lstStyle>
            <a:lvl1pPr algn="l">
              <a:defRPr sz="36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427A4A3-16D2-7642-B61E-003CE703AE13}"/>
              </a:ext>
            </a:extLst>
          </p:cNvPr>
          <p:cNvSpPr>
            <a:spLocks noGrp="1"/>
          </p:cNvSpPr>
          <p:nvPr>
            <p:ph type="subTitle" idx="1"/>
          </p:nvPr>
        </p:nvSpPr>
        <p:spPr>
          <a:xfrm>
            <a:off x="506627" y="3602038"/>
            <a:ext cx="10161373"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734572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8274-0ADB-BF4D-B139-79D1AA726026}"/>
              </a:ext>
            </a:extLst>
          </p:cNvPr>
          <p:cNvSpPr>
            <a:spLocks noGrp="1"/>
          </p:cNvSpPr>
          <p:nvPr>
            <p:ph type="title"/>
          </p:nvPr>
        </p:nvSpPr>
        <p:spPr>
          <a:xfrm>
            <a:off x="457200" y="231609"/>
            <a:ext cx="11192494" cy="842811"/>
          </a:xfrm>
          <a:prstGeom prst="rect">
            <a:avLst/>
          </a:prstGeom>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76A5E091-208E-974F-B374-EB2FF4E06197}"/>
              </a:ext>
            </a:extLst>
          </p:cNvPr>
          <p:cNvSpPr>
            <a:spLocks noGrp="1"/>
          </p:cNvSpPr>
          <p:nvPr>
            <p:ph idx="1"/>
          </p:nvPr>
        </p:nvSpPr>
        <p:spPr>
          <a:xfrm>
            <a:off x="457200" y="1484417"/>
            <a:ext cx="11192494" cy="4215739"/>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07186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0536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09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6020B-2AE0-DB43-9394-CC107D49CEDE}"/>
              </a:ext>
            </a:extLst>
          </p:cNvPr>
          <p:cNvSpPr>
            <a:spLocks noGrp="1"/>
          </p:cNvSpPr>
          <p:nvPr>
            <p:ph type="title"/>
          </p:nvPr>
        </p:nvSpPr>
        <p:spPr>
          <a:xfrm>
            <a:off x="831850" y="1709739"/>
            <a:ext cx="10515600" cy="1169386"/>
          </a:xfrm>
          <a:prstGeom prst="rect">
            <a:avLst/>
          </a:prstGeom>
        </p:spPr>
        <p:txBody>
          <a:bodyPr anchor="b"/>
          <a:lstStyle>
            <a:lvl1pPr>
              <a:defRPr sz="3600">
                <a:solidFill>
                  <a:schemeClr val="bg1"/>
                </a:solidFill>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4C78131E-3E36-1849-92EC-B8E63754BB99}"/>
              </a:ext>
            </a:extLst>
          </p:cNvPr>
          <p:cNvSpPr>
            <a:spLocks noGrp="1"/>
          </p:cNvSpPr>
          <p:nvPr>
            <p:ph type="body" idx="1"/>
          </p:nvPr>
        </p:nvSpPr>
        <p:spPr>
          <a:xfrm>
            <a:off x="831850" y="3228782"/>
            <a:ext cx="10515600" cy="1500187"/>
          </a:xfrm>
          <a:prstGeom prst="rect">
            <a:avLst/>
          </a:prstGeo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2228599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xt and Bullets">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8" name="Title 1">
            <a:extLst>
              <a:ext uri="{FF2B5EF4-FFF2-40B4-BE49-F238E27FC236}">
                <a16:creationId xmlns:a16="http://schemas.microsoft.com/office/drawing/2014/main" id="{677BB2F1-AFF0-C64C-83D0-3B465EE13985}"/>
              </a:ext>
            </a:extLst>
          </p:cNvPr>
          <p:cNvSpPr>
            <a:spLocks noGrp="1"/>
          </p:cNvSpPr>
          <p:nvPr>
            <p:ph type="title" hasCustomPrompt="1"/>
          </p:nvPr>
        </p:nvSpPr>
        <p:spPr>
          <a:xfrm>
            <a:off x="310601" y="333201"/>
            <a:ext cx="11250084" cy="932567"/>
          </a:xfrm>
        </p:spPr>
        <p:txBody>
          <a:bodyPr lIns="0" tIns="0" rIns="0" bIns="0" anchor="t" anchorCtr="0">
            <a:normAutofit/>
          </a:bodyPr>
          <a:lstStyle>
            <a:lvl1pPr algn="l">
              <a:lnSpc>
                <a:spcPts val="2667"/>
              </a:lnSpc>
              <a:spcBef>
                <a:spcPts val="0"/>
              </a:spcBef>
              <a:defRPr sz="2667" b="1" cap="none" baseline="0"/>
            </a:lvl1pPr>
          </a:lstStyle>
          <a:p>
            <a:r>
              <a:rPr lang="en-US"/>
              <a:t>Slide Title</a:t>
            </a:r>
            <a:endParaRPr lang="en-GB"/>
          </a:p>
        </p:txBody>
      </p:sp>
      <p:sp>
        <p:nvSpPr>
          <p:cNvPr id="9" name="Text Placeholder 8"/>
          <p:cNvSpPr>
            <a:spLocks noGrp="1"/>
          </p:cNvSpPr>
          <p:nvPr>
            <p:ph type="body" sz="quarter" idx="12"/>
          </p:nvPr>
        </p:nvSpPr>
        <p:spPr>
          <a:xfrm>
            <a:off x="312001" y="1315200"/>
            <a:ext cx="10223500" cy="4802099"/>
          </a:xfrm>
        </p:spPr>
        <p:txBody>
          <a:bodyPr>
            <a:noAutofit/>
          </a:bodyPr>
          <a:lstStyle>
            <a:lvl1pPr marL="0" indent="0">
              <a:lnSpc>
                <a:spcPts val="3733"/>
              </a:lnSpc>
              <a:spcBef>
                <a:spcPts val="0"/>
              </a:spcBef>
              <a:buNone/>
              <a:defRPr sz="3600"/>
            </a:lvl1pPr>
            <a:lvl2pPr marL="359991" indent="-359991">
              <a:lnSpc>
                <a:spcPts val="3733"/>
              </a:lnSpc>
              <a:spcBef>
                <a:spcPts val="0"/>
              </a:spcBef>
              <a:defRPr sz="3600"/>
            </a:lvl2pPr>
            <a:lvl3pPr marL="719982" indent="-359991">
              <a:lnSpc>
                <a:spcPts val="3733"/>
              </a:lnSpc>
              <a:defRPr sz="3600"/>
            </a:lvl3pPr>
            <a:lvl4pPr marL="1079973" indent="-359991">
              <a:lnSpc>
                <a:spcPts val="3733"/>
              </a:lnSpc>
              <a:defRPr sz="3600"/>
            </a:lvl4pPr>
            <a:lvl5pPr marL="1439964" indent="-359991">
              <a:lnSpc>
                <a:spcPts val="3733"/>
              </a:lnSpc>
              <a:defRPr sz="3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2">
            <a:extLst>
              <a:ext uri="{FF2B5EF4-FFF2-40B4-BE49-F238E27FC236}">
                <a16:creationId xmlns:a16="http://schemas.microsoft.com/office/drawing/2014/main" id="{FC25F548-F1B7-1942-BFC2-C7EF39D09D2E}"/>
              </a:ext>
              <a:ext uri="{C183D7F6-B498-43B3-948B-1728B52AA6E4}">
                <adec:decorative xmlns:adec="http://schemas.microsoft.com/office/drawing/2017/decorative" val="1"/>
              </a:ext>
            </a:extLst>
          </p:cNvPr>
          <p:cNvSpPr>
            <a:spLocks noGrp="1"/>
          </p:cNvSpPr>
          <p:nvPr>
            <p:ph type="ftr" sz="quarter" idx="10"/>
          </p:nvPr>
        </p:nvSpPr>
        <p:spPr>
          <a:xfrm>
            <a:off x="312000" y="6356351"/>
            <a:ext cx="10248501" cy="365125"/>
          </a:xfrm>
        </p:spPr>
        <p:txBody>
          <a:bodyPr/>
          <a:lstStyle/>
          <a:p>
            <a:r>
              <a:rPr lang="en-GB"/>
              <a:t>Education &amp; Training Foundation</a:t>
            </a:r>
          </a:p>
        </p:txBody>
      </p:sp>
    </p:spTree>
    <p:extLst>
      <p:ext uri="{BB962C8B-B14F-4D97-AF65-F5344CB8AC3E}">
        <p14:creationId xmlns:p14="http://schemas.microsoft.com/office/powerpoint/2010/main" val="638595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Large Text and Supporting Tex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17FABA6-57B8-9148-99A9-C72DFAAECE0A}"/>
              </a:ext>
            </a:extLst>
          </p:cNvPr>
          <p:cNvSpPr>
            <a:spLocks noGrp="1"/>
          </p:cNvSpPr>
          <p:nvPr>
            <p:ph type="title" hasCustomPrompt="1"/>
          </p:nvPr>
        </p:nvSpPr>
        <p:spPr>
          <a:xfrm>
            <a:off x="310601" y="333201"/>
            <a:ext cx="11250084" cy="932567"/>
          </a:xfrm>
        </p:spPr>
        <p:txBody>
          <a:bodyPr lIns="0" tIns="0" rIns="0" bIns="0" anchor="t" anchorCtr="0">
            <a:normAutofit/>
          </a:bodyPr>
          <a:lstStyle>
            <a:lvl1pPr algn="l">
              <a:lnSpc>
                <a:spcPts val="2667"/>
              </a:lnSpc>
              <a:spcBef>
                <a:spcPts val="0"/>
              </a:spcBef>
              <a:defRPr sz="2667" b="1" cap="none" baseline="0"/>
            </a:lvl1pPr>
          </a:lstStyle>
          <a:p>
            <a:r>
              <a:rPr lang="en-US"/>
              <a:t>Slide Title</a:t>
            </a:r>
            <a:endParaRPr lang="en-GB"/>
          </a:p>
        </p:txBody>
      </p:sp>
      <p:sp>
        <p:nvSpPr>
          <p:cNvPr id="9" name="Text Placeholder 8"/>
          <p:cNvSpPr>
            <a:spLocks noGrp="1"/>
          </p:cNvSpPr>
          <p:nvPr>
            <p:ph type="body" sz="quarter" idx="12"/>
          </p:nvPr>
        </p:nvSpPr>
        <p:spPr>
          <a:xfrm>
            <a:off x="312000" y="1315200"/>
            <a:ext cx="5280000" cy="4802099"/>
          </a:xfrm>
        </p:spPr>
        <p:txBody>
          <a:bodyPr>
            <a:noAutofit/>
          </a:bodyPr>
          <a:lstStyle>
            <a:lvl1pPr marL="0" indent="0">
              <a:lnSpc>
                <a:spcPts val="3733"/>
              </a:lnSpc>
              <a:buNone/>
              <a:defRPr sz="3600" b="1"/>
            </a:lvl1pPr>
            <a:lvl2pPr marL="359991" indent="-359991">
              <a:lnSpc>
                <a:spcPts val="3733"/>
              </a:lnSpc>
              <a:spcBef>
                <a:spcPts val="0"/>
              </a:spcBef>
              <a:buFont typeface="Calibri" panose="020F0502020204030204" pitchFamily="34" charset="0"/>
              <a:buChar char="–"/>
              <a:defRPr sz="3600" b="1"/>
            </a:lvl2pPr>
            <a:lvl3pPr marL="815980" indent="-359991">
              <a:lnSpc>
                <a:spcPts val="3733"/>
              </a:lnSpc>
              <a:buFont typeface="Calibri" panose="020F0502020204030204" pitchFamily="34" charset="0"/>
              <a:buChar char="–"/>
              <a:defRPr sz="3600" b="1"/>
            </a:lvl3pPr>
            <a:lvl4pPr marL="1319967" indent="-359991">
              <a:lnSpc>
                <a:spcPts val="3733"/>
              </a:lnSpc>
              <a:buFont typeface="Calibri" panose="020F0502020204030204" pitchFamily="34" charset="0"/>
              <a:buChar char="–"/>
              <a:defRPr sz="3600" b="1"/>
            </a:lvl4pPr>
            <a:lvl5pPr marL="1679958" indent="-359991">
              <a:lnSpc>
                <a:spcPts val="3733"/>
              </a:lnSpc>
              <a:buFont typeface="Calibri" panose="020F0502020204030204" pitchFamily="34" charset="0"/>
              <a:buChar char="–"/>
              <a:defRPr sz="36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3"/>
          </p:nvPr>
        </p:nvSpPr>
        <p:spPr>
          <a:xfrm>
            <a:off x="6096000" y="1316567"/>
            <a:ext cx="4512733" cy="4800600"/>
          </a:xfrm>
        </p:spPr>
        <p:txBody>
          <a:bodyPr/>
          <a:lstStyle>
            <a:lvl1pPr marL="0" indent="0">
              <a:lnSpc>
                <a:spcPts val="2133"/>
              </a:lnSpc>
              <a:buNone/>
              <a:defRPr sz="1800"/>
            </a:lvl1pPr>
            <a:lvl2pPr marL="239994" indent="-239994">
              <a:lnSpc>
                <a:spcPts val="2133"/>
              </a:lnSpc>
              <a:buFont typeface="Calibri" panose="020F0502020204030204" pitchFamily="34" charset="0"/>
              <a:buChar char="–"/>
              <a:defRPr sz="1800"/>
            </a:lvl2pPr>
            <a:lvl3pPr marL="575986" indent="-239994">
              <a:lnSpc>
                <a:spcPts val="2133"/>
              </a:lnSpc>
              <a:buFont typeface="Calibri" panose="020F0502020204030204" pitchFamily="34" charset="0"/>
              <a:buChar char="–"/>
              <a:defRPr sz="1800"/>
            </a:lvl3pPr>
            <a:lvl4pPr marL="863978" indent="-239994">
              <a:lnSpc>
                <a:spcPts val="2133"/>
              </a:lnSpc>
              <a:buFont typeface="Calibri" panose="020F0502020204030204" pitchFamily="34" charset="0"/>
              <a:buChar char="–"/>
              <a:defRPr sz="1800"/>
            </a:lvl4pPr>
            <a:lvl5pPr marL="1103972" indent="-239994">
              <a:lnSpc>
                <a:spcPts val="2133"/>
              </a:lnSpc>
              <a:buFont typeface="Calibri" panose="020F050202020403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3875049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9BC2BCEE-9B81-1E44-9CA5-985528CD89B2}"/>
              </a:ext>
            </a:extLst>
          </p:cNvPr>
          <p:cNvSpPr>
            <a:spLocks noGrp="1"/>
          </p:cNvSpPr>
          <p:nvPr>
            <p:ph type="title"/>
          </p:nvPr>
        </p:nvSpPr>
        <p:spPr bwMode="auto">
          <a:xfrm>
            <a:off x="468313" y="246639"/>
            <a:ext cx="11156868" cy="770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19" name="Text Placeholder 2">
            <a:extLst>
              <a:ext uri="{FF2B5EF4-FFF2-40B4-BE49-F238E27FC236}">
                <a16:creationId xmlns:a16="http://schemas.microsoft.com/office/drawing/2014/main" id="{6DC5FC8F-FC26-AE4E-8DBD-255972BD84DF}"/>
              </a:ext>
            </a:extLst>
          </p:cNvPr>
          <p:cNvSpPr>
            <a:spLocks noGrp="1"/>
          </p:cNvSpPr>
          <p:nvPr>
            <p:ph type="body" idx="1"/>
          </p:nvPr>
        </p:nvSpPr>
        <p:spPr bwMode="auto">
          <a:xfrm>
            <a:off x="457200" y="1638796"/>
            <a:ext cx="11156868" cy="3589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152902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5" r:id="rId4"/>
    <p:sldLayoutId id="2147483651" r:id="rId5"/>
    <p:sldLayoutId id="2147483666" r:id="rId6"/>
    <p:sldLayoutId id="2147483667" r:id="rId7"/>
  </p:sldLayoutIdLst>
  <p:txStyles>
    <p:titleStyle>
      <a:lvl1pPr algn="l" defTabSz="914400" rtl="0" eaLnBrk="1" latinLnBrk="0" hangingPunct="1">
        <a:lnSpc>
          <a:spcPct val="90000"/>
        </a:lnSpc>
        <a:spcBef>
          <a:spcPct val="0"/>
        </a:spcBef>
        <a:buNone/>
        <a:defRPr sz="3200" b="1" kern="1200">
          <a:solidFill>
            <a:srgbClr val="8D0E5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ncfe.org.uk/technical-education/t-levels/health-and-scienc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qualhub.co.uk/media/22372/603-6989-9-qualification-specification-version-14.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northeastambition.co.uk/options-for-young-people-aged-16" TargetMode="External"/><Relationship Id="rId2" Type="http://schemas.openxmlformats.org/officeDocument/2006/relationships/slideLayout" Target="../slideLayouts/slideLayout2.xml"/><Relationship Id="rId1" Type="http://schemas.openxmlformats.org/officeDocument/2006/relationships/video" Target="https://www.youtube.com/embed/0w_laD-XS_w?feature=oembed" TargetMode="External"/><Relationship Id="rId5" Type="http://schemas.openxmlformats.org/officeDocument/2006/relationships/image" Target="../media/image14.jpe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hyperlink" Target="https://www.hartlepoolsixth.ac.uk/courses/school-leaver/t-levels/science/" TargetMode="External"/><Relationship Id="rId3" Type="http://schemas.openxmlformats.org/officeDocument/2006/relationships/hyperlink" Target="https://www.tlevels.gov.uk/students/find" TargetMode="External"/><Relationship Id="rId7" Type="http://schemas.openxmlformats.org/officeDocument/2006/relationships/hyperlink" Target="https://www.sunderlandcollege.ac.u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eastdurham.ac.uk/t-levels" TargetMode="External"/><Relationship Id="rId5" Type="http://schemas.openxmlformats.org/officeDocument/2006/relationships/hyperlink" Target="https://www.durhamsixthformcentre.org.uk/t-levels/" TargetMode="External"/><Relationship Id="rId10" Type="http://schemas.openxmlformats.org/officeDocument/2006/relationships/hyperlink" Target="https://www.newcollegedurham.ac.uk/" TargetMode="External"/><Relationship Id="rId4" Type="http://schemas.openxmlformats.org/officeDocument/2006/relationships/image" Target="../media/image15.png"/><Relationship Id="rId9" Type="http://schemas.openxmlformats.org/officeDocument/2006/relationships/hyperlink" Target="https://www.gateshead.ac.uk/"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youtube.com/watch?app=desktop&amp;v=f_xAQNNi4pA" TargetMode="External"/><Relationship Id="rId3" Type="http://schemas.openxmlformats.org/officeDocument/2006/relationships/hyperlink" Target="https://www.youtube.com/watch?v=08D_q59grxg" TargetMode="External"/><Relationship Id="rId7" Type="http://schemas.openxmlformats.org/officeDocument/2006/relationships/hyperlink" Target="https://www.ncfe.org.uk/technical-education/t-levels/parents-and-learner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qualhub.co.uk/qualification-search/qualification-detail/t-level-technical-qualification-in-science-level-3-delivered-by-ncfe-5041" TargetMode="External"/><Relationship Id="rId5" Type="http://schemas.openxmlformats.org/officeDocument/2006/relationships/hyperlink" Target="https://www.ncfe.org.uk/technical-education/t-levels/health-and-science/" TargetMode="External"/><Relationship Id="rId4" Type="http://schemas.openxmlformats.org/officeDocument/2006/relationships/hyperlink" Target="https://www.gov.uk/government/publications/t-levels-resources-for-teachers-and-careers-advisers" TargetMode="External"/><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Paul.Smith@etfoundation.co.uk" TargetMode="External"/><Relationship Id="rId2" Type="http://schemas.openxmlformats.org/officeDocument/2006/relationships/hyperlink" Target="mailto:Simon.Chalk@etfoundation.co.uk" TargetMode="Externa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customersupport@ncfe.org.uk"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gov.uk/government/publications/introduction-of-t-levels/introduction-of-t-level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hyperlink" Target="https://www.ucas.com/further-education/post-16-qualifications/qualifications-you-can-take/t-levels" TargetMode="External"/><Relationship Id="rId2" Type="http://schemas.openxmlformats.org/officeDocument/2006/relationships/hyperlink" Target="https://www.gov.uk/government/publications/t-level-panels-membership"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BE2C8-31AB-D04E-A96F-1FAB4A57F2D9}"/>
              </a:ext>
            </a:extLst>
          </p:cNvPr>
          <p:cNvSpPr>
            <a:spLocks noGrp="1"/>
          </p:cNvSpPr>
          <p:nvPr>
            <p:ph type="ctrTitle"/>
          </p:nvPr>
        </p:nvSpPr>
        <p:spPr>
          <a:xfrm>
            <a:off x="506628" y="1122363"/>
            <a:ext cx="8392046" cy="2387600"/>
          </a:xfrm>
        </p:spPr>
        <p:txBody>
          <a:bodyPr/>
          <a:lstStyle/>
          <a:p>
            <a:r>
              <a:rPr lang="en-US" sz="4000" dirty="0"/>
              <a:t>Science T level pathway</a:t>
            </a:r>
          </a:p>
        </p:txBody>
      </p:sp>
      <p:sp>
        <p:nvSpPr>
          <p:cNvPr id="3" name="Subtitle 2">
            <a:extLst>
              <a:ext uri="{FF2B5EF4-FFF2-40B4-BE49-F238E27FC236}">
                <a16:creationId xmlns:a16="http://schemas.microsoft.com/office/drawing/2014/main" id="{FD8145C1-7EA4-BB43-8F70-212827E96F8A}"/>
              </a:ext>
            </a:extLst>
          </p:cNvPr>
          <p:cNvSpPr>
            <a:spLocks noGrp="1"/>
          </p:cNvSpPr>
          <p:nvPr>
            <p:ph type="subTitle" idx="1"/>
          </p:nvPr>
        </p:nvSpPr>
        <p:spPr>
          <a:xfrm>
            <a:off x="506628" y="3602038"/>
            <a:ext cx="6730514" cy="1655762"/>
          </a:xfrm>
        </p:spPr>
        <p:txBody>
          <a:bodyPr/>
          <a:lstStyle/>
          <a:p>
            <a:r>
              <a:rPr lang="en-US" dirty="0"/>
              <a:t>Information for teachers</a:t>
            </a:r>
          </a:p>
          <a:p>
            <a:endParaRPr lang="en-US" dirty="0"/>
          </a:p>
        </p:txBody>
      </p:sp>
    </p:spTree>
    <p:extLst>
      <p:ext uri="{BB962C8B-B14F-4D97-AF65-F5344CB8AC3E}">
        <p14:creationId xmlns:p14="http://schemas.microsoft.com/office/powerpoint/2010/main" val="1210193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950AA-766B-437B-BB2A-7372C63CA703}"/>
              </a:ext>
            </a:extLst>
          </p:cNvPr>
          <p:cNvSpPr>
            <a:spLocks noGrp="1"/>
          </p:cNvSpPr>
          <p:nvPr>
            <p:ph type="title"/>
          </p:nvPr>
        </p:nvSpPr>
        <p:spPr/>
        <p:txBody>
          <a:bodyPr/>
          <a:lstStyle/>
          <a:p>
            <a:r>
              <a:rPr lang="en-GB" sz="3200" dirty="0"/>
              <a:t>Specification overview</a:t>
            </a:r>
          </a:p>
        </p:txBody>
      </p:sp>
      <p:sp>
        <p:nvSpPr>
          <p:cNvPr id="4" name="TextBox 3">
            <a:extLst>
              <a:ext uri="{FF2B5EF4-FFF2-40B4-BE49-F238E27FC236}">
                <a16:creationId xmlns:a16="http://schemas.microsoft.com/office/drawing/2014/main" id="{686913EE-73CC-4996-8834-4EBBDEFD9563}"/>
              </a:ext>
            </a:extLst>
          </p:cNvPr>
          <p:cNvSpPr txBox="1"/>
          <p:nvPr/>
        </p:nvSpPr>
        <p:spPr>
          <a:xfrm>
            <a:off x="630088" y="1169962"/>
            <a:ext cx="5248198" cy="4587204"/>
          </a:xfrm>
          <a:prstGeom prst="rect">
            <a:avLst/>
          </a:prstGeom>
          <a:solidFill>
            <a:srgbClr val="202B6F"/>
          </a:solidFill>
          <a:ln>
            <a:noFill/>
          </a:ln>
        </p:spPr>
        <p:txBody>
          <a:bodyPr wrap="square" lIns="144000" tIns="108000" rtlCol="0">
            <a:spAutoFit/>
          </a:bodyPr>
          <a:lstStyle/>
          <a:p>
            <a:pPr>
              <a:defRPr/>
            </a:pPr>
            <a:r>
              <a:rPr lang="en-GB" b="1" dirty="0">
                <a:solidFill>
                  <a:schemeClr val="bg1"/>
                </a:solidFill>
                <a:latin typeface="Arial" panose="020B0604020202020204" pitchFamily="34" charset="0"/>
                <a:cs typeface="Arial" panose="020B0604020202020204" pitchFamily="34" charset="0"/>
              </a:rPr>
              <a:t>Core Content</a:t>
            </a:r>
          </a:p>
          <a:p>
            <a:pPr>
              <a:defRPr/>
            </a:pPr>
            <a:endParaRPr lang="en-GB" sz="1400" b="1" dirty="0">
              <a:solidFill>
                <a:schemeClr val="bg1"/>
              </a:solidFill>
              <a:latin typeface="Arial" panose="020B0604020202020204" pitchFamily="34" charset="0"/>
              <a:cs typeface="Arial" panose="020B0604020202020204" pitchFamily="34" charset="0"/>
            </a:endParaRPr>
          </a:p>
          <a:p>
            <a:pPr>
              <a:defRPr/>
            </a:pPr>
            <a:r>
              <a:rPr lang="en-GB" sz="1600" b="1" dirty="0">
                <a:solidFill>
                  <a:schemeClr val="bg1"/>
                </a:solidFill>
                <a:latin typeface="Arial" panose="020B0604020202020204" pitchFamily="34" charset="0"/>
                <a:cs typeface="Arial" panose="020B0604020202020204" pitchFamily="34" charset="0"/>
              </a:rPr>
              <a:t>Section A: The health and science sector</a:t>
            </a:r>
          </a:p>
          <a:p>
            <a:pPr>
              <a:defRPr/>
            </a:pPr>
            <a:r>
              <a:rPr lang="en-GB" sz="1600" b="1" dirty="0">
                <a:solidFill>
                  <a:schemeClr val="bg1"/>
                </a:solidFill>
                <a:latin typeface="Arial" panose="020B0604020202020204" pitchFamily="34" charset="0"/>
                <a:cs typeface="Arial" panose="020B0604020202020204" pitchFamily="34" charset="0"/>
              </a:rPr>
              <a:t>Route content is:</a:t>
            </a:r>
          </a:p>
          <a:p>
            <a:pPr marL="342900" indent="-342900">
              <a:buFont typeface="Arial" panose="020B0604020202020204" pitchFamily="34" charset="0"/>
              <a:buChar char="•"/>
              <a:defRPr/>
            </a:pPr>
            <a:r>
              <a:rPr lang="en-GB" sz="1600" dirty="0">
                <a:solidFill>
                  <a:schemeClr val="bg1"/>
                </a:solidFill>
                <a:latin typeface="Arial" panose="020B0604020202020204" pitchFamily="34" charset="0"/>
                <a:cs typeface="Arial" panose="020B0604020202020204" pitchFamily="34" charset="0"/>
              </a:rPr>
              <a:t>Working within the health and science sector</a:t>
            </a:r>
          </a:p>
          <a:p>
            <a:pPr marL="342900" lvl="1" indent="-342900">
              <a:buFont typeface="Arial" panose="020B0604020202020204" pitchFamily="34" charset="0"/>
              <a:buChar char="•"/>
              <a:tabLst>
                <a:tab pos="914400" algn="l"/>
              </a:tabLst>
              <a:defRPr/>
            </a:pPr>
            <a:r>
              <a:rPr lang="en-GB" sz="1600" dirty="0">
                <a:solidFill>
                  <a:schemeClr val="bg1"/>
                </a:solidFill>
                <a:latin typeface="Arial" panose="020B0604020202020204" pitchFamily="34" charset="0"/>
                <a:cs typeface="Arial" panose="020B0604020202020204" pitchFamily="34" charset="0"/>
              </a:rPr>
              <a:t>Health, safety and environmental regulations in the health and science sector</a:t>
            </a:r>
          </a:p>
          <a:p>
            <a:pPr marL="342900" indent="-342900">
              <a:buFont typeface="Arial" panose="020B0604020202020204" pitchFamily="34" charset="0"/>
              <a:buChar char="•"/>
              <a:defRPr/>
            </a:pPr>
            <a:r>
              <a:rPr lang="en-GB" sz="1600" dirty="0">
                <a:solidFill>
                  <a:schemeClr val="bg1"/>
                </a:solidFill>
                <a:latin typeface="Arial" panose="020B0604020202020204" pitchFamily="34" charset="0"/>
                <a:cs typeface="Arial" panose="020B0604020202020204" pitchFamily="34" charset="0"/>
              </a:rPr>
              <a:t>Good scientific and clinical practice</a:t>
            </a:r>
          </a:p>
          <a:p>
            <a:pPr marL="342900" lvl="1" indent="-342900">
              <a:buFont typeface="Arial" panose="020B0604020202020204" pitchFamily="34" charset="0"/>
              <a:buChar char="•"/>
              <a:tabLst>
                <a:tab pos="914400" algn="l"/>
              </a:tabLst>
              <a:defRPr/>
            </a:pPr>
            <a:r>
              <a:rPr lang="en-GB" sz="1600" dirty="0">
                <a:solidFill>
                  <a:schemeClr val="bg1"/>
                </a:solidFill>
                <a:latin typeface="Arial" panose="020B0604020202020204" pitchFamily="34" charset="0"/>
                <a:cs typeface="Arial" panose="020B0604020202020204" pitchFamily="34" charset="0"/>
              </a:rPr>
              <a:t>Managing information and data within the health and science sector</a:t>
            </a:r>
          </a:p>
          <a:p>
            <a:pPr>
              <a:defRPr/>
            </a:pPr>
            <a:endParaRPr lang="en-GB" sz="1600" b="1" dirty="0">
              <a:solidFill>
                <a:schemeClr val="bg1"/>
              </a:solidFill>
              <a:latin typeface="Arial" panose="020B0604020202020204" pitchFamily="34" charset="0"/>
              <a:cs typeface="Arial" panose="020B0604020202020204" pitchFamily="34" charset="0"/>
            </a:endParaRPr>
          </a:p>
          <a:p>
            <a:pPr>
              <a:defRPr/>
            </a:pPr>
            <a:r>
              <a:rPr lang="en-GB" sz="1600" b="1" dirty="0">
                <a:solidFill>
                  <a:schemeClr val="bg1"/>
                </a:solidFill>
                <a:latin typeface="Arial" panose="020B0604020202020204" pitchFamily="34" charset="0"/>
                <a:cs typeface="Arial" panose="020B0604020202020204" pitchFamily="34" charset="0"/>
              </a:rPr>
              <a:t>Section B: Science concepts</a:t>
            </a:r>
          </a:p>
          <a:p>
            <a:pPr marL="342900" indent="-342900">
              <a:buFont typeface="Arial" panose="020B0604020202020204" pitchFamily="34" charset="0"/>
              <a:buChar char="•"/>
              <a:defRPr/>
            </a:pPr>
            <a:r>
              <a:rPr lang="en-GB" sz="1600" dirty="0">
                <a:solidFill>
                  <a:schemeClr val="bg1"/>
                </a:solidFill>
                <a:latin typeface="Arial" panose="020B0604020202020204" pitchFamily="34" charset="0"/>
                <a:cs typeface="Arial" panose="020B0604020202020204" pitchFamily="34" charset="0"/>
              </a:rPr>
              <a:t>Core science concepts (route)</a:t>
            </a:r>
          </a:p>
          <a:p>
            <a:pPr marL="342900" indent="-342900">
              <a:buFont typeface="Arial" panose="020B0604020202020204" pitchFamily="34" charset="0"/>
              <a:buChar char="•"/>
              <a:defRPr/>
            </a:pPr>
            <a:r>
              <a:rPr lang="en-GB" sz="1600" dirty="0">
                <a:solidFill>
                  <a:schemeClr val="bg1"/>
                </a:solidFill>
                <a:latin typeface="Arial" panose="020B0604020202020204" pitchFamily="34" charset="0"/>
                <a:cs typeface="Arial" panose="020B0604020202020204" pitchFamily="34" charset="0"/>
              </a:rPr>
              <a:t>Further science concepts (pathway varies)</a:t>
            </a:r>
          </a:p>
          <a:p>
            <a:pPr>
              <a:defRPr/>
            </a:pPr>
            <a:endParaRPr lang="en-GB" sz="1600" dirty="0">
              <a:solidFill>
                <a:schemeClr val="bg1"/>
              </a:solidFill>
              <a:latin typeface="Arial" panose="020B0604020202020204" pitchFamily="34" charset="0"/>
              <a:cs typeface="Arial" panose="020B0604020202020204" pitchFamily="34" charset="0"/>
            </a:endParaRPr>
          </a:p>
          <a:p>
            <a:pPr>
              <a:defRPr/>
            </a:pPr>
            <a:r>
              <a:rPr lang="en-GB" sz="1600" b="1" dirty="0">
                <a:solidFill>
                  <a:schemeClr val="bg1"/>
                </a:solidFill>
                <a:latin typeface="Arial" panose="020B0604020202020204" pitchFamily="34" charset="0"/>
                <a:cs typeface="Arial" panose="020B0604020202020204" pitchFamily="34" charset="0"/>
              </a:rPr>
              <a:t>Core skills (pathway varies) e.g.</a:t>
            </a:r>
          </a:p>
          <a:p>
            <a:pPr marL="342900" indent="-342900">
              <a:buFont typeface="Arial" panose="020B0604020202020204" pitchFamily="34" charset="0"/>
              <a:buChar char="•"/>
              <a:defRPr/>
            </a:pPr>
            <a:r>
              <a:rPr lang="en-GB" sz="1600" dirty="0">
                <a:solidFill>
                  <a:schemeClr val="bg1"/>
                </a:solidFill>
                <a:latin typeface="Arial" panose="020B0604020202020204" pitchFamily="34" charset="0"/>
                <a:cs typeface="Arial" panose="020B0604020202020204" pitchFamily="34" charset="0"/>
              </a:rPr>
              <a:t>Communication </a:t>
            </a:r>
          </a:p>
          <a:p>
            <a:pPr marL="342900" indent="-342900">
              <a:buFont typeface="Arial" panose="020B0604020202020204" pitchFamily="34" charset="0"/>
              <a:buChar char="•"/>
              <a:defRPr/>
            </a:pPr>
            <a:r>
              <a:rPr lang="en-GB" sz="1600" dirty="0">
                <a:solidFill>
                  <a:schemeClr val="bg1"/>
                </a:solidFill>
                <a:latin typeface="Arial" panose="020B0604020202020204" pitchFamily="34" charset="0"/>
                <a:cs typeface="Arial" panose="020B0604020202020204" pitchFamily="34" charset="0"/>
              </a:rPr>
              <a:t>Researching</a:t>
            </a:r>
          </a:p>
        </p:txBody>
      </p:sp>
      <p:sp>
        <p:nvSpPr>
          <p:cNvPr id="5" name="Rectangle 4">
            <a:extLst>
              <a:ext uri="{FF2B5EF4-FFF2-40B4-BE49-F238E27FC236}">
                <a16:creationId xmlns:a16="http://schemas.microsoft.com/office/drawing/2014/main" id="{FEAC2366-BFD9-4337-ABB3-0777B371AABD}"/>
              </a:ext>
            </a:extLst>
          </p:cNvPr>
          <p:cNvSpPr/>
          <p:nvPr/>
        </p:nvSpPr>
        <p:spPr>
          <a:xfrm>
            <a:off x="6096002" y="1169961"/>
            <a:ext cx="5080047" cy="1093133"/>
          </a:xfrm>
          <a:prstGeom prst="rect">
            <a:avLst/>
          </a:prstGeom>
          <a:solidFill>
            <a:schemeClr val="bg1">
              <a:lumMod val="95000"/>
            </a:schemeClr>
          </a:solidFill>
          <a:ln w="12700" cap="flat" cmpd="sng" algn="ctr">
            <a:noFill/>
            <a:prstDash val="solid"/>
            <a:miter lim="800000"/>
          </a:ln>
          <a:effectLst/>
        </p:spPr>
        <p:txBody>
          <a:bodyPr lIns="144000" tIns="108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Science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Laboratory sciences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Food sciences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Metrology sciences</a:t>
            </a:r>
          </a:p>
        </p:txBody>
      </p:sp>
      <p:sp>
        <p:nvSpPr>
          <p:cNvPr id="6" name="Rectangle 5">
            <a:extLst>
              <a:ext uri="{FF2B5EF4-FFF2-40B4-BE49-F238E27FC236}">
                <a16:creationId xmlns:a16="http://schemas.microsoft.com/office/drawing/2014/main" id="{68EDC789-1F23-42D0-A660-EBE9273B2206}"/>
              </a:ext>
            </a:extLst>
          </p:cNvPr>
          <p:cNvSpPr/>
          <p:nvPr/>
        </p:nvSpPr>
        <p:spPr>
          <a:xfrm>
            <a:off x="6096000" y="2335866"/>
            <a:ext cx="5080047" cy="1093133"/>
          </a:xfrm>
          <a:prstGeom prst="rect">
            <a:avLst/>
          </a:prstGeom>
          <a:solidFill>
            <a:schemeClr val="bg1">
              <a:lumMod val="85000"/>
            </a:schemeClr>
          </a:solidFill>
          <a:ln w="12700" cap="flat" cmpd="sng" algn="ctr">
            <a:noFill/>
            <a:prstDash val="solid"/>
            <a:miter lim="800000"/>
          </a:ln>
          <a:effectLst/>
        </p:spPr>
        <p:txBody>
          <a:bodyPr lIns="144000" tIns="108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Healthcare science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Assisting with healthcare science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Optical care services (expected 2022)</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Pharmacy services (TBC)</a:t>
            </a:r>
          </a:p>
        </p:txBody>
      </p:sp>
      <p:sp>
        <p:nvSpPr>
          <p:cNvPr id="7" name="Rectangle 6">
            <a:extLst>
              <a:ext uri="{FF2B5EF4-FFF2-40B4-BE49-F238E27FC236}">
                <a16:creationId xmlns:a16="http://schemas.microsoft.com/office/drawing/2014/main" id="{C0D80717-A973-48B0-9071-542D83DC4CEE}"/>
              </a:ext>
            </a:extLst>
          </p:cNvPr>
          <p:cNvSpPr/>
          <p:nvPr/>
        </p:nvSpPr>
        <p:spPr>
          <a:xfrm>
            <a:off x="6096001" y="3501772"/>
            <a:ext cx="5080047" cy="2227841"/>
          </a:xfrm>
          <a:prstGeom prst="rect">
            <a:avLst/>
          </a:prstGeom>
          <a:solidFill>
            <a:schemeClr val="bg1">
              <a:lumMod val="95000"/>
            </a:schemeClr>
          </a:solidFill>
          <a:ln w="12700" cap="flat" cmpd="sng" algn="ctr">
            <a:noFill/>
            <a:prstDash val="solid"/>
            <a:miter lim="800000"/>
          </a:ln>
          <a:effectLst/>
        </p:spPr>
        <p:txBody>
          <a:bodyPr lIns="144000" tIns="108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Health</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Supporting healthcare core +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Supporting the Adult Nursing Team</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Supporting the Midwifery Team</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Supporting the Mental Health Team</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Supporting the care of children and young people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Supporting the Therapy Team</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Dental Nursing (expected 2022)</a:t>
            </a:r>
          </a:p>
        </p:txBody>
      </p:sp>
      <p:sp>
        <p:nvSpPr>
          <p:cNvPr id="8" name="TextBox 7">
            <a:extLst>
              <a:ext uri="{FF2B5EF4-FFF2-40B4-BE49-F238E27FC236}">
                <a16:creationId xmlns:a16="http://schemas.microsoft.com/office/drawing/2014/main" id="{B708D587-0FB4-4C73-AA67-54A0B7B398AF}"/>
              </a:ext>
            </a:extLst>
          </p:cNvPr>
          <p:cNvSpPr txBox="1"/>
          <p:nvPr/>
        </p:nvSpPr>
        <p:spPr>
          <a:xfrm>
            <a:off x="1708485" y="6053648"/>
            <a:ext cx="5883442" cy="553998"/>
          </a:xfrm>
          <a:prstGeom prst="rect">
            <a:avLst/>
          </a:prstGeom>
          <a:noFill/>
        </p:spPr>
        <p:txBody>
          <a:bodyPr wrap="square" rtlCol="0">
            <a:spAutoFit/>
          </a:bodyPr>
          <a:lstStyle/>
          <a:p>
            <a:r>
              <a:rPr lang="en-GB" sz="1400" b="1" dirty="0"/>
              <a:t>*Information correct in January 2022- current information can be accessed at  </a:t>
            </a:r>
          </a:p>
          <a:p>
            <a:r>
              <a:rPr lang="en-GB" sz="1600" b="1" dirty="0">
                <a:hlinkClick r:id="rId3"/>
              </a:rPr>
              <a:t> </a:t>
            </a:r>
            <a:r>
              <a:rPr lang="en-GB" sz="1400" dirty="0">
                <a:hlinkClick r:id="rId3"/>
              </a:rPr>
              <a:t>www.ncfe.org.uk/technical-education/t-levels/health-and-science/</a:t>
            </a:r>
            <a:endParaRPr lang="en-GB" sz="1400" dirty="0"/>
          </a:p>
        </p:txBody>
      </p:sp>
    </p:spTree>
    <p:extLst>
      <p:ext uri="{BB962C8B-B14F-4D97-AF65-F5344CB8AC3E}">
        <p14:creationId xmlns:p14="http://schemas.microsoft.com/office/powerpoint/2010/main" val="102008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96C96-F8B7-4B6F-B217-DB90D65C7DDD}"/>
              </a:ext>
            </a:extLst>
          </p:cNvPr>
          <p:cNvSpPr>
            <a:spLocks noGrp="1"/>
          </p:cNvSpPr>
          <p:nvPr>
            <p:ph type="title"/>
          </p:nvPr>
        </p:nvSpPr>
        <p:spPr/>
        <p:txBody>
          <a:bodyPr/>
          <a:lstStyle/>
          <a:p>
            <a:r>
              <a:rPr lang="en-GB" sz="3200" dirty="0"/>
              <a:t>Assessment</a:t>
            </a:r>
          </a:p>
        </p:txBody>
      </p:sp>
      <p:graphicFrame>
        <p:nvGraphicFramePr>
          <p:cNvPr id="4" name="Table 3">
            <a:extLst>
              <a:ext uri="{FF2B5EF4-FFF2-40B4-BE49-F238E27FC236}">
                <a16:creationId xmlns:a16="http://schemas.microsoft.com/office/drawing/2014/main" id="{E6F2D369-127D-48E3-ACB8-1CE7F229BA05}"/>
              </a:ext>
            </a:extLst>
          </p:cNvPr>
          <p:cNvGraphicFramePr>
            <a:graphicFrameLocks noGrp="1"/>
          </p:cNvGraphicFramePr>
          <p:nvPr>
            <p:extLst>
              <p:ext uri="{D42A27DB-BD31-4B8C-83A1-F6EECF244321}">
                <p14:modId xmlns:p14="http://schemas.microsoft.com/office/powerpoint/2010/main" val="456842191"/>
              </p:ext>
            </p:extLst>
          </p:nvPr>
        </p:nvGraphicFramePr>
        <p:xfrm>
          <a:off x="748488" y="1306264"/>
          <a:ext cx="10314024" cy="4138314"/>
        </p:xfrm>
        <a:graphic>
          <a:graphicData uri="http://schemas.openxmlformats.org/drawingml/2006/table">
            <a:tbl>
              <a:tblPr/>
              <a:tblGrid>
                <a:gridCol w="1934399">
                  <a:extLst>
                    <a:ext uri="{9D8B030D-6E8A-4147-A177-3AD203B41FA5}">
                      <a16:colId xmlns:a16="http://schemas.microsoft.com/office/drawing/2014/main" val="821304728"/>
                    </a:ext>
                  </a:extLst>
                </a:gridCol>
                <a:gridCol w="2549112">
                  <a:extLst>
                    <a:ext uri="{9D8B030D-6E8A-4147-A177-3AD203B41FA5}">
                      <a16:colId xmlns:a16="http://schemas.microsoft.com/office/drawing/2014/main" val="3540001363"/>
                    </a:ext>
                  </a:extLst>
                </a:gridCol>
                <a:gridCol w="2567649">
                  <a:extLst>
                    <a:ext uri="{9D8B030D-6E8A-4147-A177-3AD203B41FA5}">
                      <a16:colId xmlns:a16="http://schemas.microsoft.com/office/drawing/2014/main" val="1356323364"/>
                    </a:ext>
                  </a:extLst>
                </a:gridCol>
                <a:gridCol w="1311759">
                  <a:extLst>
                    <a:ext uri="{9D8B030D-6E8A-4147-A177-3AD203B41FA5}">
                      <a16:colId xmlns:a16="http://schemas.microsoft.com/office/drawing/2014/main" val="11400783"/>
                    </a:ext>
                  </a:extLst>
                </a:gridCol>
                <a:gridCol w="1951105">
                  <a:extLst>
                    <a:ext uri="{9D8B030D-6E8A-4147-A177-3AD203B41FA5}">
                      <a16:colId xmlns:a16="http://schemas.microsoft.com/office/drawing/2014/main" val="4294801797"/>
                    </a:ext>
                  </a:extLst>
                </a:gridCol>
              </a:tblGrid>
              <a:tr h="584025">
                <a:tc>
                  <a:txBody>
                    <a:bodyPr/>
                    <a:lstStyle/>
                    <a:p>
                      <a:pPr algn="l" fontAlgn="auto"/>
                      <a:r>
                        <a:rPr lang="en-GB" sz="1600" b="0" i="0" dirty="0">
                          <a:solidFill>
                            <a:schemeClr val="bg1"/>
                          </a:solidFill>
                          <a:effectLst/>
                          <a:latin typeface="Arial" panose="020B0604020202020204" pitchFamily="34" charset="0"/>
                          <a:ea typeface="Verdana" panose="020B0604030504040204" pitchFamily="34" charset="0"/>
                          <a:cs typeface="Arial" panose="020B0604020202020204" pitchFamily="34" charset="0"/>
                        </a:rPr>
                        <a:t>​</a:t>
                      </a:r>
                    </a:p>
                  </a:txBody>
                  <a:tcPr marL="60125" marR="60125" marT="30062" marB="30062">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ase"/>
                      <a:r>
                        <a:rPr lang="en-GB" sz="1600" b="1" i="0" dirty="0">
                          <a:solidFill>
                            <a:schemeClr val="bg1"/>
                          </a:solidFill>
                          <a:effectLst/>
                          <a:latin typeface="Arial" panose="020B0604020202020204" pitchFamily="34" charset="0"/>
                          <a:ea typeface="Verdana" panose="020B0604030504040204" pitchFamily="34" charset="0"/>
                          <a:cs typeface="Arial" panose="020B0604020202020204" pitchFamily="34" charset="0"/>
                        </a:rPr>
                        <a:t>Content </a:t>
                      </a:r>
                      <a:r>
                        <a:rPr lang="en-GB" sz="1600" b="0" i="0" dirty="0">
                          <a:solidFill>
                            <a:schemeClr val="bg1"/>
                          </a:solidFill>
                          <a:effectLst/>
                          <a:latin typeface="Arial" panose="020B0604020202020204" pitchFamily="34" charset="0"/>
                          <a:ea typeface="Verdana" panose="020B0604030504040204" pitchFamily="34" charset="0"/>
                          <a:cs typeface="Arial" panose="020B0604020202020204" pitchFamily="34" charset="0"/>
                        </a:rPr>
                        <a:t>​</a:t>
                      </a:r>
                    </a:p>
                  </a:txBody>
                  <a:tcPr marL="60125" marR="60125" marT="30062" marB="3006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02B6F"/>
                    </a:solidFill>
                  </a:tcPr>
                </a:tc>
                <a:tc>
                  <a:txBody>
                    <a:bodyPr/>
                    <a:lstStyle/>
                    <a:p>
                      <a:pPr algn="l" fontAlgn="base"/>
                      <a:r>
                        <a:rPr lang="en-GB" sz="1600" b="1" i="0" dirty="0">
                          <a:solidFill>
                            <a:schemeClr val="bg1"/>
                          </a:solidFill>
                          <a:effectLst/>
                          <a:latin typeface="Arial" panose="020B0604020202020204" pitchFamily="34" charset="0"/>
                          <a:ea typeface="Verdana" panose="020B0604030504040204" pitchFamily="34" charset="0"/>
                          <a:cs typeface="Arial" panose="020B0604020202020204" pitchFamily="34" charset="0"/>
                        </a:rPr>
                        <a:t>Assessment method</a:t>
                      </a:r>
                      <a:r>
                        <a:rPr lang="en-GB" sz="1600" b="0" i="0" dirty="0">
                          <a:solidFill>
                            <a:schemeClr val="bg1"/>
                          </a:solidFill>
                          <a:effectLst/>
                          <a:latin typeface="Arial" panose="020B0604020202020204" pitchFamily="34" charset="0"/>
                          <a:ea typeface="Verdana" panose="020B0604030504040204" pitchFamily="34" charset="0"/>
                          <a:cs typeface="Arial" panose="020B0604020202020204" pitchFamily="34" charset="0"/>
                        </a:rPr>
                        <a:t>​</a:t>
                      </a:r>
                    </a:p>
                  </a:txBody>
                  <a:tcPr marL="60125" marR="60125" marT="30062" marB="3006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02B6F"/>
                    </a:solidFill>
                  </a:tcPr>
                </a:tc>
                <a:tc>
                  <a:txBody>
                    <a:bodyPr/>
                    <a:lstStyle/>
                    <a:p>
                      <a:pPr algn="l" fontAlgn="base"/>
                      <a:r>
                        <a:rPr lang="en-GB" sz="1600" b="1" i="0" dirty="0">
                          <a:solidFill>
                            <a:schemeClr val="bg1"/>
                          </a:solidFill>
                          <a:effectLst/>
                          <a:latin typeface="Arial" panose="020B0604020202020204" pitchFamily="34" charset="0"/>
                          <a:ea typeface="Verdana" panose="020B0604030504040204" pitchFamily="34" charset="0"/>
                          <a:cs typeface="Arial" panose="020B0604020202020204" pitchFamily="34" charset="0"/>
                        </a:rPr>
                        <a:t>Grading </a:t>
                      </a:r>
                      <a:r>
                        <a:rPr lang="en-GB" sz="1600" b="0" i="0" dirty="0">
                          <a:solidFill>
                            <a:schemeClr val="bg1"/>
                          </a:solidFill>
                          <a:effectLst/>
                          <a:latin typeface="Arial" panose="020B0604020202020204" pitchFamily="34" charset="0"/>
                          <a:ea typeface="Verdana" panose="020B0604030504040204" pitchFamily="34" charset="0"/>
                          <a:cs typeface="Arial" panose="020B0604020202020204" pitchFamily="34" charset="0"/>
                        </a:rPr>
                        <a:t>​</a:t>
                      </a:r>
                    </a:p>
                  </a:txBody>
                  <a:tcPr marL="60125" marR="60125" marT="30062" marB="3006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02B6F"/>
                    </a:solidFill>
                  </a:tcPr>
                </a:tc>
                <a:tc>
                  <a:txBody>
                    <a:bodyPr/>
                    <a:lstStyle/>
                    <a:p>
                      <a:pPr algn="l" fontAlgn="base"/>
                      <a:r>
                        <a:rPr lang="en-GB" sz="1600" b="1" i="0" dirty="0">
                          <a:solidFill>
                            <a:schemeClr val="bg1"/>
                          </a:solidFill>
                          <a:effectLst/>
                          <a:latin typeface="Arial" panose="020B0604020202020204" pitchFamily="34" charset="0"/>
                          <a:ea typeface="Verdana" panose="020B0604030504040204" pitchFamily="34" charset="0"/>
                          <a:cs typeface="Arial" panose="020B0604020202020204" pitchFamily="34" charset="0"/>
                        </a:rPr>
                        <a:t>Planned hours</a:t>
                      </a:r>
                      <a:r>
                        <a:rPr lang="en-GB" sz="1600" b="0" i="0" dirty="0">
                          <a:solidFill>
                            <a:schemeClr val="bg1"/>
                          </a:solidFill>
                          <a:effectLst/>
                          <a:latin typeface="Arial" panose="020B0604020202020204" pitchFamily="34" charset="0"/>
                          <a:ea typeface="Verdana" panose="020B0604030504040204" pitchFamily="34" charset="0"/>
                          <a:cs typeface="Arial" panose="020B0604020202020204" pitchFamily="34" charset="0"/>
                        </a:rPr>
                        <a:t>​</a:t>
                      </a:r>
                    </a:p>
                  </a:txBody>
                  <a:tcPr marL="60125" marR="60125" marT="30062" marB="30062" anchor="ctr">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02B6F"/>
                    </a:solidFill>
                  </a:tcPr>
                </a:tc>
                <a:extLst>
                  <a:ext uri="{0D108BD9-81ED-4DB2-BD59-A6C34878D82A}">
                    <a16:rowId xmlns:a16="http://schemas.microsoft.com/office/drawing/2014/main" val="4264332462"/>
                  </a:ext>
                </a:extLst>
              </a:tr>
              <a:tr h="2172266">
                <a:tc>
                  <a:txBody>
                    <a:bodyPr/>
                    <a:lstStyle/>
                    <a:p>
                      <a:pPr algn="l" fontAlgn="base"/>
                      <a:r>
                        <a:rPr lang="en-GB" sz="1600" b="1" i="0" dirty="0">
                          <a:solidFill>
                            <a:schemeClr val="bg1"/>
                          </a:solidFill>
                          <a:effectLst/>
                          <a:latin typeface="Arial" panose="020B0604020202020204" pitchFamily="34" charset="0"/>
                          <a:ea typeface="Verdana" panose="020B0604030504040204" pitchFamily="34" charset="0"/>
                          <a:cs typeface="Arial" panose="020B0604020202020204" pitchFamily="34" charset="0"/>
                        </a:rPr>
                        <a:t>Core </a:t>
                      </a:r>
                      <a:r>
                        <a:rPr lang="en-GB" sz="1600" b="0" i="0" dirty="0">
                          <a:solidFill>
                            <a:schemeClr val="bg1"/>
                          </a:solidFill>
                          <a:effectLst/>
                          <a:latin typeface="Arial" panose="020B0604020202020204" pitchFamily="34" charset="0"/>
                          <a:ea typeface="Verdana" panose="020B0604030504040204" pitchFamily="34" charset="0"/>
                          <a:cs typeface="Arial" panose="020B0604020202020204" pitchFamily="34" charset="0"/>
                        </a:rPr>
                        <a:t>​</a:t>
                      </a:r>
                    </a:p>
                    <a:p>
                      <a:pPr algn="l" fontAlgn="base"/>
                      <a:endParaRPr lang="en-GB" sz="1600" b="0" i="0" dirty="0">
                        <a:solidFill>
                          <a:schemeClr val="bg1"/>
                        </a:solidFill>
                        <a:effectLst/>
                        <a:latin typeface="Arial" panose="020B0604020202020204" pitchFamily="34" charset="0"/>
                        <a:ea typeface="Verdana" panose="020B0604030504040204" pitchFamily="34" charset="0"/>
                        <a:cs typeface="Arial" panose="020B0604020202020204" pitchFamily="34" charset="0"/>
                      </a:endParaRPr>
                    </a:p>
                    <a:p>
                      <a:pPr algn="l" fontAlgn="base"/>
                      <a:r>
                        <a:rPr lang="en-GB" sz="1600" b="0" i="0" dirty="0">
                          <a:solidFill>
                            <a:schemeClr val="bg1"/>
                          </a:solidFill>
                          <a:effectLst/>
                          <a:latin typeface="Arial" panose="020B0604020202020204" pitchFamily="34" charset="0"/>
                          <a:ea typeface="Verdana" panose="020B0604030504040204" pitchFamily="34" charset="0"/>
                          <a:cs typeface="Arial" panose="020B0604020202020204" pitchFamily="34" charset="0"/>
                        </a:rPr>
                        <a:t>Section A: health and science sector</a:t>
                      </a:r>
                    </a:p>
                    <a:p>
                      <a:pPr algn="l" fontAlgn="base"/>
                      <a:endParaRPr lang="en-GB" sz="1600" b="0" i="0" dirty="0">
                        <a:solidFill>
                          <a:schemeClr val="bg1"/>
                        </a:solidFill>
                        <a:effectLst/>
                        <a:latin typeface="Arial" panose="020B0604020202020204" pitchFamily="34" charset="0"/>
                        <a:ea typeface="Verdana" panose="020B0604030504040204" pitchFamily="34" charset="0"/>
                        <a:cs typeface="Arial" panose="020B0604020202020204" pitchFamily="34" charset="0"/>
                      </a:endParaRPr>
                    </a:p>
                    <a:p>
                      <a:pPr algn="l" fontAlgn="base"/>
                      <a:r>
                        <a:rPr lang="en-GB" sz="1600" b="0" i="0" dirty="0">
                          <a:solidFill>
                            <a:schemeClr val="bg1"/>
                          </a:solidFill>
                          <a:effectLst/>
                          <a:latin typeface="Arial" panose="020B0604020202020204" pitchFamily="34" charset="0"/>
                          <a:ea typeface="Verdana" panose="020B0604030504040204" pitchFamily="34" charset="0"/>
                          <a:cs typeface="Arial" panose="020B0604020202020204" pitchFamily="34" charset="0"/>
                        </a:rPr>
                        <a:t>Section B: science concepts</a:t>
                      </a:r>
                    </a:p>
                  </a:txBody>
                  <a:tcPr marL="60125" marR="60125" marT="30062" marB="30062"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02B6F"/>
                    </a:solidFill>
                  </a:tcPr>
                </a:tc>
                <a:tc>
                  <a:txBody>
                    <a:bodyPr/>
                    <a:lstStyle/>
                    <a:p>
                      <a:pPr algn="l" fontAlgn="base"/>
                      <a:r>
                        <a:rPr lang="en-GB" sz="1600" b="0" i="0" dirty="0">
                          <a:solidFill>
                            <a:schemeClr val="tx1"/>
                          </a:solidFill>
                          <a:effectLst/>
                          <a:latin typeface="Arial" panose="020B0604020202020204" pitchFamily="34" charset="0"/>
                          <a:ea typeface="Verdana" panose="020B0604030504040204" pitchFamily="34" charset="0"/>
                          <a:cs typeface="Arial" panose="020B0604020202020204" pitchFamily="34" charset="0"/>
                        </a:rPr>
                        <a:t>Knowledge and understanding of context, concepts, theories and principles​</a:t>
                      </a:r>
                    </a:p>
                    <a:p>
                      <a:pPr algn="l" fontAlgn="base"/>
                      <a:r>
                        <a:rPr lang="en-GB" sz="1600" b="0" i="0" dirty="0">
                          <a:solidFill>
                            <a:schemeClr val="tx1"/>
                          </a:solidFill>
                          <a:effectLst/>
                          <a:latin typeface="Arial" panose="020B0604020202020204" pitchFamily="34" charset="0"/>
                          <a:ea typeface="Verdana" panose="020B0604030504040204" pitchFamily="34" charset="0"/>
                          <a:cs typeface="Arial" panose="020B0604020202020204" pitchFamily="34" charset="0"/>
                        </a:rPr>
                        <a:t>​</a:t>
                      </a:r>
                    </a:p>
                    <a:p>
                      <a:pPr algn="l" fontAlgn="base"/>
                      <a:r>
                        <a:rPr lang="en-GB" sz="1600" b="0" i="0" dirty="0">
                          <a:solidFill>
                            <a:schemeClr val="tx1"/>
                          </a:solidFill>
                          <a:effectLst/>
                          <a:latin typeface="Arial" panose="020B0604020202020204" pitchFamily="34" charset="0"/>
                          <a:ea typeface="Verdana" panose="020B0604030504040204" pitchFamily="34" charset="0"/>
                          <a:cs typeface="Arial" panose="020B0604020202020204" pitchFamily="34" charset="0"/>
                        </a:rPr>
                        <a:t>Ability to apply core knowledge and skills​</a:t>
                      </a:r>
                    </a:p>
                    <a:p>
                      <a:pPr algn="l" fontAlgn="base"/>
                      <a:r>
                        <a:rPr lang="en-GB" sz="1600" b="0" i="0" dirty="0">
                          <a:solidFill>
                            <a:schemeClr val="tx1"/>
                          </a:solidFill>
                          <a:effectLst/>
                          <a:latin typeface="Arial" panose="020B0604020202020204" pitchFamily="34" charset="0"/>
                          <a:ea typeface="Verdana" panose="020B0604030504040204" pitchFamily="34" charset="0"/>
                          <a:cs typeface="Arial" panose="020B0604020202020204" pitchFamily="34" charset="0"/>
                        </a:rPr>
                        <a:t>​</a:t>
                      </a:r>
                    </a:p>
                  </a:txBody>
                  <a:tcPr marL="60125" marR="60125" marT="30062" marB="30062"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ase"/>
                      <a:r>
                        <a:rPr lang="en-GB" sz="1600" b="0" i="0" dirty="0">
                          <a:solidFill>
                            <a:schemeClr val="tx1"/>
                          </a:solidFill>
                          <a:effectLst/>
                          <a:latin typeface="Arial" panose="020B0604020202020204" pitchFamily="34" charset="0"/>
                          <a:ea typeface="Verdana" panose="020B0604030504040204" pitchFamily="34" charset="0"/>
                          <a:cs typeface="Arial" panose="020B0604020202020204" pitchFamily="34" charset="0"/>
                        </a:rPr>
                        <a:t>2 x externally assessed exams ​</a:t>
                      </a:r>
                    </a:p>
                    <a:p>
                      <a:pPr algn="l" fontAlgn="base"/>
                      <a:r>
                        <a:rPr lang="en-GB" sz="1600" b="0" i="0" dirty="0">
                          <a:solidFill>
                            <a:schemeClr val="tx1"/>
                          </a:solidFill>
                          <a:effectLst/>
                          <a:latin typeface="Arial" panose="020B0604020202020204" pitchFamily="34" charset="0"/>
                          <a:ea typeface="Verdana" panose="020B0604030504040204" pitchFamily="34" charset="0"/>
                          <a:cs typeface="Arial" panose="020B0604020202020204" pitchFamily="34" charset="0"/>
                        </a:rPr>
                        <a:t>​</a:t>
                      </a:r>
                    </a:p>
                    <a:p>
                      <a:pPr algn="l" fontAlgn="base"/>
                      <a:r>
                        <a:rPr lang="en-GB" sz="1600" b="0" i="0" dirty="0">
                          <a:solidFill>
                            <a:schemeClr val="tx1"/>
                          </a:solidFill>
                          <a:effectLst/>
                          <a:latin typeface="Arial" panose="020B0604020202020204" pitchFamily="34" charset="0"/>
                          <a:ea typeface="Verdana" panose="020B0604030504040204" pitchFamily="34" charset="0"/>
                          <a:cs typeface="Arial" panose="020B0604020202020204" pitchFamily="34" charset="0"/>
                        </a:rPr>
                        <a:t>Employer set project​</a:t>
                      </a:r>
                    </a:p>
                  </a:txBody>
                  <a:tcPr marL="60125" marR="60125" marT="30062" marB="3006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ase"/>
                      <a:r>
                        <a:rPr lang="en-GB" sz="1600" b="0" i="0" dirty="0">
                          <a:solidFill>
                            <a:schemeClr val="tx1"/>
                          </a:solidFill>
                          <a:effectLst/>
                          <a:latin typeface="Arial" panose="020B0604020202020204" pitchFamily="34" charset="0"/>
                          <a:ea typeface="Verdana" panose="020B0604030504040204" pitchFamily="34" charset="0"/>
                          <a:cs typeface="Arial" panose="020B0604020202020204" pitchFamily="34" charset="0"/>
                        </a:rPr>
                        <a:t>A* - E​</a:t>
                      </a:r>
                    </a:p>
                  </a:txBody>
                  <a:tcPr marL="60125" marR="60125" marT="30062" marB="3006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ase"/>
                      <a:r>
                        <a:rPr lang="en-GB" sz="1600" b="0" i="0" dirty="0">
                          <a:solidFill>
                            <a:schemeClr val="tx1"/>
                          </a:solidFill>
                          <a:effectLst/>
                          <a:latin typeface="Arial" panose="020B0604020202020204" pitchFamily="34" charset="0"/>
                          <a:ea typeface="Verdana" panose="020B0604030504040204" pitchFamily="34" charset="0"/>
                          <a:cs typeface="Arial" panose="020B0604020202020204" pitchFamily="34" charset="0"/>
                        </a:rPr>
                        <a:t>20-50% of qualification time​</a:t>
                      </a:r>
                    </a:p>
                  </a:txBody>
                  <a:tcPr marL="60125" marR="60125" marT="30062" marB="30062" anchor="ctr">
                    <a:lnL w="12700" cap="flat" cmpd="sng" algn="ctr">
                      <a:solidFill>
                        <a:schemeClr val="bg1">
                          <a:lumMod val="75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16122381"/>
                  </a:ext>
                </a:extLst>
              </a:tr>
              <a:tr h="1382023">
                <a:tc>
                  <a:txBody>
                    <a:bodyPr/>
                    <a:lstStyle/>
                    <a:p>
                      <a:pPr algn="l" fontAlgn="base"/>
                      <a:r>
                        <a:rPr lang="en-GB" sz="1600" b="1" i="0" dirty="0">
                          <a:solidFill>
                            <a:schemeClr val="bg1"/>
                          </a:solidFill>
                          <a:effectLst/>
                          <a:latin typeface="Arial" panose="020B0604020202020204" pitchFamily="34" charset="0"/>
                          <a:ea typeface="Verdana" panose="020B0604030504040204" pitchFamily="34" charset="0"/>
                          <a:cs typeface="Arial" panose="020B0604020202020204" pitchFamily="34" charset="0"/>
                        </a:rPr>
                        <a:t>Occupational </a:t>
                      </a:r>
                    </a:p>
                    <a:p>
                      <a:pPr algn="l" fontAlgn="base"/>
                      <a:r>
                        <a:rPr lang="en-GB" sz="1600" b="1" i="0" dirty="0">
                          <a:solidFill>
                            <a:schemeClr val="bg1"/>
                          </a:solidFill>
                          <a:effectLst/>
                          <a:latin typeface="Arial" panose="020B0604020202020204" pitchFamily="34" charset="0"/>
                          <a:ea typeface="Verdana" panose="020B0604030504040204" pitchFamily="34" charset="0"/>
                          <a:cs typeface="Arial" panose="020B0604020202020204" pitchFamily="34" charset="0"/>
                        </a:rPr>
                        <a:t>Specialism</a:t>
                      </a:r>
                      <a:r>
                        <a:rPr lang="en-GB" sz="1600" b="0" i="0" dirty="0">
                          <a:solidFill>
                            <a:schemeClr val="bg1"/>
                          </a:solidFill>
                          <a:effectLst/>
                          <a:latin typeface="Arial" panose="020B0604020202020204" pitchFamily="34" charset="0"/>
                          <a:ea typeface="Verdana" panose="020B0604030504040204" pitchFamily="34" charset="0"/>
                          <a:cs typeface="Arial" panose="020B0604020202020204" pitchFamily="34" charset="0"/>
                        </a:rPr>
                        <a:t>​</a:t>
                      </a:r>
                    </a:p>
                  </a:txBody>
                  <a:tcPr marL="60125" marR="60125" marT="30062" marB="30062"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202B6F"/>
                    </a:solidFill>
                  </a:tcPr>
                </a:tc>
                <a:tc>
                  <a:txBody>
                    <a:bodyPr/>
                    <a:lstStyle/>
                    <a:p>
                      <a:pPr algn="l" fontAlgn="base"/>
                      <a:r>
                        <a:rPr lang="en-GB" sz="1600" b="0" i="0" dirty="0">
                          <a:solidFill>
                            <a:schemeClr val="tx1"/>
                          </a:solidFill>
                          <a:effectLst/>
                          <a:latin typeface="Arial" panose="020B0604020202020204" pitchFamily="34" charset="0"/>
                          <a:ea typeface="Verdana" panose="020B0604030504040204" pitchFamily="34" charset="0"/>
                          <a:cs typeface="Arial" panose="020B0604020202020204" pitchFamily="34" charset="0"/>
                        </a:rPr>
                        <a:t>Knowledge and skills needed for threshold competence in an industrial specialism ​</a:t>
                      </a:r>
                    </a:p>
                    <a:p>
                      <a:pPr algn="l" fontAlgn="base"/>
                      <a:r>
                        <a:rPr lang="en-GB" sz="1600" b="0" i="0" dirty="0">
                          <a:solidFill>
                            <a:schemeClr val="tx1"/>
                          </a:solidFill>
                          <a:effectLst/>
                          <a:latin typeface="Arial" panose="020B0604020202020204" pitchFamily="34" charset="0"/>
                          <a:ea typeface="Verdana" panose="020B0604030504040204" pitchFamily="34" charset="0"/>
                          <a:cs typeface="Arial" panose="020B0604020202020204" pitchFamily="34" charset="0"/>
                        </a:rPr>
                        <a:t>​</a:t>
                      </a:r>
                    </a:p>
                  </a:txBody>
                  <a:tcPr marL="60125" marR="60125" marT="30062" marB="30062"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base"/>
                      <a:r>
                        <a:rPr lang="en-GB" sz="1600" b="0" i="0" dirty="0">
                          <a:solidFill>
                            <a:schemeClr val="tx1"/>
                          </a:solidFill>
                          <a:effectLst/>
                          <a:latin typeface="Arial" panose="020B0604020202020204" pitchFamily="34" charset="0"/>
                          <a:ea typeface="Verdana" panose="020B0604030504040204" pitchFamily="34" charset="0"/>
                          <a:cs typeface="Arial" panose="020B0604020202020204" pitchFamily="34" charset="0"/>
                        </a:rPr>
                        <a:t>Synoptic assessments​</a:t>
                      </a:r>
                    </a:p>
                    <a:p>
                      <a:pPr algn="l" fontAlgn="base"/>
                      <a:r>
                        <a:rPr lang="en-GB" sz="1600" b="0" i="0" dirty="0">
                          <a:solidFill>
                            <a:schemeClr val="tx1"/>
                          </a:solidFill>
                          <a:effectLst/>
                          <a:latin typeface="Arial" panose="020B0604020202020204" pitchFamily="34" charset="0"/>
                          <a:ea typeface="Verdana" panose="020B0604030504040204" pitchFamily="34" charset="0"/>
                          <a:cs typeface="Arial" panose="020B0604020202020204" pitchFamily="34" charset="0"/>
                        </a:rPr>
                        <a:t>Practical assessment ​</a:t>
                      </a:r>
                    </a:p>
                    <a:p>
                      <a:pPr algn="l" fontAlgn="base"/>
                      <a:r>
                        <a:rPr lang="en-GB" sz="1600" b="0" i="0" dirty="0">
                          <a:solidFill>
                            <a:schemeClr val="tx1"/>
                          </a:solidFill>
                          <a:effectLst/>
                          <a:latin typeface="Arial" panose="020B0604020202020204" pitchFamily="34" charset="0"/>
                          <a:ea typeface="Verdana" panose="020B0604030504040204" pitchFamily="34" charset="0"/>
                          <a:cs typeface="Arial" panose="020B0604020202020204" pitchFamily="34" charset="0"/>
                        </a:rPr>
                        <a:t>Professional discussion ​</a:t>
                      </a:r>
                    </a:p>
                    <a:p>
                      <a:pPr algn="l" fontAlgn="base"/>
                      <a:r>
                        <a:rPr lang="en-GB" sz="1600" b="0" i="0" dirty="0">
                          <a:solidFill>
                            <a:schemeClr val="tx1"/>
                          </a:solidFill>
                          <a:effectLst/>
                          <a:latin typeface="Arial" panose="020B0604020202020204" pitchFamily="34" charset="0"/>
                          <a:ea typeface="Verdana" panose="020B0604030504040204" pitchFamily="34" charset="0"/>
                          <a:cs typeface="Arial" panose="020B0604020202020204" pitchFamily="34" charset="0"/>
                        </a:rPr>
                        <a:t>​</a:t>
                      </a:r>
                    </a:p>
                  </a:txBody>
                  <a:tcPr marL="60125" marR="60125" marT="30062" marB="3006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base"/>
                      <a:r>
                        <a:rPr lang="en-GB" sz="1600" b="0" i="0" dirty="0">
                          <a:solidFill>
                            <a:schemeClr val="tx1"/>
                          </a:solidFill>
                          <a:effectLst/>
                          <a:latin typeface="Arial" panose="020B0604020202020204" pitchFamily="34" charset="0"/>
                          <a:ea typeface="Verdana" panose="020B0604030504040204" pitchFamily="34" charset="0"/>
                          <a:cs typeface="Arial" panose="020B0604020202020204" pitchFamily="34" charset="0"/>
                        </a:rPr>
                        <a:t>Distinction​</a:t>
                      </a:r>
                    </a:p>
                    <a:p>
                      <a:pPr algn="l" fontAlgn="base"/>
                      <a:r>
                        <a:rPr lang="en-GB" sz="1600" b="0" i="0" dirty="0">
                          <a:solidFill>
                            <a:schemeClr val="tx1"/>
                          </a:solidFill>
                          <a:effectLst/>
                          <a:latin typeface="Arial" panose="020B0604020202020204" pitchFamily="34" charset="0"/>
                          <a:ea typeface="Verdana" panose="020B0604030504040204" pitchFamily="34" charset="0"/>
                          <a:cs typeface="Arial" panose="020B0604020202020204" pitchFamily="34" charset="0"/>
                        </a:rPr>
                        <a:t>Merit​</a:t>
                      </a:r>
                    </a:p>
                    <a:p>
                      <a:pPr algn="l" fontAlgn="base"/>
                      <a:r>
                        <a:rPr lang="en-GB" sz="1600" b="0" i="0" dirty="0">
                          <a:solidFill>
                            <a:schemeClr val="tx1"/>
                          </a:solidFill>
                          <a:effectLst/>
                          <a:latin typeface="Arial" panose="020B0604020202020204" pitchFamily="34" charset="0"/>
                          <a:ea typeface="Verdana" panose="020B0604030504040204" pitchFamily="34" charset="0"/>
                          <a:cs typeface="Arial" panose="020B0604020202020204" pitchFamily="34" charset="0"/>
                        </a:rPr>
                        <a:t>Pass​</a:t>
                      </a:r>
                    </a:p>
                    <a:p>
                      <a:pPr algn="l" fontAlgn="base"/>
                      <a:r>
                        <a:rPr lang="en-GB" sz="1600" b="0" i="0" dirty="0">
                          <a:solidFill>
                            <a:schemeClr val="tx1"/>
                          </a:solidFill>
                          <a:effectLst/>
                          <a:latin typeface="Arial" panose="020B0604020202020204" pitchFamily="34" charset="0"/>
                          <a:ea typeface="Verdana" panose="020B0604030504040204" pitchFamily="34" charset="0"/>
                          <a:cs typeface="Arial" panose="020B0604020202020204" pitchFamily="34" charset="0"/>
                        </a:rPr>
                        <a:t>​</a:t>
                      </a:r>
                    </a:p>
                  </a:txBody>
                  <a:tcPr marL="60125" marR="60125" marT="30062" marB="3006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base"/>
                      <a:r>
                        <a:rPr lang="en-GB" sz="1600" b="0" i="0" dirty="0">
                          <a:solidFill>
                            <a:schemeClr val="tx1"/>
                          </a:solidFill>
                          <a:effectLst/>
                          <a:latin typeface="Arial" panose="020B0604020202020204" pitchFamily="34" charset="0"/>
                          <a:ea typeface="Verdana" panose="020B0604030504040204" pitchFamily="34" charset="0"/>
                          <a:cs typeface="Arial" panose="020B0604020202020204" pitchFamily="34" charset="0"/>
                        </a:rPr>
                        <a:t>50-80% of qualification time​</a:t>
                      </a:r>
                    </a:p>
                  </a:txBody>
                  <a:tcPr marL="60125" marR="60125" marT="30062" marB="30062" anchor="ctr">
                    <a:lnL w="12700" cap="flat" cmpd="sng" algn="ctr">
                      <a:solidFill>
                        <a:schemeClr val="bg1">
                          <a:lumMod val="75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1513135"/>
                  </a:ext>
                </a:extLst>
              </a:tr>
            </a:tbl>
          </a:graphicData>
        </a:graphic>
      </p:graphicFrame>
    </p:spTree>
    <p:extLst>
      <p:ext uri="{BB962C8B-B14F-4D97-AF65-F5344CB8AC3E}">
        <p14:creationId xmlns:p14="http://schemas.microsoft.com/office/powerpoint/2010/main" val="2773120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B9661-D4A7-4139-A581-8A0E1762223E}"/>
              </a:ext>
            </a:extLst>
          </p:cNvPr>
          <p:cNvSpPr>
            <a:spLocks noGrp="1"/>
          </p:cNvSpPr>
          <p:nvPr>
            <p:ph type="title"/>
          </p:nvPr>
        </p:nvSpPr>
        <p:spPr>
          <a:xfrm>
            <a:off x="457200" y="641606"/>
            <a:ext cx="11192494" cy="842811"/>
          </a:xfrm>
        </p:spPr>
        <p:txBody>
          <a:bodyPr/>
          <a:lstStyle/>
          <a:p>
            <a:r>
              <a:rPr lang="en-GB" sz="3200" dirty="0">
                <a:ea typeface="Verdana" panose="020B0604030504040204" pitchFamily="34" charset="0"/>
              </a:rPr>
              <a:t>Core content</a:t>
            </a:r>
            <a:br>
              <a:rPr lang="en-GB" sz="3200" dirty="0">
                <a:ea typeface="Verdana" panose="020B0604030504040204" pitchFamily="34" charset="0"/>
              </a:rPr>
            </a:br>
            <a:r>
              <a:rPr lang="en-GB" sz="2800" dirty="0">
                <a:ea typeface="Verdana" panose="020B0604030504040204" pitchFamily="34" charset="0"/>
              </a:rPr>
              <a:t>Section A: Health &amp; Science sector:</a:t>
            </a:r>
            <a:endParaRPr lang="en-GB" sz="2800" dirty="0"/>
          </a:p>
        </p:txBody>
      </p:sp>
      <p:sp>
        <p:nvSpPr>
          <p:cNvPr id="3" name="Content Placeholder 2">
            <a:extLst>
              <a:ext uri="{FF2B5EF4-FFF2-40B4-BE49-F238E27FC236}">
                <a16:creationId xmlns:a16="http://schemas.microsoft.com/office/drawing/2014/main" id="{F313A4C0-E508-4545-894A-8DED55818A37}"/>
              </a:ext>
            </a:extLst>
          </p:cNvPr>
          <p:cNvSpPr>
            <a:spLocks noGrp="1"/>
          </p:cNvSpPr>
          <p:nvPr>
            <p:ph idx="1"/>
          </p:nvPr>
        </p:nvSpPr>
        <p:spPr>
          <a:xfrm>
            <a:off x="457200" y="1923803"/>
            <a:ext cx="5801096" cy="3348841"/>
          </a:xfrm>
          <a:solidFill>
            <a:schemeClr val="bg1">
              <a:lumMod val="95000"/>
            </a:schemeClr>
          </a:solidFill>
        </p:spPr>
        <p:txBody>
          <a:bodyPr lIns="144000" tIns="144000"/>
          <a:lstStyle/>
          <a:p>
            <a:pPr marL="0" indent="0">
              <a:lnSpc>
                <a:spcPct val="100000"/>
              </a:lnSpc>
              <a:spcBef>
                <a:spcPts val="0"/>
              </a:spcBef>
              <a:buNone/>
            </a:pPr>
            <a:r>
              <a:rPr lang="en-GB" sz="2000" dirty="0">
                <a:ea typeface="Verdana" panose="020B0604030504040204" pitchFamily="34" charset="0"/>
              </a:rPr>
              <a:t>All pathways within the health and science T level route cover:</a:t>
            </a:r>
          </a:p>
          <a:p>
            <a:pPr marL="0" indent="0">
              <a:lnSpc>
                <a:spcPct val="100000"/>
              </a:lnSpc>
              <a:spcBef>
                <a:spcPts val="0"/>
              </a:spcBef>
              <a:buNone/>
            </a:pPr>
            <a:endParaRPr lang="en-GB" sz="2000" dirty="0">
              <a:ea typeface="Verdana" panose="020B0604030504040204" pitchFamily="34" charset="0"/>
            </a:endParaRPr>
          </a:p>
          <a:p>
            <a:pPr marL="277383" indent="-277383">
              <a:lnSpc>
                <a:spcPct val="100000"/>
              </a:lnSpc>
              <a:spcBef>
                <a:spcPts val="0"/>
              </a:spcBef>
              <a:buFont typeface="Arial,Sans-Serif" panose="020B0604020202020204" pitchFamily="34" charset="0"/>
              <a:buChar char="•"/>
            </a:pPr>
            <a:r>
              <a:rPr lang="en-GB" sz="2000" dirty="0">
                <a:ea typeface="Verdana" panose="020B0604030504040204" pitchFamily="34" charset="0"/>
              </a:rPr>
              <a:t>Working within the Health and Science sector </a:t>
            </a:r>
            <a:endParaRPr lang="en-US" sz="2000" dirty="0">
              <a:ea typeface="Verdana" panose="020B0604030504040204" pitchFamily="34" charset="0"/>
            </a:endParaRPr>
          </a:p>
          <a:p>
            <a:pPr marL="277383" indent="-277383">
              <a:lnSpc>
                <a:spcPct val="100000"/>
              </a:lnSpc>
              <a:spcBef>
                <a:spcPts val="0"/>
              </a:spcBef>
              <a:buFont typeface="Arial,Sans-Serif" panose="020B0604020202020204" pitchFamily="34" charset="0"/>
              <a:buChar char="•"/>
            </a:pPr>
            <a:r>
              <a:rPr lang="en-US" sz="2000" dirty="0">
                <a:ea typeface="Verdana" panose="020B0604030504040204" pitchFamily="34" charset="0"/>
              </a:rPr>
              <a:t>Health, Safety and Environmental regulations in the Health and Science sector</a:t>
            </a:r>
          </a:p>
          <a:p>
            <a:pPr marL="277383" indent="-277383">
              <a:lnSpc>
                <a:spcPct val="100000"/>
              </a:lnSpc>
              <a:spcBef>
                <a:spcPts val="0"/>
              </a:spcBef>
              <a:buFont typeface="Arial,Sans-Serif" panose="020B0604020202020204" pitchFamily="34" charset="0"/>
              <a:buChar char="•"/>
            </a:pPr>
            <a:r>
              <a:rPr lang="en-US" sz="2000" dirty="0">
                <a:ea typeface="Verdana" panose="020B0604030504040204" pitchFamily="34" charset="0"/>
              </a:rPr>
              <a:t>Managing information and data within the Health and Science sector</a:t>
            </a:r>
          </a:p>
          <a:p>
            <a:pPr marL="277383" indent="-277383">
              <a:lnSpc>
                <a:spcPct val="100000"/>
              </a:lnSpc>
              <a:spcBef>
                <a:spcPts val="0"/>
              </a:spcBef>
              <a:buFont typeface="Arial,Sans-Serif" panose="020B0604020202020204" pitchFamily="34" charset="0"/>
              <a:buChar char="•"/>
            </a:pPr>
            <a:r>
              <a:rPr lang="en-US" sz="2000" dirty="0">
                <a:ea typeface="Verdana" panose="020B0604030504040204" pitchFamily="34" charset="0"/>
              </a:rPr>
              <a:t>Good Scientific and Clinical Practice</a:t>
            </a:r>
          </a:p>
          <a:p>
            <a:pPr marL="277383" indent="-277383">
              <a:lnSpc>
                <a:spcPct val="100000"/>
              </a:lnSpc>
              <a:spcBef>
                <a:spcPts val="0"/>
              </a:spcBef>
              <a:buFont typeface="Arial,Sans-Serif" panose="020B0604020202020204" pitchFamily="34" charset="0"/>
              <a:buChar char="•"/>
            </a:pPr>
            <a:r>
              <a:rPr lang="en-US" sz="2000" dirty="0">
                <a:ea typeface="Verdana" panose="020B0604030504040204" pitchFamily="34" charset="0"/>
              </a:rPr>
              <a:t>Core Science concepts</a:t>
            </a:r>
          </a:p>
        </p:txBody>
      </p:sp>
      <p:pic>
        <p:nvPicPr>
          <p:cNvPr id="7" name="Picture 6" descr="A picture containing person&#10;&#10;Description automatically generated">
            <a:extLst>
              <a:ext uri="{FF2B5EF4-FFF2-40B4-BE49-F238E27FC236}">
                <a16:creationId xmlns:a16="http://schemas.microsoft.com/office/drawing/2014/main" id="{C431A241-8902-5A45-8D44-DFB078313CE7}"/>
              </a:ext>
            </a:extLst>
          </p:cNvPr>
          <p:cNvPicPr>
            <a:picLocks noChangeAspect="1"/>
          </p:cNvPicPr>
          <p:nvPr/>
        </p:nvPicPr>
        <p:blipFill>
          <a:blip r:embed="rId2"/>
          <a:stretch>
            <a:fillRect/>
          </a:stretch>
        </p:blipFill>
        <p:spPr>
          <a:xfrm>
            <a:off x="6578930" y="1917262"/>
            <a:ext cx="5070764" cy="3302438"/>
          </a:xfrm>
          <a:prstGeom prst="rect">
            <a:avLst/>
          </a:prstGeom>
        </p:spPr>
      </p:pic>
    </p:spTree>
    <p:extLst>
      <p:ext uri="{BB962C8B-B14F-4D97-AF65-F5344CB8AC3E}">
        <p14:creationId xmlns:p14="http://schemas.microsoft.com/office/powerpoint/2010/main" val="1768349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30B1E-5D4F-4A27-9147-5409D90C45AC}"/>
              </a:ext>
            </a:extLst>
          </p:cNvPr>
          <p:cNvSpPr>
            <a:spLocks noGrp="1"/>
          </p:cNvSpPr>
          <p:nvPr>
            <p:ph type="title"/>
          </p:nvPr>
        </p:nvSpPr>
        <p:spPr>
          <a:xfrm>
            <a:off x="457200" y="528789"/>
            <a:ext cx="11192494" cy="842811"/>
          </a:xfrm>
        </p:spPr>
        <p:txBody>
          <a:bodyPr/>
          <a:lstStyle/>
          <a:p>
            <a:r>
              <a:rPr lang="en-GB" sz="3200" dirty="0"/>
              <a:t>Core Content</a:t>
            </a:r>
            <a:br>
              <a:rPr lang="en-GB" sz="3200" dirty="0"/>
            </a:br>
            <a:r>
              <a:rPr lang="en-GB" sz="2800" dirty="0"/>
              <a:t>Section B:Science concepts</a:t>
            </a:r>
          </a:p>
        </p:txBody>
      </p:sp>
      <p:sp>
        <p:nvSpPr>
          <p:cNvPr id="3" name="Content Placeholder 2">
            <a:extLst>
              <a:ext uri="{FF2B5EF4-FFF2-40B4-BE49-F238E27FC236}">
                <a16:creationId xmlns:a16="http://schemas.microsoft.com/office/drawing/2014/main" id="{437921BA-3937-4614-A061-556AB40FC898}"/>
              </a:ext>
            </a:extLst>
          </p:cNvPr>
          <p:cNvSpPr>
            <a:spLocks noGrp="1"/>
          </p:cNvSpPr>
          <p:nvPr>
            <p:ph idx="1"/>
          </p:nvPr>
        </p:nvSpPr>
        <p:spPr>
          <a:xfrm>
            <a:off x="499753" y="2339439"/>
            <a:ext cx="11192494" cy="3146961"/>
          </a:xfrm>
          <a:solidFill>
            <a:schemeClr val="bg1">
              <a:lumMod val="95000"/>
            </a:schemeClr>
          </a:solidFill>
        </p:spPr>
        <p:txBody>
          <a:bodyPr lIns="144000" tIns="144000" numCol="2" spcCol="288000"/>
          <a:lstStyle/>
          <a:p>
            <a:r>
              <a:rPr lang="en-GB" sz="2000" dirty="0">
                <a:solidFill>
                  <a:srgbClr val="000000"/>
                </a:solidFill>
                <a:effectLst/>
                <a:ea typeface="Verdana" panose="020B0604030504040204" pitchFamily="34" charset="0"/>
              </a:rPr>
              <a:t>Cell biology</a:t>
            </a:r>
          </a:p>
          <a:p>
            <a:pPr lvl="1"/>
            <a:r>
              <a:rPr lang="en-GB" sz="1600" dirty="0">
                <a:solidFill>
                  <a:srgbClr val="000000"/>
                </a:solidFill>
                <a:effectLst/>
                <a:ea typeface="Verdana" panose="020B0604030504040204" pitchFamily="34" charset="0"/>
              </a:rPr>
              <a:t>including structure and function of organelles such as Golgi apparatus and Golgi vesicles.</a:t>
            </a:r>
          </a:p>
          <a:p>
            <a:r>
              <a:rPr lang="en-GB" sz="2000" dirty="0">
                <a:solidFill>
                  <a:srgbClr val="000000"/>
                </a:solidFill>
                <a:effectLst/>
                <a:ea typeface="Verdana" panose="020B0604030504040204" pitchFamily="34" charset="0"/>
              </a:rPr>
              <a:t>Biological molecules</a:t>
            </a:r>
          </a:p>
          <a:p>
            <a:pPr lvl="1"/>
            <a:r>
              <a:rPr lang="en-GB" sz="1600" dirty="0">
                <a:solidFill>
                  <a:srgbClr val="000000"/>
                </a:solidFill>
                <a:effectLst/>
                <a:ea typeface="Verdana" panose="020B0604030504040204" pitchFamily="34" charset="0"/>
              </a:rPr>
              <a:t>Including proteins, lipids, and carbohydrates. Structure and function nucleic acids (DNA and RNA) is also covered within genetics sub-topic. </a:t>
            </a:r>
            <a:endParaRPr lang="en-GB" sz="1600" dirty="0">
              <a:ea typeface="Verdana" panose="020B0604030504040204" pitchFamily="34" charset="0"/>
            </a:endParaRPr>
          </a:p>
          <a:p>
            <a:r>
              <a:rPr lang="en-GB" sz="2000" dirty="0">
                <a:solidFill>
                  <a:srgbClr val="000000"/>
                </a:solidFill>
                <a:effectLst/>
                <a:ea typeface="Verdana" panose="020B0604030504040204" pitchFamily="34" charset="0"/>
              </a:rPr>
              <a:t>Microbiology</a:t>
            </a:r>
          </a:p>
          <a:p>
            <a:pPr lvl="1"/>
            <a:r>
              <a:rPr lang="en-GB" sz="1600" dirty="0">
                <a:solidFill>
                  <a:srgbClr val="000000"/>
                </a:solidFill>
                <a:effectLst/>
                <a:ea typeface="Verdana" panose="020B0604030504040204" pitchFamily="34" charset="0"/>
              </a:rPr>
              <a:t>including uses of differential staining techniques </a:t>
            </a:r>
            <a:endParaRPr lang="en-GB" sz="1600" dirty="0">
              <a:ea typeface="Verdana" panose="020B0604030504040204" pitchFamily="34" charset="0"/>
            </a:endParaRPr>
          </a:p>
          <a:p>
            <a:endParaRPr lang="en-GB" sz="2000" dirty="0">
              <a:solidFill>
                <a:srgbClr val="000000"/>
              </a:solidFill>
              <a:effectLst/>
              <a:ea typeface="Verdana" panose="020B0604030504040204" pitchFamily="34" charset="0"/>
            </a:endParaRPr>
          </a:p>
          <a:p>
            <a:r>
              <a:rPr lang="en-GB" sz="2000" dirty="0">
                <a:solidFill>
                  <a:srgbClr val="000000"/>
                </a:solidFill>
                <a:effectLst/>
                <a:ea typeface="Verdana" panose="020B0604030504040204" pitchFamily="34" charset="0"/>
              </a:rPr>
              <a:t>Immunology</a:t>
            </a:r>
          </a:p>
          <a:p>
            <a:pPr lvl="1"/>
            <a:r>
              <a:rPr lang="en-GB" sz="1600" dirty="0">
                <a:solidFill>
                  <a:srgbClr val="000000"/>
                </a:solidFill>
                <a:effectLst/>
                <a:ea typeface="Verdana" panose="020B0604030504040204" pitchFamily="34" charset="0"/>
              </a:rPr>
              <a:t>including the actions of T cells and B Cells, pathogens, and their methods of transmission.</a:t>
            </a:r>
          </a:p>
          <a:p>
            <a:r>
              <a:rPr lang="en-GB" sz="2000" b="0" i="0" dirty="0">
                <a:solidFill>
                  <a:srgbClr val="000000"/>
                </a:solidFill>
                <a:effectLst/>
                <a:ea typeface="Verdana" panose="020B0604030504040204" pitchFamily="34" charset="0"/>
              </a:rPr>
              <a:t>Materials and chemical properties, acids/bases and chemical changes, rates of reaction, energy changes and chemica</a:t>
            </a:r>
            <a:r>
              <a:rPr lang="en-GB" sz="2000" dirty="0">
                <a:solidFill>
                  <a:srgbClr val="000000"/>
                </a:solidFill>
                <a:ea typeface="Verdana" panose="020B0604030504040204" pitchFamily="34" charset="0"/>
              </a:rPr>
              <a:t>l analysis of substances</a:t>
            </a:r>
          </a:p>
          <a:p>
            <a:r>
              <a:rPr lang="en-GB" sz="2000" dirty="0">
                <a:solidFill>
                  <a:srgbClr val="000000"/>
                </a:solidFill>
                <a:ea typeface="Verdana" panose="020B0604030504040204" pitchFamily="34" charset="0"/>
              </a:rPr>
              <a:t>Electricity, magnetism and electromagnetism, waves, particles and radiation, units</a:t>
            </a:r>
            <a:endParaRPr lang="en-GB" sz="2000" dirty="0">
              <a:effectLst/>
              <a:ea typeface="Verdana" panose="020B0604030504040204" pitchFamily="34" charset="0"/>
            </a:endParaRPr>
          </a:p>
          <a:p>
            <a:endParaRPr lang="en-GB" dirty="0"/>
          </a:p>
        </p:txBody>
      </p:sp>
      <p:sp>
        <p:nvSpPr>
          <p:cNvPr id="5" name="TextBox 4">
            <a:extLst>
              <a:ext uri="{FF2B5EF4-FFF2-40B4-BE49-F238E27FC236}">
                <a16:creationId xmlns:a16="http://schemas.microsoft.com/office/drawing/2014/main" id="{4F2C6A99-847C-D84B-8059-AA621E25B501}"/>
              </a:ext>
            </a:extLst>
          </p:cNvPr>
          <p:cNvSpPr txBox="1"/>
          <p:nvPr/>
        </p:nvSpPr>
        <p:spPr>
          <a:xfrm>
            <a:off x="602672" y="1629141"/>
            <a:ext cx="8054439" cy="400110"/>
          </a:xfrm>
          <a:prstGeom prst="rect">
            <a:avLst/>
          </a:prstGeom>
          <a:noFill/>
        </p:spPr>
        <p:txBody>
          <a:bodyPr wrap="square">
            <a:spAutoFit/>
          </a:bodyPr>
          <a:lstStyle/>
          <a:p>
            <a:pPr marL="0" indent="0">
              <a:buNone/>
            </a:pPr>
            <a:r>
              <a:rPr lang="en-GB" sz="2000" b="1" dirty="0">
                <a:latin typeface="Arial" panose="020B0604020202020204" pitchFamily="34" charset="0"/>
                <a:ea typeface="Verdana" panose="020B0604030504040204" pitchFamily="34" charset="0"/>
                <a:cs typeface="Arial" panose="020B0604020202020204" pitchFamily="34" charset="0"/>
              </a:rPr>
              <a:t>B1 content is the same across all 3 pathways and includes: </a:t>
            </a:r>
          </a:p>
        </p:txBody>
      </p:sp>
    </p:spTree>
    <p:extLst>
      <p:ext uri="{BB962C8B-B14F-4D97-AF65-F5344CB8AC3E}">
        <p14:creationId xmlns:p14="http://schemas.microsoft.com/office/powerpoint/2010/main" val="154771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052443-BE7C-491F-8599-ECE59B2C0479}"/>
              </a:ext>
            </a:extLst>
          </p:cNvPr>
          <p:cNvSpPr>
            <a:spLocks noGrp="1"/>
          </p:cNvSpPr>
          <p:nvPr>
            <p:ph idx="1"/>
          </p:nvPr>
        </p:nvSpPr>
        <p:spPr>
          <a:xfrm>
            <a:off x="457199" y="2262332"/>
            <a:ext cx="6905501" cy="3431968"/>
          </a:xfrm>
          <a:solidFill>
            <a:schemeClr val="bg1">
              <a:lumMod val="95000"/>
            </a:schemeClr>
          </a:solidFill>
        </p:spPr>
        <p:txBody>
          <a:bodyPr lIns="144000" tIns="144000" rIns="72000"/>
          <a:lstStyle/>
          <a:p>
            <a:pPr marL="0" lvl="1" indent="0">
              <a:buNone/>
            </a:pPr>
            <a:r>
              <a:rPr lang="en-GB" sz="2000" b="1" dirty="0">
                <a:solidFill>
                  <a:srgbClr val="000000"/>
                </a:solidFill>
                <a:ea typeface="Verdana" panose="020B0604030504040204" pitchFamily="34" charset="0"/>
              </a:rPr>
              <a:t>Science: </a:t>
            </a:r>
          </a:p>
          <a:p>
            <a:pPr marL="612000" lvl="1" indent="-342900">
              <a:buFont typeface="Arial" panose="020B0604020202020204" pitchFamily="34" charset="0"/>
              <a:buChar char="•"/>
            </a:pPr>
            <a:r>
              <a:rPr lang="en-GB" sz="1800" dirty="0">
                <a:solidFill>
                  <a:srgbClr val="000000"/>
                </a:solidFill>
                <a:ea typeface="Verdana" panose="020B0604030504040204" pitchFamily="34" charset="0"/>
              </a:rPr>
              <a:t>Classification and molecular structure of biological molecules</a:t>
            </a:r>
          </a:p>
          <a:p>
            <a:pPr marL="612000" lvl="1" indent="-342900">
              <a:buFont typeface="Arial" panose="020B0604020202020204" pitchFamily="34" charset="0"/>
              <a:buChar char="•"/>
            </a:pPr>
            <a:r>
              <a:rPr lang="en-GB" sz="1800" dirty="0">
                <a:solidFill>
                  <a:srgbClr val="000000"/>
                </a:solidFill>
                <a:ea typeface="Verdana" panose="020B0604030504040204" pitchFamily="34" charset="0"/>
              </a:rPr>
              <a:t>Enzyme and protein structure</a:t>
            </a:r>
          </a:p>
          <a:p>
            <a:pPr marL="612000" lvl="1" indent="-342900">
              <a:buFont typeface="Arial" panose="020B0604020202020204" pitchFamily="34" charset="0"/>
              <a:buChar char="•"/>
            </a:pPr>
            <a:r>
              <a:rPr lang="en-GB" sz="1800" dirty="0">
                <a:solidFill>
                  <a:srgbClr val="000000"/>
                </a:solidFill>
                <a:ea typeface="Verdana" panose="020B0604030504040204" pitchFamily="34" charset="0"/>
              </a:rPr>
              <a:t>Cell cycle</a:t>
            </a:r>
          </a:p>
          <a:p>
            <a:pPr marL="612000" lvl="1" indent="-342900">
              <a:buFont typeface="Arial" panose="020B0604020202020204" pitchFamily="34" charset="0"/>
              <a:buChar char="•"/>
            </a:pPr>
            <a:r>
              <a:rPr lang="en-GB" sz="1800" dirty="0">
                <a:solidFill>
                  <a:srgbClr val="000000"/>
                </a:solidFill>
                <a:ea typeface="Verdana" panose="020B0604030504040204" pitchFamily="34" charset="0"/>
              </a:rPr>
              <a:t>Cellular respiration</a:t>
            </a:r>
          </a:p>
          <a:p>
            <a:pPr marL="612000" lvl="1" indent="-342900">
              <a:buFont typeface="Arial" panose="020B0604020202020204" pitchFamily="34" charset="0"/>
              <a:buChar char="•"/>
            </a:pPr>
            <a:r>
              <a:rPr lang="en-GB" sz="1800" dirty="0">
                <a:solidFill>
                  <a:srgbClr val="000000"/>
                </a:solidFill>
                <a:ea typeface="Verdana" panose="020B0604030504040204" pitchFamily="34" charset="0"/>
              </a:rPr>
              <a:t>Pathogens</a:t>
            </a:r>
          </a:p>
          <a:p>
            <a:pPr marL="612000" lvl="1" indent="-342900">
              <a:buFont typeface="Arial" panose="020B0604020202020204" pitchFamily="34" charset="0"/>
              <a:buChar char="•"/>
            </a:pPr>
            <a:r>
              <a:rPr lang="en-GB" sz="1800" b="0" i="0" dirty="0">
                <a:solidFill>
                  <a:srgbClr val="000000"/>
                </a:solidFill>
                <a:effectLst/>
                <a:ea typeface="Verdana" panose="020B0604030504040204" pitchFamily="34" charset="0"/>
              </a:rPr>
              <a:t>Formulae and equations</a:t>
            </a:r>
            <a:endParaRPr lang="en-GB" sz="1800" dirty="0">
              <a:solidFill>
                <a:srgbClr val="000000"/>
              </a:solidFill>
              <a:ea typeface="Verdana" panose="020B0604030504040204" pitchFamily="34" charset="0"/>
            </a:endParaRPr>
          </a:p>
          <a:p>
            <a:pPr marL="612000" lvl="1" indent="-342900">
              <a:buFont typeface="Arial" panose="020B0604020202020204" pitchFamily="34" charset="0"/>
              <a:buChar char="•"/>
            </a:pPr>
            <a:r>
              <a:rPr lang="en-GB" sz="1800" dirty="0">
                <a:solidFill>
                  <a:srgbClr val="000000"/>
                </a:solidFill>
                <a:ea typeface="Verdana" panose="020B0604030504040204" pitchFamily="34" charset="0"/>
              </a:rPr>
              <a:t>A</a:t>
            </a:r>
            <a:r>
              <a:rPr lang="en-GB" sz="1800" b="0" i="0" dirty="0">
                <a:solidFill>
                  <a:srgbClr val="000000"/>
                </a:solidFill>
                <a:effectLst/>
                <a:ea typeface="Verdana" panose="020B0604030504040204" pitchFamily="34" charset="0"/>
              </a:rPr>
              <a:t>nalytical techniques</a:t>
            </a:r>
            <a:endParaRPr lang="en-GB" sz="1800" dirty="0">
              <a:solidFill>
                <a:srgbClr val="000000"/>
              </a:solidFill>
              <a:ea typeface="Verdana" panose="020B0604030504040204" pitchFamily="34" charset="0"/>
            </a:endParaRPr>
          </a:p>
          <a:p>
            <a:pPr marL="612000" lvl="1" indent="-342900">
              <a:buFont typeface="Arial" panose="020B0604020202020204" pitchFamily="34" charset="0"/>
              <a:buChar char="•"/>
            </a:pPr>
            <a:r>
              <a:rPr lang="en-GB" sz="1800" b="0" i="0" dirty="0">
                <a:solidFill>
                  <a:srgbClr val="000000"/>
                </a:solidFill>
                <a:effectLst/>
                <a:ea typeface="Verdana" panose="020B0604030504040204" pitchFamily="34" charset="0"/>
              </a:rPr>
              <a:t>Gas laws, pressure/fluid/viscosity</a:t>
            </a:r>
          </a:p>
          <a:p>
            <a:pPr marL="0" indent="0">
              <a:buNone/>
            </a:pPr>
            <a:endParaRPr lang="en-GB" dirty="0"/>
          </a:p>
        </p:txBody>
      </p:sp>
      <p:sp>
        <p:nvSpPr>
          <p:cNvPr id="6" name="TextBox 5">
            <a:extLst>
              <a:ext uri="{FF2B5EF4-FFF2-40B4-BE49-F238E27FC236}">
                <a16:creationId xmlns:a16="http://schemas.microsoft.com/office/drawing/2014/main" id="{31016B6C-9A07-4B87-8F20-DEC292426CE7}"/>
              </a:ext>
            </a:extLst>
          </p:cNvPr>
          <p:cNvSpPr txBox="1"/>
          <p:nvPr/>
        </p:nvSpPr>
        <p:spPr>
          <a:xfrm>
            <a:off x="7620000" y="4770970"/>
            <a:ext cx="4114800" cy="92333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More information is available in the Science T Level qualification </a:t>
            </a:r>
            <a:r>
              <a:rPr lang="en-GB" dirty="0">
                <a:latin typeface="Arial" panose="020B0604020202020204" pitchFamily="34" charset="0"/>
                <a:cs typeface="Arial" panose="020B0604020202020204" pitchFamily="34" charset="0"/>
                <a:hlinkClick r:id="rId3"/>
              </a:rPr>
              <a:t>specification</a:t>
            </a:r>
            <a:endParaRPr lang="en-GB"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AD74E0C2-47B0-D343-AABF-149E26CDF16E}"/>
              </a:ext>
            </a:extLst>
          </p:cNvPr>
          <p:cNvSpPr txBox="1">
            <a:spLocks/>
          </p:cNvSpPr>
          <p:nvPr/>
        </p:nvSpPr>
        <p:spPr bwMode="auto">
          <a:xfrm>
            <a:off x="457200" y="528789"/>
            <a:ext cx="11192494" cy="842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defTabSz="914400" rtl="0" eaLnBrk="1" latinLnBrk="0" hangingPunct="1">
              <a:lnSpc>
                <a:spcPct val="90000"/>
              </a:lnSpc>
              <a:spcBef>
                <a:spcPct val="0"/>
              </a:spcBef>
              <a:buNone/>
              <a:defRPr sz="3200" b="1" kern="1200">
                <a:solidFill>
                  <a:srgbClr val="8D0E57"/>
                </a:solidFill>
                <a:latin typeface="Arial" panose="020B0604020202020204" pitchFamily="34" charset="0"/>
                <a:ea typeface="+mj-ea"/>
                <a:cs typeface="Arial" panose="020B0604020202020204" pitchFamily="34" charset="0"/>
              </a:defRPr>
            </a:lvl1pPr>
          </a:lstStyle>
          <a:p>
            <a:r>
              <a:rPr lang="en-GB"/>
              <a:t>Core Content</a:t>
            </a:r>
            <a:br>
              <a:rPr lang="en-GB"/>
            </a:br>
            <a:r>
              <a:rPr lang="en-GB" sz="2800"/>
              <a:t>Section B:Science concepts</a:t>
            </a:r>
            <a:endParaRPr lang="en-GB" sz="2800" dirty="0"/>
          </a:p>
        </p:txBody>
      </p:sp>
      <p:sp>
        <p:nvSpPr>
          <p:cNvPr id="8" name="TextBox 7">
            <a:extLst>
              <a:ext uri="{FF2B5EF4-FFF2-40B4-BE49-F238E27FC236}">
                <a16:creationId xmlns:a16="http://schemas.microsoft.com/office/drawing/2014/main" id="{09AB6A92-8630-0241-8203-C93863B2AE2F}"/>
              </a:ext>
            </a:extLst>
          </p:cNvPr>
          <p:cNvSpPr txBox="1"/>
          <p:nvPr/>
        </p:nvSpPr>
        <p:spPr>
          <a:xfrm>
            <a:off x="457200" y="1459169"/>
            <a:ext cx="10099964" cy="707886"/>
          </a:xfrm>
          <a:prstGeom prst="rect">
            <a:avLst/>
          </a:prstGeom>
          <a:noFill/>
        </p:spPr>
        <p:txBody>
          <a:bodyPr wrap="square">
            <a:spAutoFit/>
          </a:bodyPr>
          <a:lstStyle/>
          <a:p>
            <a:pPr marL="0" lvl="1" indent="0">
              <a:buNone/>
            </a:pPr>
            <a:r>
              <a:rPr lang="en-GB" sz="2000" dirty="0">
                <a:latin typeface="Arial" panose="020B0604020202020204" pitchFamily="34" charset="0"/>
                <a:ea typeface="Verdana" panose="020B0604030504040204" pitchFamily="34" charset="0"/>
                <a:cs typeface="Arial" panose="020B0604020202020204" pitchFamily="34" charset="0"/>
              </a:rPr>
              <a:t>Within B2 of each pathway, known as ‘Further science concepts’, advanced content is tailored for each pathway. For the science pathway:</a:t>
            </a:r>
          </a:p>
        </p:txBody>
      </p:sp>
    </p:spTree>
    <p:extLst>
      <p:ext uri="{BB962C8B-B14F-4D97-AF65-F5344CB8AC3E}">
        <p14:creationId xmlns:p14="http://schemas.microsoft.com/office/powerpoint/2010/main" val="1656876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076FE-01C0-4DE0-9BF0-E83FAB7BAB71}"/>
              </a:ext>
            </a:extLst>
          </p:cNvPr>
          <p:cNvSpPr>
            <a:spLocks noGrp="1"/>
          </p:cNvSpPr>
          <p:nvPr>
            <p:ph type="title"/>
          </p:nvPr>
        </p:nvSpPr>
        <p:spPr/>
        <p:txBody>
          <a:bodyPr/>
          <a:lstStyle/>
          <a:p>
            <a:r>
              <a:rPr lang="en-GB" sz="3200" dirty="0"/>
              <a:t>Industry work placements</a:t>
            </a:r>
          </a:p>
        </p:txBody>
      </p:sp>
      <p:sp>
        <p:nvSpPr>
          <p:cNvPr id="3" name="Content Placeholder 2">
            <a:extLst>
              <a:ext uri="{FF2B5EF4-FFF2-40B4-BE49-F238E27FC236}">
                <a16:creationId xmlns:a16="http://schemas.microsoft.com/office/drawing/2014/main" id="{CB5E3497-1839-40C6-9B74-E1EEB05C81F5}"/>
              </a:ext>
            </a:extLst>
          </p:cNvPr>
          <p:cNvSpPr>
            <a:spLocks noGrp="1"/>
          </p:cNvSpPr>
          <p:nvPr>
            <p:ph idx="1"/>
          </p:nvPr>
        </p:nvSpPr>
        <p:spPr>
          <a:xfrm>
            <a:off x="457200" y="1484417"/>
            <a:ext cx="4767943" cy="4215739"/>
          </a:xfrm>
        </p:spPr>
        <p:txBody>
          <a:bodyPr/>
          <a:lstStyle/>
          <a:p>
            <a:pPr marL="457200" indent="-457200">
              <a:buClrTx/>
              <a:buFont typeface="Arial" panose="020B0604020202020204" pitchFamily="34" charset="0"/>
              <a:buChar char="•"/>
            </a:pPr>
            <a:r>
              <a:rPr lang="en-GB" sz="2000" dirty="0">
                <a:solidFill>
                  <a:schemeClr val="tx1"/>
                </a:solidFill>
                <a:ea typeface="Verdana" panose="020B0604030504040204" pitchFamily="34" charset="0"/>
              </a:rPr>
              <a:t>Mandatory part of T Level programme</a:t>
            </a:r>
          </a:p>
          <a:p>
            <a:pPr marL="457200" indent="-457200">
              <a:buClrTx/>
              <a:buFont typeface="Arial" panose="020B0604020202020204" pitchFamily="34" charset="0"/>
              <a:buChar char="•"/>
            </a:pPr>
            <a:r>
              <a:rPr lang="en-GB" sz="2000" dirty="0">
                <a:ea typeface="Verdana" panose="020B0604030504040204" pitchFamily="34" charset="0"/>
              </a:rPr>
              <a:t>Provider</a:t>
            </a:r>
            <a:r>
              <a:rPr lang="en-GB" sz="2000" dirty="0">
                <a:solidFill>
                  <a:schemeClr val="tx1"/>
                </a:solidFill>
                <a:ea typeface="Verdana" panose="020B0604030504040204" pitchFamily="34" charset="0"/>
              </a:rPr>
              <a:t> led</a:t>
            </a:r>
          </a:p>
          <a:p>
            <a:pPr marL="457200" indent="-457200">
              <a:buClrTx/>
              <a:buFont typeface="Arial" panose="020B0604020202020204" pitchFamily="34" charset="0"/>
              <a:buChar char="•"/>
            </a:pPr>
            <a:r>
              <a:rPr lang="en-GB" sz="2000" b="0" i="0" dirty="0">
                <a:solidFill>
                  <a:schemeClr val="tx1"/>
                </a:solidFill>
                <a:effectLst/>
                <a:ea typeface="Verdana" panose="020B0604030504040204" pitchFamily="34" charset="0"/>
              </a:rPr>
              <a:t>Give students a valuable opportunity to put their learning into practice, develop their technical skills and become more employable</a:t>
            </a:r>
          </a:p>
          <a:p>
            <a:pPr marL="457200" indent="-457200">
              <a:buClrTx/>
              <a:buFont typeface="Arial" panose="020B0604020202020204" pitchFamily="34" charset="0"/>
              <a:buChar char="•"/>
            </a:pPr>
            <a:r>
              <a:rPr lang="en-GB" sz="2000" b="0" i="0" dirty="0">
                <a:solidFill>
                  <a:schemeClr val="tx1"/>
                </a:solidFill>
                <a:effectLst/>
                <a:ea typeface="Verdana" panose="020B0604030504040204" pitchFamily="34" charset="0"/>
              </a:rPr>
              <a:t>Minimum of 315 hours with an external employer(s)</a:t>
            </a:r>
          </a:p>
          <a:p>
            <a:pPr marL="457200" indent="-457200">
              <a:buClrTx/>
              <a:buFont typeface="Arial" panose="020B0604020202020204" pitchFamily="34" charset="0"/>
              <a:buChar char="•"/>
            </a:pPr>
            <a:r>
              <a:rPr lang="en-US" sz="2000" dirty="0">
                <a:solidFill>
                  <a:schemeClr val="tx1"/>
                </a:solidFill>
                <a:ea typeface="Verdana" panose="020B0604030504040204" pitchFamily="34" charset="0"/>
              </a:rPr>
              <a:t>Can be outside of the academic timetable </a:t>
            </a:r>
          </a:p>
          <a:p>
            <a:pPr marL="0" indent="0">
              <a:buNone/>
            </a:pPr>
            <a:endParaRPr lang="en-GB" dirty="0"/>
          </a:p>
        </p:txBody>
      </p:sp>
      <p:pic>
        <p:nvPicPr>
          <p:cNvPr id="9" name="Picture 8" descr="Two people in white lab coats standing in a room&#10;&#10;Description automatically generated with low confidence">
            <a:extLst>
              <a:ext uri="{FF2B5EF4-FFF2-40B4-BE49-F238E27FC236}">
                <a16:creationId xmlns:a16="http://schemas.microsoft.com/office/drawing/2014/main" id="{C4AE8C5F-AAE3-9A44-BBD2-43B962F408B5}"/>
              </a:ext>
            </a:extLst>
          </p:cNvPr>
          <p:cNvPicPr>
            <a:picLocks noChangeAspect="1"/>
          </p:cNvPicPr>
          <p:nvPr/>
        </p:nvPicPr>
        <p:blipFill>
          <a:blip r:embed="rId2"/>
          <a:stretch>
            <a:fillRect/>
          </a:stretch>
        </p:blipFill>
        <p:spPr>
          <a:xfrm>
            <a:off x="5795158" y="1500083"/>
            <a:ext cx="5803900" cy="3873500"/>
          </a:xfrm>
          <a:prstGeom prst="rect">
            <a:avLst/>
          </a:prstGeom>
        </p:spPr>
      </p:pic>
    </p:spTree>
    <p:extLst>
      <p:ext uri="{BB962C8B-B14F-4D97-AF65-F5344CB8AC3E}">
        <p14:creationId xmlns:p14="http://schemas.microsoft.com/office/powerpoint/2010/main" val="2119501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E3958-28C1-420E-A676-2BF12925AAAE}"/>
              </a:ext>
            </a:extLst>
          </p:cNvPr>
          <p:cNvSpPr>
            <a:spLocks noGrp="1"/>
          </p:cNvSpPr>
          <p:nvPr>
            <p:ph type="title"/>
          </p:nvPr>
        </p:nvSpPr>
        <p:spPr/>
        <p:txBody>
          <a:bodyPr/>
          <a:lstStyle/>
          <a:p>
            <a:r>
              <a:rPr lang="en-GB" sz="3200" dirty="0"/>
              <a:t>Grading and Assessment</a:t>
            </a:r>
          </a:p>
        </p:txBody>
      </p:sp>
      <p:sp>
        <p:nvSpPr>
          <p:cNvPr id="3" name="Content Placeholder 2">
            <a:extLst>
              <a:ext uri="{FF2B5EF4-FFF2-40B4-BE49-F238E27FC236}">
                <a16:creationId xmlns:a16="http://schemas.microsoft.com/office/drawing/2014/main" id="{AD97895F-D90F-44B9-8DE3-5DBF0E6C5122}"/>
              </a:ext>
            </a:extLst>
          </p:cNvPr>
          <p:cNvSpPr>
            <a:spLocks noGrp="1"/>
          </p:cNvSpPr>
          <p:nvPr>
            <p:ph idx="1"/>
          </p:nvPr>
        </p:nvSpPr>
        <p:spPr>
          <a:xfrm>
            <a:off x="594361" y="1329492"/>
            <a:ext cx="6383955" cy="4511238"/>
          </a:xfrm>
        </p:spPr>
        <p:txBody>
          <a:bodyPr/>
          <a:lstStyle/>
          <a:p>
            <a:pPr marL="0" indent="0" algn="l">
              <a:buNone/>
            </a:pPr>
            <a:r>
              <a:rPr lang="en-GB" sz="1800" b="1" i="0" dirty="0">
                <a:solidFill>
                  <a:srgbClr val="8D0E57"/>
                </a:solidFill>
                <a:effectLst/>
              </a:rPr>
              <a:t>The T Level certificate will include:</a:t>
            </a:r>
          </a:p>
          <a:p>
            <a:pPr lvl="1">
              <a:spcBef>
                <a:spcPts val="0"/>
              </a:spcBef>
            </a:pPr>
            <a:r>
              <a:rPr lang="en-GB" sz="1800" b="0" i="0" dirty="0">
                <a:solidFill>
                  <a:srgbClr val="0B0C0C"/>
                </a:solidFill>
                <a:effectLst/>
              </a:rPr>
              <a:t>an overall grade for the T Level, shown as pass, merit, distinction or distinction*</a:t>
            </a:r>
          </a:p>
          <a:p>
            <a:pPr lvl="1">
              <a:spcBef>
                <a:spcPts val="0"/>
              </a:spcBef>
            </a:pPr>
            <a:r>
              <a:rPr lang="en-GB" sz="1800" b="0" i="0" dirty="0">
                <a:solidFill>
                  <a:srgbClr val="0B0C0C"/>
                </a:solidFill>
                <a:effectLst/>
              </a:rPr>
              <a:t>a separate grade for the core component, using A* to E</a:t>
            </a:r>
          </a:p>
          <a:p>
            <a:pPr lvl="1">
              <a:spcBef>
                <a:spcPts val="0"/>
              </a:spcBef>
            </a:pPr>
            <a:r>
              <a:rPr lang="en-GB" sz="1800" b="0" i="0" dirty="0">
                <a:solidFill>
                  <a:srgbClr val="0B0C0C"/>
                </a:solidFill>
                <a:effectLst/>
              </a:rPr>
              <a:t>a separate grade for each occupational specialism, shown as pass, merit or distinction</a:t>
            </a:r>
          </a:p>
          <a:p>
            <a:pPr lvl="1"/>
            <a:endParaRPr lang="en-GB" sz="1800" b="0" i="0" dirty="0">
              <a:solidFill>
                <a:srgbClr val="0B0C0C"/>
              </a:solidFill>
              <a:effectLst/>
            </a:endParaRPr>
          </a:p>
          <a:p>
            <a:pPr marL="0" indent="0" algn="l">
              <a:buNone/>
            </a:pPr>
            <a:r>
              <a:rPr lang="en-GB" sz="1800" b="1" i="0" dirty="0">
                <a:solidFill>
                  <a:srgbClr val="8D0E57"/>
                </a:solidFill>
                <a:effectLst/>
              </a:rPr>
              <a:t>It will also confirm that the student has:</a:t>
            </a:r>
          </a:p>
          <a:p>
            <a:pPr lvl="1">
              <a:spcBef>
                <a:spcPts val="0"/>
              </a:spcBef>
            </a:pPr>
            <a:r>
              <a:rPr lang="en-GB" sz="1800" b="0" i="0" dirty="0">
                <a:solidFill>
                  <a:srgbClr val="0B0C0C"/>
                </a:solidFill>
                <a:effectLst/>
              </a:rPr>
              <a:t>completed the industry placement</a:t>
            </a:r>
          </a:p>
          <a:p>
            <a:pPr lvl="1">
              <a:spcBef>
                <a:spcPts val="0"/>
              </a:spcBef>
            </a:pPr>
            <a:r>
              <a:rPr lang="en-GB" sz="1800" b="0" i="0" dirty="0">
                <a:solidFill>
                  <a:srgbClr val="0B0C0C"/>
                </a:solidFill>
                <a:effectLst/>
              </a:rPr>
              <a:t>met any additional mandatory requirements</a:t>
            </a:r>
            <a:endParaRPr lang="en-GB" sz="1600" b="0" i="0" dirty="0">
              <a:solidFill>
                <a:srgbClr val="0B0C0C"/>
              </a:solidFill>
              <a:effectLst/>
            </a:endParaRPr>
          </a:p>
          <a:p>
            <a:pPr marL="0" indent="0" algn="l">
              <a:buNone/>
            </a:pPr>
            <a:endParaRPr lang="en-GB" sz="1800" b="0" i="0" dirty="0">
              <a:solidFill>
                <a:srgbClr val="0B0C0C"/>
              </a:solidFill>
              <a:effectLst/>
            </a:endParaRPr>
          </a:p>
          <a:p>
            <a:pPr marL="0" indent="0" algn="l">
              <a:buNone/>
            </a:pPr>
            <a:r>
              <a:rPr lang="en-GB" sz="1600" b="0" i="0" dirty="0">
                <a:solidFill>
                  <a:srgbClr val="0B0C0C"/>
                </a:solidFill>
                <a:effectLst/>
              </a:rPr>
              <a:t>A student’s overall T Level grade will be worked out from the grades they achieved on the core component and the occupational specialism(s). For students looking to progress to higher education </a:t>
            </a:r>
            <a:r>
              <a:rPr lang="en-GB" sz="1600" dirty="0">
                <a:solidFill>
                  <a:srgbClr val="0B0C0C"/>
                </a:solidFill>
              </a:rPr>
              <a:t>UCAS tariff points will be allocated to T levels as outlined in the table shown</a:t>
            </a:r>
            <a:endParaRPr lang="en-GB" sz="1600" b="0" i="0" dirty="0">
              <a:solidFill>
                <a:srgbClr val="0B0C0C"/>
              </a:solidFill>
              <a:effectLst/>
            </a:endParaRPr>
          </a:p>
          <a:p>
            <a:pPr marL="0" indent="0">
              <a:buNone/>
            </a:pPr>
            <a:endParaRPr lang="en-GB" sz="1600" dirty="0"/>
          </a:p>
        </p:txBody>
      </p:sp>
      <p:sp>
        <p:nvSpPr>
          <p:cNvPr id="6" name="TextBox 5">
            <a:extLst>
              <a:ext uri="{FF2B5EF4-FFF2-40B4-BE49-F238E27FC236}">
                <a16:creationId xmlns:a16="http://schemas.microsoft.com/office/drawing/2014/main" id="{6614BF23-2524-4412-B34D-F953B86EAFE2}"/>
              </a:ext>
            </a:extLst>
          </p:cNvPr>
          <p:cNvSpPr txBox="1"/>
          <p:nvPr/>
        </p:nvSpPr>
        <p:spPr>
          <a:xfrm>
            <a:off x="7642860" y="5607417"/>
            <a:ext cx="3749040" cy="215444"/>
          </a:xfrm>
          <a:prstGeom prst="rect">
            <a:avLst/>
          </a:prstGeom>
          <a:noFill/>
        </p:spPr>
        <p:txBody>
          <a:bodyPr wrap="square" rtlCol="0">
            <a:spAutoFit/>
          </a:bodyPr>
          <a:lstStyle/>
          <a:p>
            <a:pPr algn="ctr"/>
            <a:r>
              <a:rPr lang="en-GB" sz="800" dirty="0">
                <a:latin typeface="Arial" panose="020B0604020202020204" pitchFamily="34" charset="0"/>
                <a:cs typeface="Arial" panose="020B0604020202020204" pitchFamily="34" charset="0"/>
              </a:rPr>
              <a:t>Source: Dept for Education Guidance to introduction of T Levels 22 Nov 2021</a:t>
            </a:r>
          </a:p>
        </p:txBody>
      </p:sp>
      <p:pic>
        <p:nvPicPr>
          <p:cNvPr id="11" name="Picture 10" descr="Table&#10;&#10;Description automatically generated">
            <a:extLst>
              <a:ext uri="{FF2B5EF4-FFF2-40B4-BE49-F238E27FC236}">
                <a16:creationId xmlns:a16="http://schemas.microsoft.com/office/drawing/2014/main" id="{10860D9B-5B76-2949-8255-5EC695E728BD}"/>
              </a:ext>
            </a:extLst>
          </p:cNvPr>
          <p:cNvPicPr>
            <a:picLocks noChangeAspect="1"/>
          </p:cNvPicPr>
          <p:nvPr/>
        </p:nvPicPr>
        <p:blipFill>
          <a:blip r:embed="rId2"/>
          <a:stretch>
            <a:fillRect/>
          </a:stretch>
        </p:blipFill>
        <p:spPr>
          <a:xfrm>
            <a:off x="7539889" y="1168643"/>
            <a:ext cx="3954981" cy="4344550"/>
          </a:xfrm>
          <a:prstGeom prst="rect">
            <a:avLst/>
          </a:prstGeom>
        </p:spPr>
      </p:pic>
    </p:spTree>
    <p:extLst>
      <p:ext uri="{BB962C8B-B14F-4D97-AF65-F5344CB8AC3E}">
        <p14:creationId xmlns:p14="http://schemas.microsoft.com/office/powerpoint/2010/main" val="4174949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52249-3E70-4475-8342-5932C9103AA3}"/>
              </a:ext>
            </a:extLst>
          </p:cNvPr>
          <p:cNvSpPr>
            <a:spLocks noGrp="1"/>
          </p:cNvSpPr>
          <p:nvPr>
            <p:ph type="title"/>
          </p:nvPr>
        </p:nvSpPr>
        <p:spPr/>
        <p:txBody>
          <a:bodyPr/>
          <a:lstStyle/>
          <a:p>
            <a:r>
              <a:rPr lang="en-GB" dirty="0"/>
              <a:t>T levels – a teacher’s perspective</a:t>
            </a:r>
          </a:p>
        </p:txBody>
      </p:sp>
      <p:sp>
        <p:nvSpPr>
          <p:cNvPr id="3" name="Content Placeholder 2">
            <a:extLst>
              <a:ext uri="{FF2B5EF4-FFF2-40B4-BE49-F238E27FC236}">
                <a16:creationId xmlns:a16="http://schemas.microsoft.com/office/drawing/2014/main" id="{45E44EE2-5EB3-437D-B832-7F0B41A69EB5}"/>
              </a:ext>
            </a:extLst>
          </p:cNvPr>
          <p:cNvSpPr>
            <a:spLocks noGrp="1"/>
          </p:cNvSpPr>
          <p:nvPr>
            <p:ph idx="1"/>
          </p:nvPr>
        </p:nvSpPr>
        <p:spPr>
          <a:xfrm>
            <a:off x="8155107" y="1771703"/>
            <a:ext cx="3494587" cy="2947540"/>
          </a:xfrm>
        </p:spPr>
        <p:txBody>
          <a:bodyPr/>
          <a:lstStyle/>
          <a:p>
            <a:pPr marL="0" indent="0">
              <a:buNone/>
            </a:pPr>
            <a:r>
              <a:rPr lang="en-GB" sz="1800" dirty="0"/>
              <a:t>This video gives a teacher perspective on the benefits of the science T level pathway, potential progression routes and this new qualification.</a:t>
            </a:r>
          </a:p>
          <a:p>
            <a:pPr marL="0" indent="0">
              <a:buNone/>
            </a:pPr>
            <a:r>
              <a:rPr lang="en-GB" sz="1800" dirty="0"/>
              <a:t>You can access further information on T levels and other post-16 options via the North East Ambition website:</a:t>
            </a:r>
          </a:p>
          <a:p>
            <a:pPr marL="0" indent="0">
              <a:buNone/>
            </a:pPr>
            <a:r>
              <a:rPr lang="en-GB" sz="1600" dirty="0">
                <a:hlinkClick r:id="rId3"/>
              </a:rPr>
              <a:t>https://www.northeastambition.co.uk/options-for-young-people-aged-16</a:t>
            </a:r>
            <a:endParaRPr lang="en-GB" sz="1600" dirty="0"/>
          </a:p>
        </p:txBody>
      </p:sp>
      <p:pic>
        <p:nvPicPr>
          <p:cNvPr id="9" name="Picture 8" descr="Icon&#10;&#10;Description automatically generated">
            <a:extLst>
              <a:ext uri="{FF2B5EF4-FFF2-40B4-BE49-F238E27FC236}">
                <a16:creationId xmlns:a16="http://schemas.microsoft.com/office/drawing/2014/main" id="{78B2793E-8544-2C42-8F30-6DAD9101905D}"/>
              </a:ext>
            </a:extLst>
          </p:cNvPr>
          <p:cNvPicPr>
            <a:picLocks noChangeAspect="1"/>
          </p:cNvPicPr>
          <p:nvPr/>
        </p:nvPicPr>
        <p:blipFill rotWithShape="1">
          <a:blip r:embed="rId4"/>
          <a:srcRect b="29978"/>
          <a:stretch/>
        </p:blipFill>
        <p:spPr>
          <a:xfrm>
            <a:off x="457200" y="5283117"/>
            <a:ext cx="689757" cy="482982"/>
          </a:xfrm>
          <a:prstGeom prst="rect">
            <a:avLst/>
          </a:prstGeom>
        </p:spPr>
      </p:pic>
      <p:sp>
        <p:nvSpPr>
          <p:cNvPr id="11" name="TextBox 10">
            <a:extLst>
              <a:ext uri="{FF2B5EF4-FFF2-40B4-BE49-F238E27FC236}">
                <a16:creationId xmlns:a16="http://schemas.microsoft.com/office/drawing/2014/main" id="{742C8C76-FC4A-C844-93CF-2BAB49CF3AD9}"/>
              </a:ext>
            </a:extLst>
          </p:cNvPr>
          <p:cNvSpPr txBox="1"/>
          <p:nvPr/>
        </p:nvSpPr>
        <p:spPr>
          <a:xfrm>
            <a:off x="1109820" y="5416527"/>
            <a:ext cx="7045287" cy="338554"/>
          </a:xfrm>
          <a:prstGeom prst="rect">
            <a:avLst/>
          </a:prstGeom>
          <a:noFill/>
        </p:spPr>
        <p:txBody>
          <a:bodyPr wrap="square">
            <a:spAutoFit/>
          </a:bodyPr>
          <a:lstStyle/>
          <a:p>
            <a:r>
              <a:rPr lang="en-GB" sz="1600" b="1" dirty="0">
                <a:latin typeface="Arial" panose="020B0604020202020204" pitchFamily="34" charset="0"/>
                <a:cs typeface="Arial" panose="020B0604020202020204" pitchFamily="34" charset="0"/>
              </a:rPr>
              <a:t>Watch video: </a:t>
            </a:r>
            <a:r>
              <a:rPr lang="en-GB" sz="1600" dirty="0">
                <a:latin typeface="Arial" panose="020B0604020202020204" pitchFamily="34" charset="0"/>
                <a:cs typeface="Arial" panose="020B0604020202020204" pitchFamily="34" charset="0"/>
              </a:rPr>
              <a:t>Callum Brown, Science teacher, Gateshead College</a:t>
            </a:r>
          </a:p>
        </p:txBody>
      </p:sp>
      <p:pic>
        <p:nvPicPr>
          <p:cNvPr id="6" name="Online Media 5" descr="Understanding the science T Level pathway - a teacher's perspective">
            <a:hlinkClick r:id="" action="ppaction://media"/>
            <a:extLst>
              <a:ext uri="{FF2B5EF4-FFF2-40B4-BE49-F238E27FC236}">
                <a16:creationId xmlns:a16="http://schemas.microsoft.com/office/drawing/2014/main" id="{7E508E2F-2244-D447-B965-7A6CA401601E}"/>
              </a:ext>
            </a:extLst>
          </p:cNvPr>
          <p:cNvPicPr>
            <a:picLocks noRot="1" noChangeAspect="1"/>
          </p:cNvPicPr>
          <p:nvPr>
            <a:videoFile r:link="rId1"/>
          </p:nvPr>
        </p:nvPicPr>
        <p:blipFill>
          <a:blip r:embed="rId5"/>
          <a:stretch>
            <a:fillRect/>
          </a:stretch>
        </p:blipFill>
        <p:spPr>
          <a:xfrm>
            <a:off x="542306" y="1257244"/>
            <a:ext cx="7125434" cy="4025872"/>
          </a:xfrm>
          <a:prstGeom prst="rect">
            <a:avLst/>
          </a:prstGeom>
        </p:spPr>
      </p:pic>
    </p:spTree>
    <p:extLst>
      <p:ext uri="{BB962C8B-B14F-4D97-AF65-F5344CB8AC3E}">
        <p14:creationId xmlns:p14="http://schemas.microsoft.com/office/powerpoint/2010/main" val="405751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E1F62-CE0E-4D49-BE2E-FA8AAE927E38}"/>
              </a:ext>
            </a:extLst>
          </p:cNvPr>
          <p:cNvSpPr>
            <a:spLocks noGrp="1"/>
          </p:cNvSpPr>
          <p:nvPr>
            <p:ph type="title"/>
          </p:nvPr>
        </p:nvSpPr>
        <p:spPr/>
        <p:txBody>
          <a:bodyPr/>
          <a:lstStyle/>
          <a:p>
            <a:r>
              <a:rPr lang="en-GB" sz="3200" dirty="0"/>
              <a:t>Health and Science T Level providers </a:t>
            </a:r>
            <a:r>
              <a:rPr lang="en-GB" sz="1000" b="0" i="1" dirty="0"/>
              <a:t>* Based on available data Jan 2022</a:t>
            </a:r>
            <a:endParaRPr lang="en-GB" sz="3200" dirty="0"/>
          </a:p>
        </p:txBody>
      </p:sp>
      <p:sp>
        <p:nvSpPr>
          <p:cNvPr id="3" name="Content Placeholder 2">
            <a:extLst>
              <a:ext uri="{FF2B5EF4-FFF2-40B4-BE49-F238E27FC236}">
                <a16:creationId xmlns:a16="http://schemas.microsoft.com/office/drawing/2014/main" id="{EEB6AF41-B8EF-43D9-9B14-14996429A5A9}"/>
              </a:ext>
            </a:extLst>
          </p:cNvPr>
          <p:cNvSpPr>
            <a:spLocks noGrp="1"/>
          </p:cNvSpPr>
          <p:nvPr>
            <p:ph idx="1"/>
          </p:nvPr>
        </p:nvSpPr>
        <p:spPr>
          <a:xfrm>
            <a:off x="457200" y="1323506"/>
            <a:ext cx="10972800" cy="676891"/>
          </a:xfrm>
        </p:spPr>
        <p:txBody>
          <a:bodyPr/>
          <a:lstStyle/>
          <a:p>
            <a:pPr marL="0" indent="0">
              <a:buNone/>
            </a:pPr>
            <a:r>
              <a:rPr lang="en-GB" sz="2000" b="1" dirty="0"/>
              <a:t>The following North East providers currently offer Health and Science T level pathways*</a:t>
            </a:r>
          </a:p>
        </p:txBody>
      </p:sp>
      <p:pic>
        <p:nvPicPr>
          <p:cNvPr id="9" name="Picture 8">
            <a:hlinkClick r:id="rId3"/>
            <a:extLst>
              <a:ext uri="{FF2B5EF4-FFF2-40B4-BE49-F238E27FC236}">
                <a16:creationId xmlns:a16="http://schemas.microsoft.com/office/drawing/2014/main" id="{E229A20D-B952-4D17-9C34-7D3412B14869}"/>
              </a:ext>
            </a:extLst>
          </p:cNvPr>
          <p:cNvPicPr>
            <a:picLocks noChangeAspect="1"/>
          </p:cNvPicPr>
          <p:nvPr/>
        </p:nvPicPr>
        <p:blipFill rotWithShape="1">
          <a:blip r:embed="rId4"/>
          <a:srcRect t="14634" r="2500" b="14312"/>
          <a:stretch/>
        </p:blipFill>
        <p:spPr>
          <a:xfrm>
            <a:off x="7065819" y="2578366"/>
            <a:ext cx="4589632" cy="2383242"/>
          </a:xfrm>
          <a:prstGeom prst="rect">
            <a:avLst/>
          </a:prstGeom>
        </p:spPr>
      </p:pic>
      <p:sp>
        <p:nvSpPr>
          <p:cNvPr id="6" name="Content Placeholder 2">
            <a:extLst>
              <a:ext uri="{FF2B5EF4-FFF2-40B4-BE49-F238E27FC236}">
                <a16:creationId xmlns:a16="http://schemas.microsoft.com/office/drawing/2014/main" id="{9738C265-B22B-4A4A-AD8F-C5949B825094}"/>
              </a:ext>
            </a:extLst>
          </p:cNvPr>
          <p:cNvSpPr txBox="1">
            <a:spLocks/>
          </p:cNvSpPr>
          <p:nvPr/>
        </p:nvSpPr>
        <p:spPr bwMode="auto">
          <a:xfrm>
            <a:off x="536549" y="1938701"/>
            <a:ext cx="6258296" cy="359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2" spcCol="216000"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hlinkClick r:id="rId5"/>
              </a:rPr>
              <a:t>Durham Sixth Form Centre</a:t>
            </a:r>
            <a:endParaRPr lang="en-GB" sz="1800" dirty="0"/>
          </a:p>
          <a:p>
            <a:pPr marL="800100" lvl="1" indent="-342900"/>
            <a:r>
              <a:rPr lang="en-GB" sz="1800" dirty="0"/>
              <a:t>Health (Sept 21)</a:t>
            </a:r>
          </a:p>
          <a:p>
            <a:pPr marL="0" indent="0">
              <a:buNone/>
            </a:pPr>
            <a:r>
              <a:rPr lang="en-GB" sz="1800" dirty="0">
                <a:hlinkClick r:id="rId6"/>
              </a:rPr>
              <a:t>East Durham College</a:t>
            </a:r>
            <a:endParaRPr lang="en-GB" sz="1800" dirty="0"/>
          </a:p>
          <a:p>
            <a:pPr marL="800100" lvl="1" indent="-342900"/>
            <a:r>
              <a:rPr lang="en-GB" sz="1800" dirty="0"/>
              <a:t>Health (Sept 22)</a:t>
            </a:r>
          </a:p>
          <a:p>
            <a:pPr marL="800100" lvl="1" indent="-342900"/>
            <a:r>
              <a:rPr lang="en-GB" sz="1800" dirty="0"/>
              <a:t>Science (Sept 22)</a:t>
            </a:r>
          </a:p>
          <a:p>
            <a:pPr marL="0" indent="0">
              <a:buNone/>
            </a:pPr>
            <a:r>
              <a:rPr lang="en-GB" sz="1800" dirty="0">
                <a:hlinkClick r:id="rId7"/>
              </a:rPr>
              <a:t>Education Partnership NE</a:t>
            </a:r>
          </a:p>
          <a:p>
            <a:pPr marL="800100" lvl="1" indent="-342900"/>
            <a:r>
              <a:rPr lang="en-GB" sz="1800" dirty="0">
                <a:hlinkClick r:id="rId7"/>
              </a:rPr>
              <a:t>Health (Sept 21)</a:t>
            </a:r>
            <a:endParaRPr lang="en-GB" sz="1800" dirty="0"/>
          </a:p>
          <a:p>
            <a:pPr marL="800100" lvl="1" indent="-342900"/>
            <a:r>
              <a:rPr lang="en-GB" sz="1800" dirty="0">
                <a:hlinkClick r:id="rId8"/>
              </a:rPr>
              <a:t>Science (Sept 22)</a:t>
            </a:r>
            <a:endParaRPr lang="en-GB" sz="1800" dirty="0"/>
          </a:p>
          <a:p>
            <a:pPr marL="0" indent="0">
              <a:buNone/>
            </a:pPr>
            <a:r>
              <a:rPr lang="en-GB" sz="1800" dirty="0">
                <a:hlinkClick r:id="rId9"/>
              </a:rPr>
              <a:t>Gateshead College</a:t>
            </a:r>
            <a:endParaRPr lang="en-GB" sz="1800" dirty="0"/>
          </a:p>
          <a:p>
            <a:pPr marL="800100" lvl="1" indent="-342900"/>
            <a:r>
              <a:rPr lang="en-GB" sz="1800" dirty="0"/>
              <a:t>Health (Sept 21)</a:t>
            </a:r>
          </a:p>
          <a:p>
            <a:pPr marL="0" indent="0">
              <a:buNone/>
            </a:pPr>
            <a:r>
              <a:rPr lang="en-GB" sz="1800" dirty="0">
                <a:hlinkClick r:id="rId10"/>
              </a:rPr>
              <a:t>New College Durham</a:t>
            </a:r>
            <a:endParaRPr lang="en-GB" sz="1800" dirty="0"/>
          </a:p>
          <a:p>
            <a:pPr marL="800100" lvl="1" indent="-342900"/>
            <a:r>
              <a:rPr lang="en-GB" sz="1800" dirty="0"/>
              <a:t>Health (Sept 21)</a:t>
            </a:r>
          </a:p>
          <a:p>
            <a:pPr marL="800100" lvl="1" indent="-342900"/>
            <a:r>
              <a:rPr lang="en-GB" sz="1800" dirty="0"/>
              <a:t>Healthcare Science (Sept 22)</a:t>
            </a:r>
          </a:p>
          <a:p>
            <a:pPr marL="800100" lvl="1" indent="-342900"/>
            <a:r>
              <a:rPr lang="en-GB" sz="1800" dirty="0"/>
              <a:t>Science (Sept 22)</a:t>
            </a:r>
          </a:p>
          <a:p>
            <a:pPr marL="0" indent="0">
              <a:buFont typeface="Arial" panose="020B0604020202020204" pitchFamily="34" charset="0"/>
              <a:buNone/>
            </a:pPr>
            <a:endParaRPr lang="en-GB" sz="1800" dirty="0"/>
          </a:p>
          <a:p>
            <a:pPr marL="0" indent="0">
              <a:buFont typeface="Arial" panose="020B0604020202020204" pitchFamily="34" charset="0"/>
              <a:buNone/>
            </a:pPr>
            <a:endParaRPr lang="en-GB" sz="1600" dirty="0"/>
          </a:p>
        </p:txBody>
      </p:sp>
    </p:spTree>
    <p:extLst>
      <p:ext uri="{BB962C8B-B14F-4D97-AF65-F5344CB8AC3E}">
        <p14:creationId xmlns:p14="http://schemas.microsoft.com/office/powerpoint/2010/main" val="3772427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2234B-16FC-4E1F-A7E3-683A929126DD}"/>
              </a:ext>
            </a:extLst>
          </p:cNvPr>
          <p:cNvSpPr>
            <a:spLocks noGrp="1"/>
          </p:cNvSpPr>
          <p:nvPr>
            <p:ph type="title"/>
          </p:nvPr>
        </p:nvSpPr>
        <p:spPr/>
        <p:txBody>
          <a:bodyPr/>
          <a:lstStyle/>
          <a:p>
            <a:r>
              <a:rPr lang="en-GB" dirty="0"/>
              <a:t>Useful links</a:t>
            </a:r>
          </a:p>
        </p:txBody>
      </p:sp>
      <p:sp>
        <p:nvSpPr>
          <p:cNvPr id="3" name="Content Placeholder 2">
            <a:extLst>
              <a:ext uri="{FF2B5EF4-FFF2-40B4-BE49-F238E27FC236}">
                <a16:creationId xmlns:a16="http://schemas.microsoft.com/office/drawing/2014/main" id="{4EE7DE85-4E96-4FA6-B172-CE0A8BDFA747}"/>
              </a:ext>
            </a:extLst>
          </p:cNvPr>
          <p:cNvSpPr>
            <a:spLocks noGrp="1"/>
          </p:cNvSpPr>
          <p:nvPr>
            <p:ph idx="1"/>
          </p:nvPr>
        </p:nvSpPr>
        <p:spPr>
          <a:xfrm>
            <a:off x="457201" y="1888178"/>
            <a:ext cx="6644244" cy="3396341"/>
          </a:xfrm>
        </p:spPr>
        <p:txBody>
          <a:bodyPr numCol="2" spcCol="252000"/>
          <a:lstStyle/>
          <a:p>
            <a:pPr marL="0" indent="0">
              <a:buNone/>
            </a:pPr>
            <a:r>
              <a:rPr lang="en-GB" sz="1400" dirty="0"/>
              <a:t>NCFE Health and Science T Level student video explaining health and science route pathways</a:t>
            </a:r>
          </a:p>
          <a:p>
            <a:pPr marL="0" indent="0">
              <a:buNone/>
            </a:pPr>
            <a:r>
              <a:rPr lang="en-GB" sz="1400" dirty="0">
                <a:hlinkClick r:id="rId3"/>
              </a:rPr>
              <a:t>https://www.youtube.com/watch?v=08D_q59grxg</a:t>
            </a:r>
            <a:endParaRPr lang="en-GB" sz="1400" dirty="0"/>
          </a:p>
          <a:p>
            <a:pPr marL="0" indent="0">
              <a:buNone/>
            </a:pPr>
            <a:r>
              <a:rPr lang="en-GB" sz="1400" dirty="0"/>
              <a:t>ESFA T level resources for teachers and T level providers</a:t>
            </a:r>
          </a:p>
          <a:p>
            <a:pPr marL="0" indent="0">
              <a:buNone/>
            </a:pPr>
            <a:r>
              <a:rPr lang="en-GB" sz="1400" dirty="0">
                <a:hlinkClick r:id="rId4"/>
              </a:rPr>
              <a:t>https://www.gov.uk/government/publications/t-levels-resources-for-teachers-and-careers-advisers</a:t>
            </a:r>
            <a:endParaRPr lang="en-GB" sz="1400" dirty="0"/>
          </a:p>
          <a:p>
            <a:pPr marL="0" indent="0">
              <a:buNone/>
            </a:pPr>
            <a:r>
              <a:rPr lang="en-GB" sz="1400" dirty="0">
                <a:effectLst/>
                <a:ea typeface="Calibri" panose="020F0502020204030204" pitchFamily="34" charset="0"/>
              </a:rPr>
              <a:t>NCFE T Level overview page </a:t>
            </a:r>
          </a:p>
          <a:p>
            <a:pPr marL="0" indent="0">
              <a:buNone/>
            </a:pPr>
            <a:r>
              <a:rPr lang="en-GB" sz="1400" u="sng" dirty="0">
                <a:solidFill>
                  <a:srgbClr val="44546A"/>
                </a:solidFill>
                <a:effectLst/>
                <a:ea typeface="Calibri" panose="020F0502020204030204" pitchFamily="34" charset="0"/>
                <a:hlinkClick r:id="rId5"/>
              </a:rPr>
              <a:t>https://www.ncfe.org.uk/technical-education/t-levels/health-and-science/</a:t>
            </a:r>
            <a:r>
              <a:rPr lang="en-GB" sz="1400" dirty="0">
                <a:solidFill>
                  <a:srgbClr val="44546A"/>
                </a:solidFill>
                <a:effectLst/>
                <a:ea typeface="Calibri" panose="020F0502020204030204" pitchFamily="34" charset="0"/>
              </a:rPr>
              <a:t>  </a:t>
            </a:r>
          </a:p>
          <a:p>
            <a:pPr marL="0" indent="0">
              <a:buNone/>
            </a:pPr>
            <a:r>
              <a:rPr lang="en-GB" sz="1400" dirty="0"/>
              <a:t>NCFE Science T level assessment and specification</a:t>
            </a:r>
          </a:p>
          <a:p>
            <a:pPr marL="0" indent="0">
              <a:buNone/>
            </a:pPr>
            <a:r>
              <a:rPr lang="en-GB" sz="1400" dirty="0">
                <a:hlinkClick r:id="rId6"/>
              </a:rPr>
              <a:t>https://www.qualhub.co.uk/qualification-search/qualification-detail/t-level-technical-qualification-in-science-level-3-delivered-by-ncfe-5041</a:t>
            </a:r>
            <a:endParaRPr lang="en-GB" sz="1400" dirty="0">
              <a:effectLst/>
              <a:ea typeface="Calibri" panose="020F0502020204030204" pitchFamily="34" charset="0"/>
            </a:endParaRPr>
          </a:p>
          <a:p>
            <a:pPr marL="0" indent="0">
              <a:buNone/>
            </a:pPr>
            <a:r>
              <a:rPr lang="en-GB" sz="1400" dirty="0">
                <a:effectLst/>
                <a:ea typeface="Calibri" panose="020F0502020204030204" pitchFamily="34" charset="0"/>
              </a:rPr>
              <a:t>NCFE Parents and learners information</a:t>
            </a:r>
          </a:p>
          <a:p>
            <a:pPr marL="0" indent="0">
              <a:buNone/>
            </a:pPr>
            <a:r>
              <a:rPr lang="en-GB" sz="1400" u="sng" dirty="0">
                <a:solidFill>
                  <a:srgbClr val="44546A"/>
                </a:solidFill>
                <a:effectLst/>
                <a:ea typeface="Calibri" panose="020F0502020204030204" pitchFamily="34" charset="0"/>
                <a:hlinkClick r:id="rId7"/>
              </a:rPr>
              <a:t>https://www.ncfe.org.uk/technical-education/t-levels/parents-and-learners/</a:t>
            </a:r>
            <a:endParaRPr lang="en-GB" sz="1400" dirty="0">
              <a:effectLst/>
              <a:ea typeface="Calibri" panose="020F0502020204030204" pitchFamily="34" charset="0"/>
            </a:endParaRPr>
          </a:p>
          <a:p>
            <a:pPr marL="0" indent="0">
              <a:buNone/>
            </a:pPr>
            <a:r>
              <a:rPr lang="en-GB" sz="1400" dirty="0"/>
              <a:t>DfE post 16 choices animation</a:t>
            </a:r>
          </a:p>
          <a:p>
            <a:pPr marL="0" indent="0">
              <a:buNone/>
            </a:pPr>
            <a:r>
              <a:rPr lang="en-GB" sz="1400" dirty="0">
                <a:hlinkClick r:id="rId8"/>
              </a:rPr>
              <a:t>https://www.youtube.com/watch?app=desktop&amp;v=f_xAQNNi4pA</a:t>
            </a:r>
            <a:endParaRPr lang="en-GB" sz="1400" dirty="0"/>
          </a:p>
        </p:txBody>
      </p:sp>
      <p:pic>
        <p:nvPicPr>
          <p:cNvPr id="5" name="Picture 4" descr="Calendar&#10;&#10;Description automatically generated">
            <a:extLst>
              <a:ext uri="{FF2B5EF4-FFF2-40B4-BE49-F238E27FC236}">
                <a16:creationId xmlns:a16="http://schemas.microsoft.com/office/drawing/2014/main" id="{4C566E05-17FB-554A-8228-FABD38C7E11D}"/>
              </a:ext>
            </a:extLst>
          </p:cNvPr>
          <p:cNvPicPr>
            <a:picLocks noChangeAspect="1"/>
          </p:cNvPicPr>
          <p:nvPr/>
        </p:nvPicPr>
        <p:blipFill>
          <a:blip r:embed="rId9"/>
          <a:stretch>
            <a:fillRect/>
          </a:stretch>
        </p:blipFill>
        <p:spPr>
          <a:xfrm>
            <a:off x="7386041" y="1935104"/>
            <a:ext cx="4263653" cy="2726542"/>
          </a:xfrm>
          <a:prstGeom prst="rect">
            <a:avLst/>
          </a:prstGeom>
        </p:spPr>
      </p:pic>
    </p:spTree>
    <p:extLst>
      <p:ext uri="{BB962C8B-B14F-4D97-AF65-F5344CB8AC3E}">
        <p14:creationId xmlns:p14="http://schemas.microsoft.com/office/powerpoint/2010/main" val="1202100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4BC8E-96FD-43C3-91D8-CD45DF85446F}"/>
              </a:ext>
            </a:extLst>
          </p:cNvPr>
          <p:cNvSpPr>
            <a:spLocks noGrp="1"/>
          </p:cNvSpPr>
          <p:nvPr>
            <p:ph type="title"/>
          </p:nvPr>
        </p:nvSpPr>
        <p:spPr/>
        <p:txBody>
          <a:bodyPr/>
          <a:lstStyle/>
          <a:p>
            <a:r>
              <a:rPr lang="en-GB" sz="3200" dirty="0"/>
              <a:t>Content</a:t>
            </a:r>
          </a:p>
        </p:txBody>
      </p:sp>
      <p:sp>
        <p:nvSpPr>
          <p:cNvPr id="3" name="Content Placeholder 2">
            <a:extLst>
              <a:ext uri="{FF2B5EF4-FFF2-40B4-BE49-F238E27FC236}">
                <a16:creationId xmlns:a16="http://schemas.microsoft.com/office/drawing/2014/main" id="{899EF1DE-94D1-4B99-9ABE-EA0A711AAFA5}"/>
              </a:ext>
            </a:extLst>
          </p:cNvPr>
          <p:cNvSpPr>
            <a:spLocks noGrp="1"/>
          </p:cNvSpPr>
          <p:nvPr>
            <p:ph idx="1"/>
          </p:nvPr>
        </p:nvSpPr>
        <p:spPr>
          <a:xfrm>
            <a:off x="457201" y="1301461"/>
            <a:ext cx="6015788" cy="4461665"/>
          </a:xfrm>
          <a:solidFill>
            <a:schemeClr val="bg1">
              <a:lumMod val="95000"/>
            </a:schemeClr>
          </a:solidFill>
        </p:spPr>
        <p:txBody>
          <a:bodyPr lIns="360000" tIns="360000" rIns="360000" bIns="360000"/>
          <a:lstStyle/>
          <a:p>
            <a:pPr marL="0" indent="0">
              <a:buNone/>
            </a:pPr>
            <a:r>
              <a:rPr lang="en-GB" sz="1800" b="1" dirty="0"/>
              <a:t>These resources are designed to be used to support secondary school teachers, in the North East LEP area, to understand the Science T level pathway as a post-16 option for their students.</a:t>
            </a:r>
          </a:p>
          <a:p>
            <a:pPr marL="0" indent="0">
              <a:buNone/>
            </a:pPr>
            <a:endParaRPr lang="en-GB" sz="1800" b="1" dirty="0"/>
          </a:p>
          <a:p>
            <a:pPr marL="0" indent="0">
              <a:buNone/>
            </a:pPr>
            <a:r>
              <a:rPr lang="en-GB" sz="1800" dirty="0"/>
              <a:t>This presentation covers the following:</a:t>
            </a:r>
          </a:p>
          <a:p>
            <a:r>
              <a:rPr lang="en-GB" sz="1800" dirty="0"/>
              <a:t>Overview of T Levels</a:t>
            </a:r>
          </a:p>
          <a:p>
            <a:r>
              <a:rPr lang="en-GB" sz="1800" dirty="0"/>
              <a:t>Overview of Health and Science Route and occupational specialisms</a:t>
            </a:r>
          </a:p>
          <a:p>
            <a:r>
              <a:rPr lang="en-GB" sz="1800" dirty="0"/>
              <a:t>Content and assessment of Health and Science T Level pathway</a:t>
            </a:r>
          </a:p>
          <a:p>
            <a:r>
              <a:rPr lang="en-GB" sz="1800" dirty="0"/>
              <a:t>Further information and North East providers</a:t>
            </a:r>
          </a:p>
        </p:txBody>
      </p:sp>
      <p:pic>
        <p:nvPicPr>
          <p:cNvPr id="1026" name="Picture 2">
            <a:extLst>
              <a:ext uri="{FF2B5EF4-FFF2-40B4-BE49-F238E27FC236}">
                <a16:creationId xmlns:a16="http://schemas.microsoft.com/office/drawing/2014/main" id="{2FE3EC05-E3E3-644C-8CA9-82CC8BAEC6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2" r="4601"/>
          <a:stretch/>
        </p:blipFill>
        <p:spPr bwMode="auto">
          <a:xfrm>
            <a:off x="6640285" y="2094572"/>
            <a:ext cx="5094514" cy="2472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240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2811489-0C8D-0048-9A03-E4CBF8D4E8DC}"/>
              </a:ext>
            </a:extLst>
          </p:cNvPr>
          <p:cNvSpPr txBox="1">
            <a:spLocks/>
          </p:cNvSpPr>
          <p:nvPr/>
        </p:nvSpPr>
        <p:spPr bwMode="auto">
          <a:xfrm>
            <a:off x="457200" y="316666"/>
            <a:ext cx="11192494" cy="842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defTabSz="914400" rtl="0" eaLnBrk="1" latinLnBrk="0" hangingPunct="1">
              <a:lnSpc>
                <a:spcPct val="90000"/>
              </a:lnSpc>
              <a:spcBef>
                <a:spcPct val="0"/>
              </a:spcBef>
              <a:buNone/>
              <a:defRPr sz="3200" b="1" kern="1200">
                <a:solidFill>
                  <a:srgbClr val="8D0E57"/>
                </a:solidFill>
                <a:latin typeface="Arial" panose="020B0604020202020204" pitchFamily="34" charset="0"/>
                <a:ea typeface="+mj-ea"/>
                <a:cs typeface="Arial" panose="020B0604020202020204" pitchFamily="34" charset="0"/>
              </a:defRPr>
            </a:lvl1pPr>
          </a:lstStyle>
          <a:p>
            <a:r>
              <a:rPr lang="en-GB" dirty="0"/>
              <a:t>Your Next Steps</a:t>
            </a:r>
          </a:p>
        </p:txBody>
      </p:sp>
      <p:sp>
        <p:nvSpPr>
          <p:cNvPr id="8" name="TextBox 7">
            <a:extLst>
              <a:ext uri="{FF2B5EF4-FFF2-40B4-BE49-F238E27FC236}">
                <a16:creationId xmlns:a16="http://schemas.microsoft.com/office/drawing/2014/main" id="{75B15DDA-60DA-084E-AF7E-9E04B362F5B7}"/>
              </a:ext>
            </a:extLst>
          </p:cNvPr>
          <p:cNvSpPr txBox="1"/>
          <p:nvPr/>
        </p:nvSpPr>
        <p:spPr>
          <a:xfrm>
            <a:off x="457200" y="5615830"/>
            <a:ext cx="11192494" cy="230832"/>
          </a:xfrm>
          <a:prstGeom prst="rect">
            <a:avLst/>
          </a:prstGeom>
          <a:noFill/>
        </p:spPr>
        <p:txBody>
          <a:bodyPr wrap="square">
            <a:spAutoFit/>
          </a:bodyPr>
          <a:lstStyle/>
          <a:p>
            <a:r>
              <a:rPr lang="en-GB" sz="900" dirty="0">
                <a:latin typeface="Arial" panose="020B0604020202020204" pitchFamily="34" charset="0"/>
                <a:cs typeface="Arial" panose="020B0604020202020204" pitchFamily="34" charset="0"/>
              </a:rPr>
              <a:t>Access the T level Professional Development Platform via: </a:t>
            </a:r>
            <a:r>
              <a:rPr lang="en-GB" sz="900" dirty="0" err="1">
                <a:latin typeface="Arial" panose="020B0604020202020204" pitchFamily="34" charset="0"/>
                <a:cs typeface="Arial" panose="020B0604020202020204" pitchFamily="34" charset="0"/>
              </a:rPr>
              <a:t>pdp.etfoundation.co.uk</a:t>
            </a:r>
            <a:r>
              <a:rPr lang="en-GB" sz="900" dirty="0">
                <a:latin typeface="Arial" panose="020B0604020202020204" pitchFamily="34" charset="0"/>
                <a:cs typeface="Arial" panose="020B0604020202020204" pitchFamily="34" charset="0"/>
              </a:rPr>
              <a:t>/</a:t>
            </a:r>
            <a:endParaRPr lang="en-US" sz="900" dirty="0">
              <a:latin typeface="Arial" panose="020B0604020202020204" pitchFamily="34" charset="0"/>
              <a:cs typeface="Arial" panose="020B0604020202020204" pitchFamily="34" charset="0"/>
            </a:endParaRPr>
          </a:p>
        </p:txBody>
      </p:sp>
      <p:pic>
        <p:nvPicPr>
          <p:cNvPr id="3" name="Picture 2" descr="Graphical user interface, application, Teams&#10;&#10;Description automatically generated">
            <a:extLst>
              <a:ext uri="{FF2B5EF4-FFF2-40B4-BE49-F238E27FC236}">
                <a16:creationId xmlns:a16="http://schemas.microsoft.com/office/drawing/2014/main" id="{8D581FE2-D7C8-024B-9EDF-F6CDF187511A}"/>
              </a:ext>
            </a:extLst>
          </p:cNvPr>
          <p:cNvPicPr>
            <a:picLocks noChangeAspect="1"/>
          </p:cNvPicPr>
          <p:nvPr/>
        </p:nvPicPr>
        <p:blipFill>
          <a:blip r:embed="rId3"/>
          <a:stretch>
            <a:fillRect/>
          </a:stretch>
        </p:blipFill>
        <p:spPr>
          <a:xfrm>
            <a:off x="374156" y="1938969"/>
            <a:ext cx="11281122" cy="3241817"/>
          </a:xfrm>
          <a:prstGeom prst="rect">
            <a:avLst/>
          </a:prstGeom>
        </p:spPr>
      </p:pic>
    </p:spTree>
    <p:extLst>
      <p:ext uri="{BB962C8B-B14F-4D97-AF65-F5344CB8AC3E}">
        <p14:creationId xmlns:p14="http://schemas.microsoft.com/office/powerpoint/2010/main" val="1261298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Chart, bubble chart&#10;&#10;Description automatically generated">
            <a:extLst>
              <a:ext uri="{FF2B5EF4-FFF2-40B4-BE49-F238E27FC236}">
                <a16:creationId xmlns:a16="http://schemas.microsoft.com/office/drawing/2014/main" id="{68032B63-26DA-44A2-8662-5438FBA66517}"/>
              </a:ext>
            </a:extLst>
          </p:cNvPr>
          <p:cNvPicPr>
            <a:picLocks noChangeAspect="1"/>
          </p:cNvPicPr>
          <p:nvPr/>
        </p:nvPicPr>
        <p:blipFill>
          <a:blip r:embed="rId3"/>
          <a:stretch>
            <a:fillRect/>
          </a:stretch>
        </p:blipFill>
        <p:spPr>
          <a:xfrm>
            <a:off x="7803744" y="1244534"/>
            <a:ext cx="3563274" cy="4455622"/>
          </a:xfrm>
          <a:prstGeom prst="rect">
            <a:avLst/>
          </a:prstGeom>
          <a:noFill/>
        </p:spPr>
      </p:pic>
      <p:sp>
        <p:nvSpPr>
          <p:cNvPr id="2" name="Title 1"/>
          <p:cNvSpPr>
            <a:spLocks noGrp="1"/>
          </p:cNvSpPr>
          <p:nvPr>
            <p:ph type="title"/>
          </p:nvPr>
        </p:nvSpPr>
        <p:spPr/>
        <p:txBody>
          <a:bodyPr anchor="t">
            <a:normAutofit fontScale="90000"/>
          </a:bodyPr>
          <a:lstStyle/>
          <a:p>
            <a:br>
              <a:rPr kumimoji="0" lang="en-GB" sz="3200" b="1" i="0" u="none" strike="noStrike" kern="1200" cap="none" spc="0" normalizeH="0" baseline="0" noProof="0" dirty="0">
                <a:ln>
                  <a:noFill/>
                </a:ln>
                <a:solidFill>
                  <a:prstClr val="black"/>
                </a:solidFill>
                <a:effectLst/>
                <a:uLnTx/>
                <a:uFillTx/>
                <a:latin typeface="Arial"/>
                <a:ea typeface="+mn-ea"/>
                <a:cs typeface="+mn-cs"/>
              </a:rPr>
            </a:br>
            <a:endParaRPr lang="en-GB" sz="3200" dirty="0">
              <a:cs typeface="Arial"/>
            </a:endParaRPr>
          </a:p>
        </p:txBody>
      </p:sp>
      <p:sp>
        <p:nvSpPr>
          <p:cNvPr id="5" name="Text Placeholder 4"/>
          <p:cNvSpPr>
            <a:spLocks noGrp="1"/>
          </p:cNvSpPr>
          <p:nvPr>
            <p:ph idx="1"/>
          </p:nvPr>
        </p:nvSpPr>
        <p:spPr>
          <a:xfrm>
            <a:off x="492825" y="3170712"/>
            <a:ext cx="11192494" cy="2529444"/>
          </a:xfrm>
        </p:spPr>
        <p:txBody>
          <a:bodyPr vert="horz" lIns="0" tIns="0" rIns="0" bIns="0" rtlCol="0" anchor="t">
            <a:noAutofit/>
          </a:bodyPr>
          <a:lstStyle/>
          <a:p>
            <a:pPr marL="0" lvl="1" indent="0">
              <a:spcAft>
                <a:spcPts val="800"/>
              </a:spcAft>
              <a:buNone/>
            </a:pPr>
            <a:r>
              <a:rPr lang="en-GB" sz="2000" dirty="0"/>
              <a:t>Role of ARDLs:</a:t>
            </a:r>
            <a:endParaRPr lang="en-GB" sz="2000" dirty="0">
              <a:cs typeface="Arial"/>
            </a:endParaRPr>
          </a:p>
          <a:p>
            <a:pPr marL="359824" lvl="1" indent="-359824">
              <a:spcAft>
                <a:spcPts val="800"/>
              </a:spcAft>
            </a:pPr>
            <a:r>
              <a:rPr lang="en-GB" sz="2000" b="0" dirty="0">
                <a:cs typeface="Arial"/>
              </a:rPr>
              <a:t>Raise awareness of T Level qualifications</a:t>
            </a:r>
          </a:p>
          <a:p>
            <a:pPr marL="359824" lvl="1" indent="-359824">
              <a:spcAft>
                <a:spcPts val="800"/>
              </a:spcAft>
            </a:pPr>
            <a:r>
              <a:rPr lang="en-GB" sz="2000" b="0" dirty="0">
                <a:cs typeface="Arial"/>
              </a:rPr>
              <a:t>Support the planning and delivery of T Levels with providers</a:t>
            </a:r>
            <a:endParaRPr lang="en-GB" sz="2000" dirty="0">
              <a:cs typeface="Arial"/>
            </a:endParaRPr>
          </a:p>
          <a:p>
            <a:pPr marL="359824" lvl="1" indent="-359824">
              <a:spcAft>
                <a:spcPts val="800"/>
              </a:spcAft>
            </a:pPr>
            <a:r>
              <a:rPr lang="en-GB" sz="2000" b="0" dirty="0">
                <a:cs typeface="Arial"/>
              </a:rPr>
              <a:t>Signpost providers to relevant CPD and networking opportunities </a:t>
            </a:r>
            <a:endParaRPr lang="en-GB" sz="2000" b="0" dirty="0">
              <a:solidFill>
                <a:srgbClr val="B91533"/>
              </a:solidFill>
              <a:cs typeface="Arial"/>
            </a:endParaRPr>
          </a:p>
          <a:p>
            <a:pPr marL="359824" lvl="1" indent="-359824">
              <a:spcAft>
                <a:spcPts val="800"/>
              </a:spcAft>
            </a:pPr>
            <a:r>
              <a:rPr lang="en-GB" sz="2000" b="0" dirty="0">
                <a:cs typeface="Arial"/>
              </a:rPr>
              <a:t>Support providers with their </a:t>
            </a:r>
            <a:r>
              <a:rPr lang="en-GB" sz="2000" b="0" dirty="0"/>
              <a:t>CPD development plans for </a:t>
            </a:r>
            <a:br>
              <a:rPr lang="en-GB" sz="2000" b="0" dirty="0"/>
            </a:br>
            <a:r>
              <a:rPr lang="en-GB" sz="2000" b="0" dirty="0"/>
              <a:t>T Levels and wider workforce and leadership development </a:t>
            </a:r>
            <a:endParaRPr lang="en-GB" sz="2000" b="0" dirty="0">
              <a:cs typeface="Arial"/>
            </a:endParaRPr>
          </a:p>
          <a:p>
            <a:pPr marL="0" lvl="1" indent="0">
              <a:spcAft>
                <a:spcPts val="800"/>
              </a:spcAft>
              <a:buNone/>
            </a:pPr>
            <a:endParaRPr lang="en-GB" sz="2800" b="0" dirty="0">
              <a:cs typeface="Arial"/>
            </a:endParaRPr>
          </a:p>
          <a:p>
            <a:pPr marL="815320" lvl="2" indent="-359824">
              <a:spcAft>
                <a:spcPts val="800"/>
              </a:spcAft>
            </a:pPr>
            <a:endParaRPr lang="en-GB" sz="2800" b="0" dirty="0">
              <a:cs typeface="Arial"/>
            </a:endParaRPr>
          </a:p>
          <a:p>
            <a:pPr marL="359824" lvl="1" indent="-359824">
              <a:spcAft>
                <a:spcPts val="800"/>
              </a:spcAft>
            </a:pPr>
            <a:endParaRPr lang="en-GB" sz="2800" dirty="0">
              <a:cs typeface="Arial"/>
            </a:endParaRPr>
          </a:p>
        </p:txBody>
      </p:sp>
      <p:sp>
        <p:nvSpPr>
          <p:cNvPr id="7" name="TextBox 6">
            <a:extLst>
              <a:ext uri="{FF2B5EF4-FFF2-40B4-BE49-F238E27FC236}">
                <a16:creationId xmlns:a16="http://schemas.microsoft.com/office/drawing/2014/main" id="{C3E18619-7EE8-462C-8EDA-F29E4DD0040D}"/>
              </a:ext>
            </a:extLst>
          </p:cNvPr>
          <p:cNvSpPr txBox="1"/>
          <p:nvPr/>
        </p:nvSpPr>
        <p:spPr>
          <a:xfrm>
            <a:off x="564075" y="1464484"/>
            <a:ext cx="6145481" cy="123110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a:ea typeface="+mn-ea"/>
                <a:cs typeface="+mn-cs"/>
              </a:rPr>
              <a:t>The Education and Training Foundation (ETF) has a team of Area and Relationship Development Leads (ARDLs) working to support providers delivering or planning to deliver T Levels. </a:t>
            </a:r>
            <a:endParaRPr kumimoji="0" lang="en-US" sz="200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Title 1">
            <a:extLst>
              <a:ext uri="{FF2B5EF4-FFF2-40B4-BE49-F238E27FC236}">
                <a16:creationId xmlns:a16="http://schemas.microsoft.com/office/drawing/2014/main" id="{9E7F6392-CB97-3240-BB26-461833B70BB2}"/>
              </a:ext>
            </a:extLst>
          </p:cNvPr>
          <p:cNvSpPr txBox="1">
            <a:spLocks/>
          </p:cNvSpPr>
          <p:nvPr/>
        </p:nvSpPr>
        <p:spPr bwMode="auto">
          <a:xfrm>
            <a:off x="457200" y="316666"/>
            <a:ext cx="11192494" cy="842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defTabSz="914400" rtl="0" eaLnBrk="1" latinLnBrk="0" hangingPunct="1">
              <a:lnSpc>
                <a:spcPct val="90000"/>
              </a:lnSpc>
              <a:spcBef>
                <a:spcPct val="0"/>
              </a:spcBef>
              <a:buNone/>
              <a:defRPr sz="3200" b="1" kern="1200">
                <a:solidFill>
                  <a:srgbClr val="8D0E57"/>
                </a:solidFill>
                <a:latin typeface="Arial" panose="020B0604020202020204" pitchFamily="34" charset="0"/>
                <a:ea typeface="+mj-ea"/>
                <a:cs typeface="Arial" panose="020B0604020202020204" pitchFamily="34" charset="0"/>
              </a:defRPr>
            </a:lvl1pPr>
          </a:lstStyle>
          <a:p>
            <a:r>
              <a:rPr lang="en-GB" dirty="0"/>
              <a:t>Area and Relationship Development Leads</a:t>
            </a:r>
          </a:p>
        </p:txBody>
      </p:sp>
    </p:spTree>
    <p:extLst>
      <p:ext uri="{BB962C8B-B14F-4D97-AF65-F5344CB8AC3E}">
        <p14:creationId xmlns:p14="http://schemas.microsoft.com/office/powerpoint/2010/main" val="1589283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394981-7807-4DC9-A379-B6A17CEC712E}"/>
              </a:ext>
            </a:extLst>
          </p:cNvPr>
          <p:cNvSpPr>
            <a:spLocks noGrp="1"/>
          </p:cNvSpPr>
          <p:nvPr>
            <p:ph idx="1"/>
          </p:nvPr>
        </p:nvSpPr>
        <p:spPr>
          <a:xfrm>
            <a:off x="3693596" y="1369180"/>
            <a:ext cx="6649812" cy="3107818"/>
          </a:xfrm>
        </p:spPr>
        <p:txBody>
          <a:bodyPr/>
          <a:lstStyle/>
          <a:p>
            <a:pPr marL="0" indent="0">
              <a:buNone/>
            </a:pPr>
            <a:r>
              <a:rPr lang="en-GB" sz="1800" dirty="0"/>
              <a:t>For additional support and training to develop understanding of T levels and their delivery you can contact the ETF area relationship and development leads in the North East:</a:t>
            </a:r>
          </a:p>
          <a:p>
            <a:pPr marL="0" indent="0">
              <a:buNone/>
            </a:pPr>
            <a:r>
              <a:rPr lang="en-GB" sz="1800" b="0" dirty="0">
                <a:hlinkClick r:id="rId2"/>
              </a:rPr>
              <a:t>Simon.Chalk@etfoundation.co.uk</a:t>
            </a:r>
            <a:endParaRPr lang="en-GB" sz="1800" b="0" dirty="0"/>
          </a:p>
          <a:p>
            <a:pPr marL="0" indent="0">
              <a:buNone/>
            </a:pPr>
            <a:r>
              <a:rPr lang="en-GB" sz="1800" b="0" dirty="0">
                <a:hlinkClick r:id="rId3"/>
              </a:rPr>
              <a:t>Paul.Smith@etfoundation.co.uk</a:t>
            </a:r>
            <a:endParaRPr lang="en-GB" sz="1800" b="0" dirty="0"/>
          </a:p>
          <a:p>
            <a:pPr marL="0" indent="0">
              <a:buNone/>
            </a:pPr>
            <a:endParaRPr lang="en-GB" sz="1800" dirty="0"/>
          </a:p>
          <a:p>
            <a:pPr marL="0" indent="0">
              <a:buNone/>
            </a:pPr>
            <a:r>
              <a:rPr lang="en-GB" sz="1800" dirty="0"/>
              <a:t>For further information on the T level specification and qualification please contact</a:t>
            </a:r>
          </a:p>
          <a:p>
            <a:pPr marL="0" indent="0">
              <a:buNone/>
            </a:pPr>
            <a:r>
              <a:rPr lang="en-GB" sz="1800" dirty="0">
                <a:effectLst/>
                <a:hlinkClick r:id="rId4"/>
              </a:rPr>
              <a:t>customersupport@ncfe.org.uk</a:t>
            </a:r>
            <a:endParaRPr lang="en-GB" sz="1800" dirty="0">
              <a:effectLst/>
            </a:endParaRPr>
          </a:p>
          <a:p>
            <a:pPr marL="0" indent="0">
              <a:buNone/>
            </a:pPr>
            <a:endParaRPr lang="en-GB" sz="1800" dirty="0"/>
          </a:p>
        </p:txBody>
      </p:sp>
      <p:pic>
        <p:nvPicPr>
          <p:cNvPr id="4" name="Picture 3">
            <a:extLst>
              <a:ext uri="{FF2B5EF4-FFF2-40B4-BE49-F238E27FC236}">
                <a16:creationId xmlns:a16="http://schemas.microsoft.com/office/drawing/2014/main" id="{1CB2F5E7-9758-4ED0-810D-83229020D6D8}"/>
              </a:ext>
            </a:extLst>
          </p:cNvPr>
          <p:cNvPicPr>
            <a:picLocks noChangeAspect="1"/>
          </p:cNvPicPr>
          <p:nvPr/>
        </p:nvPicPr>
        <p:blipFill>
          <a:blip r:embed="rId5"/>
          <a:stretch>
            <a:fillRect/>
          </a:stretch>
        </p:blipFill>
        <p:spPr>
          <a:xfrm>
            <a:off x="513238" y="1379296"/>
            <a:ext cx="2396218" cy="853746"/>
          </a:xfrm>
          <a:prstGeom prst="rect">
            <a:avLst/>
          </a:prstGeom>
        </p:spPr>
      </p:pic>
    </p:spTree>
    <p:extLst>
      <p:ext uri="{BB962C8B-B14F-4D97-AF65-F5344CB8AC3E}">
        <p14:creationId xmlns:p14="http://schemas.microsoft.com/office/powerpoint/2010/main" val="36914930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54406-EAA4-C74A-A629-E3E045C75178}"/>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188496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EFB8C-EEBC-44E1-98B5-96B3C5AECF47}"/>
              </a:ext>
            </a:extLst>
          </p:cNvPr>
          <p:cNvSpPr>
            <a:spLocks noGrp="1"/>
          </p:cNvSpPr>
          <p:nvPr>
            <p:ph type="title"/>
          </p:nvPr>
        </p:nvSpPr>
        <p:spPr/>
        <p:txBody>
          <a:bodyPr/>
          <a:lstStyle/>
          <a:p>
            <a:r>
              <a:rPr lang="en-GB" sz="3200" dirty="0"/>
              <a:t>What is a T Level?</a:t>
            </a:r>
          </a:p>
        </p:txBody>
      </p:sp>
      <p:sp>
        <p:nvSpPr>
          <p:cNvPr id="3" name="Content Placeholder 2">
            <a:extLst>
              <a:ext uri="{FF2B5EF4-FFF2-40B4-BE49-F238E27FC236}">
                <a16:creationId xmlns:a16="http://schemas.microsoft.com/office/drawing/2014/main" id="{CCBFC7BC-493C-46AD-81C3-43272735191E}"/>
              </a:ext>
            </a:extLst>
          </p:cNvPr>
          <p:cNvSpPr>
            <a:spLocks noGrp="1"/>
          </p:cNvSpPr>
          <p:nvPr>
            <p:ph idx="1"/>
          </p:nvPr>
        </p:nvSpPr>
        <p:spPr>
          <a:xfrm>
            <a:off x="457201" y="1484417"/>
            <a:ext cx="5440679" cy="4215739"/>
          </a:xfrm>
        </p:spPr>
        <p:txBody>
          <a:bodyPr anchor="ctr"/>
          <a:lstStyle/>
          <a:p>
            <a:r>
              <a:rPr lang="en-GB" sz="2000" dirty="0">
                <a:solidFill>
                  <a:srgbClr val="8D0E57"/>
                </a:solidFill>
              </a:rPr>
              <a:t>T levels </a:t>
            </a:r>
            <a:r>
              <a:rPr lang="en-GB" sz="2000" dirty="0"/>
              <a:t>are new courses which follow GCSEs and are equivalent to 3 A levels</a:t>
            </a:r>
          </a:p>
          <a:p>
            <a:r>
              <a:rPr lang="en-GB" sz="2000" dirty="0">
                <a:solidFill>
                  <a:srgbClr val="8D0E57"/>
                </a:solidFill>
              </a:rPr>
              <a:t>T levels </a:t>
            </a:r>
            <a:r>
              <a:rPr lang="en-GB" sz="2000" dirty="0"/>
              <a:t>are 2 year level 3 courses which have been developed in collaboration with employers and businesses</a:t>
            </a:r>
          </a:p>
          <a:p>
            <a:r>
              <a:rPr lang="en-GB" sz="2000" dirty="0">
                <a:solidFill>
                  <a:srgbClr val="8D0E57"/>
                </a:solidFill>
              </a:rPr>
              <a:t>T levels </a:t>
            </a:r>
            <a:r>
              <a:rPr lang="en-GB" sz="2000" dirty="0"/>
              <a:t>offer students a mix of classroom learning and ‘on-the-job’ experience during an industry placement of at least 315 hours</a:t>
            </a:r>
          </a:p>
          <a:p>
            <a:r>
              <a:rPr lang="en-GB" sz="2000" dirty="0">
                <a:solidFill>
                  <a:srgbClr val="8D0E57"/>
                </a:solidFill>
              </a:rPr>
              <a:t>T levels </a:t>
            </a:r>
            <a:r>
              <a:rPr lang="en-GB" sz="2000" dirty="0"/>
              <a:t>are available across a range of subjects areas, the first were launched in September 2020</a:t>
            </a:r>
          </a:p>
        </p:txBody>
      </p:sp>
      <p:pic>
        <p:nvPicPr>
          <p:cNvPr id="2050" name="Picture 2" descr="T Levels: The NexT Level branding - GOV.UK">
            <a:hlinkClick r:id="rId3"/>
            <a:extLst>
              <a:ext uri="{FF2B5EF4-FFF2-40B4-BE49-F238E27FC236}">
                <a16:creationId xmlns:a16="http://schemas.microsoft.com/office/drawing/2014/main" id="{A4CDAD68-0FF3-0A4F-8CF7-D76F777C88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2983" y="1775691"/>
            <a:ext cx="4541817" cy="3027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871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1A6094E-095D-564B-8A01-10FED7B41A6F}"/>
              </a:ext>
            </a:extLst>
          </p:cNvPr>
          <p:cNvSpPr/>
          <p:nvPr/>
        </p:nvSpPr>
        <p:spPr>
          <a:xfrm>
            <a:off x="8985692" y="1313163"/>
            <a:ext cx="2505693" cy="14399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BBD0E5-9011-4F84-9957-E35756F759BB}"/>
              </a:ext>
            </a:extLst>
          </p:cNvPr>
          <p:cNvSpPr>
            <a:spLocks noGrp="1"/>
          </p:cNvSpPr>
          <p:nvPr>
            <p:ph type="title"/>
          </p:nvPr>
        </p:nvSpPr>
        <p:spPr/>
        <p:txBody>
          <a:bodyPr/>
          <a:lstStyle/>
          <a:p>
            <a:r>
              <a:rPr lang="en-GB" sz="3200" dirty="0"/>
              <a:t>Why are T Levels being introduced?</a:t>
            </a:r>
          </a:p>
        </p:txBody>
      </p:sp>
      <p:sp>
        <p:nvSpPr>
          <p:cNvPr id="7" name="TextBox 6">
            <a:extLst>
              <a:ext uri="{FF2B5EF4-FFF2-40B4-BE49-F238E27FC236}">
                <a16:creationId xmlns:a16="http://schemas.microsoft.com/office/drawing/2014/main" id="{9775AB62-699B-4BB7-B530-4466DEE06F40}"/>
              </a:ext>
            </a:extLst>
          </p:cNvPr>
          <p:cNvSpPr txBox="1"/>
          <p:nvPr/>
        </p:nvSpPr>
        <p:spPr>
          <a:xfrm>
            <a:off x="8985691" y="2753132"/>
            <a:ext cx="2505693" cy="2862322"/>
          </a:xfrm>
          <a:prstGeom prst="rect">
            <a:avLst/>
          </a:prstGeom>
          <a:solidFill>
            <a:srgbClr val="202B6F"/>
          </a:solidFill>
          <a:ln w="38100">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schemeClr val="bg1">
                  <a:lumMod val="95000"/>
                </a:schemeClr>
              </a:solidFill>
              <a:effectLs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chemeClr val="bg1">
                    <a:lumMod val="95000"/>
                  </a:schemeClr>
                </a:solidFill>
                <a:effectLst/>
                <a:uLnTx/>
                <a:uFillTx/>
                <a:latin typeface="Arial" panose="020B0604020202020204" pitchFamily="34" charset="0"/>
                <a:cs typeface="Arial" panose="020B0604020202020204" pitchFamily="34" charset="0"/>
              </a:rPr>
              <a:t>More Info?</a:t>
            </a:r>
            <a:br>
              <a:rPr kumimoji="0" lang="en-GB" sz="1800" b="1" i="0" u="none" strike="noStrike" kern="0" cap="none" spc="0" normalizeH="0" baseline="0" noProof="0" dirty="0">
                <a:ln>
                  <a:noFill/>
                </a:ln>
                <a:solidFill>
                  <a:schemeClr val="bg1">
                    <a:lumMod val="95000"/>
                  </a:schemeClr>
                </a:solidFill>
                <a:effectLst/>
                <a:uLnTx/>
                <a:uFillTx/>
                <a:latin typeface="Arial" panose="020B0604020202020204" pitchFamily="34" charset="0"/>
                <a:cs typeface="Arial" panose="020B0604020202020204" pitchFamily="34" charset="0"/>
              </a:rPr>
            </a:br>
            <a:br>
              <a:rPr kumimoji="0" lang="en-GB" sz="1800" b="1" i="0" u="none" strike="noStrike" kern="0" cap="none" spc="0" normalizeH="0" baseline="0" noProof="0" dirty="0">
                <a:ln>
                  <a:noFill/>
                </a:ln>
                <a:solidFill>
                  <a:schemeClr val="bg1">
                    <a:lumMod val="95000"/>
                  </a:schemeClr>
                </a:solidFill>
                <a:effectLst/>
                <a:uLnTx/>
                <a:uFillTx/>
                <a:latin typeface="Arial" panose="020B0604020202020204" pitchFamily="34" charset="0"/>
                <a:cs typeface="Arial" panose="020B0604020202020204" pitchFamily="34" charset="0"/>
              </a:rPr>
            </a:br>
            <a:r>
              <a:rPr kumimoji="0" lang="en-GB" i="0" strike="noStrike" kern="0" cap="none" spc="0" normalizeH="0" baseline="0" noProof="0" dirty="0">
                <a:ln>
                  <a:noFill/>
                </a:ln>
                <a:solidFill>
                  <a:schemeClr val="bg1">
                    <a:lumMod val="95000"/>
                  </a:schemeClr>
                </a:solidFill>
                <a:effectLst/>
                <a:uLnTx/>
                <a:uFillTx/>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 Level Development Panel Memberships</a:t>
            </a:r>
            <a:endParaRPr kumimoji="0" lang="en-GB" i="0" strike="noStrike" kern="0" cap="none" spc="0" normalizeH="0" baseline="0" noProof="0" dirty="0">
              <a:ln>
                <a:noFill/>
              </a:ln>
              <a:solidFill>
                <a:schemeClr val="bg1">
                  <a:lumMod val="95000"/>
                </a:schemeClr>
              </a:solidFill>
              <a:effectLs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i="0" strike="noStrike" kern="0" cap="none" spc="0" normalizeH="0" baseline="0" noProof="0" dirty="0">
                <a:ln>
                  <a:noFill/>
                </a:ln>
                <a:solidFill>
                  <a:schemeClr val="bg1">
                    <a:lumMod val="95000"/>
                  </a:schemeClr>
                </a:solidFill>
                <a:effectLst/>
                <a:uLnTx/>
                <a:uFillTx/>
                <a:latin typeface="Arial" panose="020B0604020202020204" pitchFamily="34" charset="0"/>
                <a:cs typeface="Arial" panose="020B0604020202020204" pitchFamily="34"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i="0" strike="noStrike" kern="0" cap="none" spc="0" normalizeH="0" baseline="0" noProof="0" dirty="0">
                <a:ln>
                  <a:noFill/>
                </a:ln>
                <a:solidFill>
                  <a:schemeClr val="bg1">
                    <a:lumMod val="95000"/>
                  </a:schemeClr>
                </a:solidFill>
                <a:effectLst/>
                <a:uLnTx/>
                <a:uFillTx/>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 Level UCAS Points</a:t>
            </a:r>
            <a:endParaRPr kumimoji="0" lang="en-GB" i="0" strike="noStrike" kern="0" cap="none" spc="0" normalizeH="0" baseline="0" noProof="0" dirty="0">
              <a:ln>
                <a:noFill/>
              </a:ln>
              <a:solidFill>
                <a:schemeClr val="bg1">
                  <a:lumMod val="95000"/>
                </a:schemeClr>
              </a:solidFill>
              <a:effectLs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sng" strike="noStrike" kern="0" cap="none" spc="0" normalizeH="0" baseline="0" noProof="0" dirty="0">
              <a:ln>
                <a:noFill/>
              </a:ln>
              <a:solidFill>
                <a:schemeClr val="bg1">
                  <a:lumMod val="95000"/>
                </a:schemeClr>
              </a:solidFill>
              <a:effectLs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sng" strike="noStrike" kern="0" cap="none" spc="0" normalizeH="0" baseline="0" noProof="0" dirty="0">
              <a:ln>
                <a:noFill/>
              </a:ln>
              <a:solidFill>
                <a:schemeClr val="bg1">
                  <a:lumMod val="95000"/>
                </a:schemeClr>
              </a:solidFill>
              <a:effectLs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sng" strike="noStrike" kern="0" cap="none" spc="0" normalizeH="0" baseline="0" noProof="0" dirty="0">
              <a:ln>
                <a:noFill/>
              </a:ln>
              <a:solidFill>
                <a:schemeClr val="bg1">
                  <a:lumMod val="95000"/>
                </a:schemeClr>
              </a:solidFill>
              <a:effectLst/>
              <a:uLnTx/>
              <a:uFillTx/>
              <a:latin typeface="Arial" panose="020B0604020202020204" pitchFamily="34" charset="0"/>
              <a:cs typeface="Arial" panose="020B0604020202020204" pitchFamily="34" charset="0"/>
            </a:endParaRPr>
          </a:p>
        </p:txBody>
      </p:sp>
      <p:pic>
        <p:nvPicPr>
          <p:cNvPr id="6" name="Picture 5" descr="Icon&#10;&#10;Description automatically generated">
            <a:extLst>
              <a:ext uri="{FF2B5EF4-FFF2-40B4-BE49-F238E27FC236}">
                <a16:creationId xmlns:a16="http://schemas.microsoft.com/office/drawing/2014/main" id="{6254B81A-A05D-A248-B190-51B95132843F}"/>
              </a:ext>
            </a:extLst>
          </p:cNvPr>
          <p:cNvPicPr>
            <a:picLocks noChangeAspect="1"/>
          </p:cNvPicPr>
          <p:nvPr/>
        </p:nvPicPr>
        <p:blipFill>
          <a:blip r:embed="rId4"/>
          <a:stretch>
            <a:fillRect/>
          </a:stretch>
        </p:blipFill>
        <p:spPr>
          <a:xfrm>
            <a:off x="9762288" y="1556897"/>
            <a:ext cx="952500" cy="952500"/>
          </a:xfrm>
          <a:prstGeom prst="rect">
            <a:avLst/>
          </a:prstGeom>
        </p:spPr>
      </p:pic>
      <p:pic>
        <p:nvPicPr>
          <p:cNvPr id="8" name="Picture 7" descr="Graphical user interface, text, application&#10;&#10;Description automatically generated">
            <a:extLst>
              <a:ext uri="{FF2B5EF4-FFF2-40B4-BE49-F238E27FC236}">
                <a16:creationId xmlns:a16="http://schemas.microsoft.com/office/drawing/2014/main" id="{2B9D69CF-35CF-774A-9773-20CAA6C34370}"/>
              </a:ext>
            </a:extLst>
          </p:cNvPr>
          <p:cNvPicPr>
            <a:picLocks noChangeAspect="1"/>
          </p:cNvPicPr>
          <p:nvPr/>
        </p:nvPicPr>
        <p:blipFill>
          <a:blip r:embed="rId5"/>
          <a:stretch>
            <a:fillRect/>
          </a:stretch>
        </p:blipFill>
        <p:spPr>
          <a:xfrm>
            <a:off x="1204756" y="1231466"/>
            <a:ext cx="6098411" cy="4640677"/>
          </a:xfrm>
          <a:prstGeom prst="rect">
            <a:avLst/>
          </a:prstGeom>
        </p:spPr>
      </p:pic>
    </p:spTree>
    <p:extLst>
      <p:ext uri="{BB962C8B-B14F-4D97-AF65-F5344CB8AC3E}">
        <p14:creationId xmlns:p14="http://schemas.microsoft.com/office/powerpoint/2010/main" val="687284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D2F2A-348A-415A-ABAF-1397D5EE4941}"/>
              </a:ext>
            </a:extLst>
          </p:cNvPr>
          <p:cNvSpPr>
            <a:spLocks noGrp="1"/>
          </p:cNvSpPr>
          <p:nvPr>
            <p:ph type="title"/>
          </p:nvPr>
        </p:nvSpPr>
        <p:spPr>
          <a:xfrm>
            <a:off x="343461" y="33051"/>
            <a:ext cx="10896600" cy="850347"/>
          </a:xfrm>
        </p:spPr>
        <p:txBody>
          <a:bodyPr/>
          <a:lstStyle/>
          <a:p>
            <a:r>
              <a:rPr lang="en-GB" sz="3200" dirty="0"/>
              <a:t>How do T Levels fit with other post-GCSE options?</a:t>
            </a:r>
          </a:p>
        </p:txBody>
      </p:sp>
      <p:pic>
        <p:nvPicPr>
          <p:cNvPr id="7" name="Picture 6" descr="Graphical user interface, application&#10;&#10;Description automatically generated">
            <a:extLst>
              <a:ext uri="{FF2B5EF4-FFF2-40B4-BE49-F238E27FC236}">
                <a16:creationId xmlns:a16="http://schemas.microsoft.com/office/drawing/2014/main" id="{E8A50CC1-DEDE-524B-87B3-D58FF5541A89}"/>
              </a:ext>
            </a:extLst>
          </p:cNvPr>
          <p:cNvPicPr>
            <a:picLocks noChangeAspect="1"/>
          </p:cNvPicPr>
          <p:nvPr/>
        </p:nvPicPr>
        <p:blipFill>
          <a:blip r:embed="rId2"/>
          <a:stretch>
            <a:fillRect/>
          </a:stretch>
        </p:blipFill>
        <p:spPr>
          <a:xfrm>
            <a:off x="949057" y="1366168"/>
            <a:ext cx="10293886" cy="4413536"/>
          </a:xfrm>
          <a:prstGeom prst="rect">
            <a:avLst/>
          </a:prstGeom>
        </p:spPr>
      </p:pic>
    </p:spTree>
    <p:extLst>
      <p:ext uri="{BB962C8B-B14F-4D97-AF65-F5344CB8AC3E}">
        <p14:creationId xmlns:p14="http://schemas.microsoft.com/office/powerpoint/2010/main" val="2371935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F04BE-3CAE-4DE4-B48D-A3051438EFB4}"/>
              </a:ext>
            </a:extLst>
          </p:cNvPr>
          <p:cNvSpPr>
            <a:spLocks noGrp="1"/>
          </p:cNvSpPr>
          <p:nvPr>
            <p:ph type="title"/>
          </p:nvPr>
        </p:nvSpPr>
        <p:spPr/>
        <p:txBody>
          <a:bodyPr/>
          <a:lstStyle/>
          <a:p>
            <a:r>
              <a:rPr lang="en-GB" sz="3200" dirty="0"/>
              <a:t>T level overview </a:t>
            </a:r>
          </a:p>
        </p:txBody>
      </p:sp>
      <p:sp>
        <p:nvSpPr>
          <p:cNvPr id="3" name="Content Placeholder 2">
            <a:extLst>
              <a:ext uri="{FF2B5EF4-FFF2-40B4-BE49-F238E27FC236}">
                <a16:creationId xmlns:a16="http://schemas.microsoft.com/office/drawing/2014/main" id="{F0A2402A-A7A6-49C8-BE69-CC93CB962727}"/>
              </a:ext>
            </a:extLst>
          </p:cNvPr>
          <p:cNvSpPr>
            <a:spLocks noGrp="1"/>
          </p:cNvSpPr>
          <p:nvPr>
            <p:ph idx="1"/>
          </p:nvPr>
        </p:nvSpPr>
        <p:spPr>
          <a:xfrm>
            <a:off x="566305" y="1461557"/>
            <a:ext cx="6496231" cy="4215739"/>
          </a:xfrm>
        </p:spPr>
        <p:txBody>
          <a:bodyPr/>
          <a:lstStyle/>
          <a:p>
            <a:pPr marL="285750" indent="-285750">
              <a:spcAft>
                <a:spcPts val="800"/>
              </a:spcAft>
              <a:buFont typeface="Arial" panose="020B0604020202020204" pitchFamily="34" charset="0"/>
              <a:buChar char="•"/>
            </a:pPr>
            <a:r>
              <a:rPr lang="en-GB" sz="1800" dirty="0">
                <a:ea typeface="Verdana" panose="020B0604030504040204" pitchFamily="34" charset="0"/>
              </a:rPr>
              <a:t>2 Year Programme</a:t>
            </a:r>
          </a:p>
          <a:p>
            <a:pPr marL="285750" indent="-285750">
              <a:spcAft>
                <a:spcPts val="800"/>
              </a:spcAft>
              <a:buFont typeface="Arial" panose="020B0604020202020204" pitchFamily="34" charset="0"/>
              <a:buChar char="•"/>
            </a:pPr>
            <a:r>
              <a:rPr lang="en-GB" sz="1800" dirty="0">
                <a:ea typeface="Verdana" panose="020B0604030504040204" pitchFamily="34" charset="0"/>
              </a:rPr>
              <a:t>Aimed at 16-19 year olds</a:t>
            </a:r>
          </a:p>
          <a:p>
            <a:pPr marL="285750" indent="-285750">
              <a:spcAft>
                <a:spcPts val="800"/>
              </a:spcAft>
              <a:buFont typeface="Arial" panose="020B0604020202020204" pitchFamily="34" charset="0"/>
              <a:buChar char="•"/>
            </a:pPr>
            <a:r>
              <a:rPr lang="en-GB" sz="1800" dirty="0">
                <a:ea typeface="Verdana" panose="020B0604030504040204" pitchFamily="34" charset="0"/>
              </a:rPr>
              <a:t>Equivalent in size, rigour and depth as 3 A-levels</a:t>
            </a:r>
          </a:p>
          <a:p>
            <a:pPr marL="285750" indent="-285750">
              <a:spcAft>
                <a:spcPts val="800"/>
              </a:spcAft>
              <a:buFont typeface="Arial" panose="020B0604020202020204" pitchFamily="34" charset="0"/>
              <a:buChar char="•"/>
            </a:pPr>
            <a:r>
              <a:rPr lang="en-GB" sz="1800" dirty="0">
                <a:ea typeface="Verdana" panose="020B0604030504040204" pitchFamily="34" charset="0"/>
              </a:rPr>
              <a:t>Managed by the Institute for Apprenticeships and Technical Education (</a:t>
            </a:r>
            <a:r>
              <a:rPr lang="en-GB" sz="1800" dirty="0" err="1">
                <a:ea typeface="Verdana" panose="020B0604030504040204" pitchFamily="34" charset="0"/>
              </a:rPr>
              <a:t>IfATE</a:t>
            </a:r>
            <a:r>
              <a:rPr lang="en-GB" sz="1800" dirty="0">
                <a:ea typeface="Verdana" panose="020B0604030504040204" pitchFamily="34" charset="0"/>
              </a:rPr>
              <a:t>)</a:t>
            </a:r>
          </a:p>
          <a:p>
            <a:pPr marL="285750" indent="-285750">
              <a:spcAft>
                <a:spcPts val="800"/>
              </a:spcAft>
              <a:buFont typeface="Arial" panose="020B0604020202020204" pitchFamily="34" charset="0"/>
              <a:buChar char="•"/>
            </a:pPr>
            <a:r>
              <a:rPr lang="en-GB" sz="1800" dirty="0">
                <a:ea typeface="Verdana" panose="020B0604030504040204" pitchFamily="34" charset="0"/>
              </a:rPr>
              <a:t>Design and content created by employer panels</a:t>
            </a:r>
          </a:p>
          <a:p>
            <a:pPr marL="285750" indent="-285750">
              <a:spcAft>
                <a:spcPts val="800"/>
              </a:spcAft>
              <a:buFont typeface="Arial" panose="020B0604020202020204" pitchFamily="34" charset="0"/>
              <a:buChar char="•"/>
            </a:pPr>
            <a:r>
              <a:rPr lang="en-GB" sz="1800" dirty="0">
                <a:ea typeface="Verdana" panose="020B0604030504040204" pitchFamily="34" charset="0"/>
              </a:rPr>
              <a:t>Designed for students to have the minimum threshold competencies for an occupational role</a:t>
            </a:r>
          </a:p>
          <a:p>
            <a:pPr marL="285750" indent="-285750">
              <a:spcAft>
                <a:spcPts val="800"/>
              </a:spcAft>
              <a:buFont typeface="Arial" panose="020B0604020202020204" pitchFamily="34" charset="0"/>
              <a:buChar char="•"/>
            </a:pPr>
            <a:r>
              <a:rPr lang="en-GB" sz="1800" dirty="0">
                <a:ea typeface="Verdana" panose="020B0604030504040204" pitchFamily="34" charset="0"/>
              </a:rPr>
              <a:t>UCAS Points</a:t>
            </a:r>
          </a:p>
          <a:p>
            <a:pPr marL="285750" indent="-285750">
              <a:spcAft>
                <a:spcPts val="800"/>
              </a:spcAft>
              <a:buFont typeface="Arial" panose="020B0604020202020204" pitchFamily="34" charset="0"/>
              <a:buChar char="•"/>
            </a:pPr>
            <a:r>
              <a:rPr lang="en-GB" sz="1800" dirty="0">
                <a:ea typeface="Verdana" panose="020B0604030504040204" pitchFamily="34" charset="0"/>
              </a:rPr>
              <a:t>Route(s) to paid employment / HE / Higher level Apprenticeships</a:t>
            </a:r>
          </a:p>
          <a:p>
            <a:pPr marL="0" indent="0">
              <a:buNone/>
            </a:pPr>
            <a:endParaRPr lang="en-GB" sz="1600" dirty="0"/>
          </a:p>
        </p:txBody>
      </p:sp>
      <p:pic>
        <p:nvPicPr>
          <p:cNvPr id="6" name="Picture 5" descr="Diagram&#10;&#10;Description automatically generated">
            <a:extLst>
              <a:ext uri="{FF2B5EF4-FFF2-40B4-BE49-F238E27FC236}">
                <a16:creationId xmlns:a16="http://schemas.microsoft.com/office/drawing/2014/main" id="{D84204D0-2CD6-6D42-971A-3202D5EB1073}"/>
              </a:ext>
            </a:extLst>
          </p:cNvPr>
          <p:cNvPicPr>
            <a:picLocks noChangeAspect="1"/>
          </p:cNvPicPr>
          <p:nvPr/>
        </p:nvPicPr>
        <p:blipFill>
          <a:blip r:embed="rId2"/>
          <a:stretch>
            <a:fillRect/>
          </a:stretch>
        </p:blipFill>
        <p:spPr>
          <a:xfrm>
            <a:off x="6825096" y="1461557"/>
            <a:ext cx="4435978" cy="3617690"/>
          </a:xfrm>
          <a:prstGeom prst="rect">
            <a:avLst/>
          </a:prstGeom>
        </p:spPr>
      </p:pic>
    </p:spTree>
    <p:extLst>
      <p:ext uri="{BB962C8B-B14F-4D97-AF65-F5344CB8AC3E}">
        <p14:creationId xmlns:p14="http://schemas.microsoft.com/office/powerpoint/2010/main" val="4122686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69EBD-B3F1-46A7-A59B-C7E93101E983}"/>
              </a:ext>
            </a:extLst>
          </p:cNvPr>
          <p:cNvSpPr>
            <a:spLocks noGrp="1"/>
          </p:cNvSpPr>
          <p:nvPr>
            <p:ph type="title"/>
          </p:nvPr>
        </p:nvSpPr>
        <p:spPr/>
        <p:txBody>
          <a:bodyPr/>
          <a:lstStyle/>
          <a:p>
            <a:r>
              <a:rPr lang="en-GB" sz="3200" dirty="0"/>
              <a:t>T level programme structure</a:t>
            </a:r>
          </a:p>
        </p:txBody>
      </p:sp>
      <p:sp>
        <p:nvSpPr>
          <p:cNvPr id="10" name="Content Placeholder 9">
            <a:extLst>
              <a:ext uri="{FF2B5EF4-FFF2-40B4-BE49-F238E27FC236}">
                <a16:creationId xmlns:a16="http://schemas.microsoft.com/office/drawing/2014/main" id="{C43A1C64-CD70-4E2D-B1A5-8FF2522A6320}"/>
              </a:ext>
            </a:extLst>
          </p:cNvPr>
          <p:cNvSpPr>
            <a:spLocks noGrp="1"/>
          </p:cNvSpPr>
          <p:nvPr>
            <p:ph idx="1"/>
          </p:nvPr>
        </p:nvSpPr>
        <p:spPr>
          <a:xfrm>
            <a:off x="601578" y="1423056"/>
            <a:ext cx="9348537" cy="4215739"/>
          </a:xfrm>
        </p:spPr>
        <p:txBody>
          <a:bodyPr/>
          <a:lstStyle/>
          <a:p>
            <a:pPr marL="0" indent="0" algn="l">
              <a:buNone/>
            </a:pPr>
            <a:r>
              <a:rPr lang="en-GB" sz="2000" b="0" i="0" dirty="0">
                <a:solidFill>
                  <a:srgbClr val="0B0C0C"/>
                </a:solidFill>
                <a:effectLst/>
              </a:rPr>
              <a:t>T Level courses include the following compulsory elements:</a:t>
            </a:r>
          </a:p>
          <a:p>
            <a:pPr algn="l">
              <a:buFont typeface="Arial" panose="020B0604020202020204" pitchFamily="34" charset="0"/>
              <a:buChar char="•"/>
            </a:pPr>
            <a:r>
              <a:rPr lang="en-GB" sz="2000" b="0" i="0" dirty="0">
                <a:solidFill>
                  <a:srgbClr val="0B0C0C"/>
                </a:solidFill>
                <a:effectLst/>
              </a:rPr>
              <a:t>a technical qualification, which includes:</a:t>
            </a:r>
          </a:p>
          <a:p>
            <a:pPr marL="742950" lvl="1" indent="-285750" algn="l">
              <a:buFont typeface="Arial" panose="020B0604020202020204" pitchFamily="34" charset="0"/>
              <a:buChar char="•"/>
            </a:pPr>
            <a:r>
              <a:rPr lang="en-GB" sz="2000" b="0" i="0" dirty="0">
                <a:solidFill>
                  <a:srgbClr val="0B0C0C"/>
                </a:solidFill>
                <a:effectLst/>
              </a:rPr>
              <a:t>core theory, concepts and skills for an industry area</a:t>
            </a:r>
          </a:p>
          <a:p>
            <a:pPr marL="742950" lvl="1" indent="-285750" algn="l">
              <a:buFont typeface="Arial" panose="020B0604020202020204" pitchFamily="34" charset="0"/>
              <a:buChar char="•"/>
            </a:pPr>
            <a:r>
              <a:rPr lang="en-GB" sz="2000" b="0" i="0" dirty="0">
                <a:solidFill>
                  <a:srgbClr val="0B0C0C"/>
                </a:solidFill>
                <a:effectLst/>
              </a:rPr>
              <a:t>specialist skills and knowledge for an occupation or career</a:t>
            </a:r>
          </a:p>
          <a:p>
            <a:pPr algn="l">
              <a:buFont typeface="Arial" panose="020B0604020202020204" pitchFamily="34" charset="0"/>
              <a:buChar char="•"/>
            </a:pPr>
            <a:r>
              <a:rPr lang="en-GB" sz="2000" b="0" i="0" dirty="0">
                <a:solidFill>
                  <a:srgbClr val="0B0C0C"/>
                </a:solidFill>
                <a:effectLst/>
              </a:rPr>
              <a:t>an industry placement with an employer</a:t>
            </a:r>
          </a:p>
          <a:p>
            <a:pPr marL="0" indent="0" algn="l">
              <a:buNone/>
            </a:pPr>
            <a:endParaRPr lang="en-GB" sz="2000" b="0" i="0" dirty="0">
              <a:solidFill>
                <a:srgbClr val="0B0C0C"/>
              </a:solidFill>
              <a:effectLst/>
            </a:endParaRPr>
          </a:p>
          <a:p>
            <a:pPr marL="0" indent="0">
              <a:buNone/>
            </a:pPr>
            <a:endParaRPr lang="en-GB" dirty="0"/>
          </a:p>
        </p:txBody>
      </p:sp>
      <p:sp>
        <p:nvSpPr>
          <p:cNvPr id="4" name="Content Placeholder 2">
            <a:extLst>
              <a:ext uri="{FF2B5EF4-FFF2-40B4-BE49-F238E27FC236}">
                <a16:creationId xmlns:a16="http://schemas.microsoft.com/office/drawing/2014/main" id="{059F9BC0-02B3-A04F-A40C-7FEF227337B4}"/>
              </a:ext>
            </a:extLst>
          </p:cNvPr>
          <p:cNvSpPr txBox="1">
            <a:spLocks/>
          </p:cNvSpPr>
          <p:nvPr/>
        </p:nvSpPr>
        <p:spPr bwMode="auto">
          <a:xfrm>
            <a:off x="601578" y="3513221"/>
            <a:ext cx="7988969" cy="1491916"/>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44000" tIns="144000" rIns="7200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solidFill>
                  <a:srgbClr val="0B0C0C"/>
                </a:solidFill>
              </a:rPr>
              <a:t>Students who complete their T Level will receive an overall grade of pass, merit, distinction or distinction*. They will get a nationally recognised certificate which will show their overall grade and a breakdown of what they have achieved</a:t>
            </a:r>
          </a:p>
        </p:txBody>
      </p:sp>
    </p:spTree>
    <p:extLst>
      <p:ext uri="{BB962C8B-B14F-4D97-AF65-F5344CB8AC3E}">
        <p14:creationId xmlns:p14="http://schemas.microsoft.com/office/powerpoint/2010/main" val="264101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69EBD-B3F1-46A7-A59B-C7E93101E983}"/>
              </a:ext>
            </a:extLst>
          </p:cNvPr>
          <p:cNvSpPr>
            <a:spLocks noGrp="1"/>
          </p:cNvSpPr>
          <p:nvPr>
            <p:ph type="title"/>
          </p:nvPr>
        </p:nvSpPr>
        <p:spPr/>
        <p:txBody>
          <a:bodyPr/>
          <a:lstStyle/>
          <a:p>
            <a:r>
              <a:rPr lang="en-GB" sz="3200" dirty="0"/>
              <a:t>T level programme structure</a:t>
            </a:r>
          </a:p>
        </p:txBody>
      </p:sp>
      <p:grpSp>
        <p:nvGrpSpPr>
          <p:cNvPr id="4" name="Group 3">
            <a:extLst>
              <a:ext uri="{FF2B5EF4-FFF2-40B4-BE49-F238E27FC236}">
                <a16:creationId xmlns:a16="http://schemas.microsoft.com/office/drawing/2014/main" id="{AA4F4B40-3921-439E-A3C3-FB68D377E291}"/>
              </a:ext>
            </a:extLst>
          </p:cNvPr>
          <p:cNvGrpSpPr/>
          <p:nvPr/>
        </p:nvGrpSpPr>
        <p:grpSpPr>
          <a:xfrm>
            <a:off x="560070" y="1465049"/>
            <a:ext cx="10447020" cy="4163038"/>
            <a:chOff x="692868" y="1473927"/>
            <a:chExt cx="9487005" cy="3467156"/>
          </a:xfrm>
        </p:grpSpPr>
        <p:sp>
          <p:nvSpPr>
            <p:cNvPr id="5" name="TextBox 4">
              <a:extLst>
                <a:ext uri="{FF2B5EF4-FFF2-40B4-BE49-F238E27FC236}">
                  <a16:creationId xmlns:a16="http://schemas.microsoft.com/office/drawing/2014/main" id="{B332EA52-56FB-45F2-89E0-0D1680F1302A}"/>
                </a:ext>
              </a:extLst>
            </p:cNvPr>
            <p:cNvSpPr txBox="1"/>
            <p:nvPr/>
          </p:nvSpPr>
          <p:spPr>
            <a:xfrm>
              <a:off x="692869" y="1473927"/>
              <a:ext cx="4742160" cy="2005122"/>
            </a:xfrm>
            <a:prstGeom prst="rect">
              <a:avLst/>
            </a:prstGeom>
            <a:solidFill>
              <a:schemeClr val="bg1">
                <a:lumMod val="95000"/>
              </a:schemeClr>
            </a:solidFill>
            <a:ln w="38100">
              <a:solidFill>
                <a:schemeClr val="bg1"/>
              </a:solidFill>
            </a:ln>
          </p:spPr>
          <p:txBody>
            <a:bodyPr wrap="square" lIns="144000" tIns="144000" rtlCol="0">
              <a:spAutoFit/>
            </a:bodyPr>
            <a:lstStyle/>
            <a:p>
              <a:r>
                <a:rPr lang="en-GB" sz="1800" b="1" dirty="0">
                  <a:solidFill>
                    <a:srgbClr val="8D0E57"/>
                  </a:solidFill>
                  <a:latin typeface="Arial" panose="020B0604020202020204" pitchFamily="34" charset="0"/>
                  <a:cs typeface="Arial" panose="020B0604020202020204" pitchFamily="34" charset="0"/>
                </a:rPr>
                <a:t>Core</a:t>
              </a:r>
              <a:r>
                <a:rPr lang="en-GB" b="1" dirty="0">
                  <a:solidFill>
                    <a:srgbClr val="8D0E57"/>
                  </a:solidFill>
                  <a:latin typeface="Arial" panose="020B0604020202020204" pitchFamily="34" charset="0"/>
                  <a:cs typeface="Arial" panose="020B0604020202020204" pitchFamily="34" charset="0"/>
                </a:rPr>
                <a:t> </a:t>
              </a:r>
            </a:p>
            <a:p>
              <a:r>
                <a:rPr lang="en-GB" b="1" dirty="0">
                  <a:solidFill>
                    <a:srgbClr val="8D0E57"/>
                  </a:solidFill>
                  <a:latin typeface="Arial" panose="020B0604020202020204" pitchFamily="34" charset="0"/>
                  <a:cs typeface="Arial" panose="020B0604020202020204" pitchFamily="34" charset="0"/>
                </a:rPr>
                <a:t>(20% - 50% of the total learning time)</a:t>
              </a:r>
            </a:p>
            <a:p>
              <a:endParaRPr lang="en-GB" sz="1800" dirty="0">
                <a:solidFill>
                  <a:srgbClr val="333333"/>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800" dirty="0">
                  <a:solidFill>
                    <a:srgbClr val="333333"/>
                  </a:solidFill>
                  <a:latin typeface="Arial" panose="020B0604020202020204" pitchFamily="34" charset="0"/>
                  <a:cs typeface="Arial" panose="020B0604020202020204" pitchFamily="34" charset="0"/>
                </a:rPr>
                <a:t>Knowledge and understanding of the concepts, theories and principles relevant to th</a:t>
              </a:r>
              <a:r>
                <a:rPr lang="en-GB" dirty="0">
                  <a:solidFill>
                    <a:srgbClr val="333333"/>
                  </a:solidFill>
                  <a:latin typeface="Arial" panose="020B0604020202020204" pitchFamily="34" charset="0"/>
                  <a:cs typeface="Arial" panose="020B0604020202020204" pitchFamily="34" charset="0"/>
                </a:rPr>
                <a:t>e T Level and the broader route</a:t>
              </a:r>
            </a:p>
            <a:p>
              <a:pPr marL="285750" indent="-285750">
                <a:buFont typeface="Arial" panose="020B0604020202020204" pitchFamily="34" charset="0"/>
                <a:buChar char="•"/>
              </a:pPr>
              <a:r>
                <a:rPr lang="en-GB" sz="1800" dirty="0">
                  <a:solidFill>
                    <a:srgbClr val="333333"/>
                  </a:solidFill>
                  <a:latin typeface="Arial" panose="020B0604020202020204" pitchFamily="34" charset="0"/>
                  <a:cs typeface="Arial" panose="020B0604020202020204" pitchFamily="34" charset="0"/>
                </a:rPr>
                <a:t>Core skills relevant to the T Level route</a:t>
              </a:r>
            </a:p>
            <a:p>
              <a:pPr marL="285750" indent="-285750">
                <a:buFont typeface="Arial" panose="020B0604020202020204" pitchFamily="34" charset="0"/>
                <a:buChar char="•"/>
              </a:pPr>
              <a:endParaRPr lang="en-GB" sz="1800" dirty="0">
                <a:solidFill>
                  <a:srgbClr val="333333"/>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BB54C31-CFF4-46CC-8BB8-2CD221A61AAB}"/>
                </a:ext>
              </a:extLst>
            </p:cNvPr>
            <p:cNvSpPr txBox="1"/>
            <p:nvPr/>
          </p:nvSpPr>
          <p:spPr>
            <a:xfrm>
              <a:off x="5435029" y="1473927"/>
              <a:ext cx="4742160" cy="1974846"/>
            </a:xfrm>
            <a:prstGeom prst="rect">
              <a:avLst/>
            </a:prstGeom>
            <a:solidFill>
              <a:schemeClr val="bg1">
                <a:lumMod val="85000"/>
              </a:schemeClr>
            </a:solidFill>
            <a:ln w="38100">
              <a:solidFill>
                <a:schemeClr val="bg1"/>
              </a:solidFill>
            </a:ln>
          </p:spPr>
          <p:txBody>
            <a:bodyPr wrap="square" lIns="144000" tIns="108000" rtlCol="0">
              <a:spAutoFit/>
            </a:bodyPr>
            <a:lstStyle/>
            <a:p>
              <a:r>
                <a:rPr lang="en-GB" sz="1800" b="1" dirty="0">
                  <a:solidFill>
                    <a:srgbClr val="8D0E57"/>
                  </a:solidFill>
                  <a:latin typeface="Arial" panose="020B0604020202020204" pitchFamily="34" charset="0"/>
                  <a:cs typeface="Arial" panose="020B0604020202020204" pitchFamily="34" charset="0"/>
                </a:rPr>
                <a:t>Occupational Specialism</a:t>
              </a:r>
              <a:r>
                <a:rPr lang="en-GB" b="1" dirty="0">
                  <a:solidFill>
                    <a:srgbClr val="8D0E57"/>
                  </a:solidFill>
                  <a:latin typeface="Arial" panose="020B0604020202020204" pitchFamily="34" charset="0"/>
                  <a:cs typeface="Arial" panose="020B0604020202020204" pitchFamily="34" charset="0"/>
                </a:rPr>
                <a:t> </a:t>
              </a:r>
            </a:p>
            <a:p>
              <a:r>
                <a:rPr lang="en-GB" b="1" dirty="0">
                  <a:solidFill>
                    <a:srgbClr val="8D0E57"/>
                  </a:solidFill>
                  <a:latin typeface="Arial" panose="020B0604020202020204" pitchFamily="34" charset="0"/>
                  <a:cs typeface="Arial" panose="020B0604020202020204" pitchFamily="34" charset="0"/>
                </a:rPr>
                <a:t>(50% - 80% of the total learning time)</a:t>
              </a:r>
            </a:p>
            <a:p>
              <a:endParaRPr lang="en-GB" sz="1800" dirty="0">
                <a:solidFill>
                  <a:srgbClr val="333333"/>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800" dirty="0">
                  <a:solidFill>
                    <a:srgbClr val="333333"/>
                  </a:solidFill>
                  <a:latin typeface="Arial" panose="020B0604020202020204" pitchFamily="34" charset="0"/>
                  <a:cs typeface="Arial" panose="020B0604020202020204" pitchFamily="34" charset="0"/>
                </a:rPr>
                <a:t>Knowledge, skills and behaviours required to achieve threshold competency in an occupational role</a:t>
              </a:r>
            </a:p>
            <a:p>
              <a:endParaRPr lang="en-GB" sz="1800" dirty="0">
                <a:solidFill>
                  <a:schemeClr val="tx1"/>
                </a:solidFill>
                <a:latin typeface="Arial" panose="020B0604020202020204" pitchFamily="34" charset="0"/>
                <a:cs typeface="Arial" panose="020B0604020202020204" pitchFamily="34" charset="0"/>
              </a:endParaRPr>
            </a:p>
            <a:p>
              <a:endParaRPr lang="en-GB" sz="1800" dirty="0">
                <a:solidFill>
                  <a:schemeClr val="tx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A16ACC1-2F9D-4376-9102-97E06B9B36E8}"/>
                </a:ext>
              </a:extLst>
            </p:cNvPr>
            <p:cNvSpPr txBox="1"/>
            <p:nvPr/>
          </p:nvSpPr>
          <p:spPr>
            <a:xfrm>
              <a:off x="692868" y="3397354"/>
              <a:ext cx="9487005" cy="1543729"/>
            </a:xfrm>
            <a:prstGeom prst="rect">
              <a:avLst/>
            </a:prstGeom>
            <a:solidFill>
              <a:schemeClr val="bg1">
                <a:lumMod val="75000"/>
              </a:schemeClr>
            </a:solidFill>
            <a:ln w="38100">
              <a:solidFill>
                <a:schemeClr val="bg1"/>
              </a:solidFill>
            </a:ln>
          </p:spPr>
          <p:txBody>
            <a:bodyPr wrap="square" lIns="144000" tIns="144000" rIns="72000" rtlCol="0">
              <a:spAutoFit/>
            </a:bodyPr>
            <a:lstStyle/>
            <a:p>
              <a:r>
                <a:rPr lang="en-GB" sz="1800" b="1" dirty="0">
                  <a:solidFill>
                    <a:srgbClr val="8D0E57"/>
                  </a:solidFill>
                  <a:latin typeface="Arial" panose="020B0604020202020204" pitchFamily="34" charset="0"/>
                  <a:cs typeface="Arial" panose="020B0604020202020204" pitchFamily="34" charset="0"/>
                </a:rPr>
                <a:t>Industry placement</a:t>
              </a:r>
              <a:endParaRPr lang="en-GB" b="1" dirty="0">
                <a:solidFill>
                  <a:srgbClr val="8D0E57"/>
                </a:solidFill>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External employer(s)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Minimum of 315 hours</a:t>
              </a: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Students develop technical skills and apply their knowledge in a workplace environment</a:t>
              </a:r>
            </a:p>
            <a:p>
              <a:pPr marL="285750" indent="-285750">
                <a:buFont typeface="Arial" panose="020B0604020202020204" pitchFamily="34" charset="0"/>
                <a:buChar char="•"/>
              </a:pPr>
              <a:endParaRPr lang="en-GB" sz="1800" dirty="0">
                <a:solidFill>
                  <a:srgbClr val="A199FA"/>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72367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C30F8-6C02-461D-9289-E23D9790DDC9}"/>
              </a:ext>
            </a:extLst>
          </p:cNvPr>
          <p:cNvSpPr>
            <a:spLocks noGrp="1"/>
          </p:cNvSpPr>
          <p:nvPr>
            <p:ph type="title"/>
          </p:nvPr>
        </p:nvSpPr>
        <p:spPr/>
        <p:txBody>
          <a:bodyPr/>
          <a:lstStyle/>
          <a:p>
            <a:r>
              <a:rPr lang="en-GB" sz="3200" dirty="0"/>
              <a:t>Health and Science T Level Route</a:t>
            </a:r>
          </a:p>
        </p:txBody>
      </p:sp>
      <p:sp>
        <p:nvSpPr>
          <p:cNvPr id="3" name="Content Placeholder 2">
            <a:extLst>
              <a:ext uri="{FF2B5EF4-FFF2-40B4-BE49-F238E27FC236}">
                <a16:creationId xmlns:a16="http://schemas.microsoft.com/office/drawing/2014/main" id="{681E24D8-C272-481C-BAFF-BDEEAC87FB37}"/>
              </a:ext>
            </a:extLst>
          </p:cNvPr>
          <p:cNvSpPr>
            <a:spLocks noGrp="1"/>
          </p:cNvSpPr>
          <p:nvPr>
            <p:ph idx="1"/>
          </p:nvPr>
        </p:nvSpPr>
        <p:spPr>
          <a:xfrm>
            <a:off x="457199" y="1484418"/>
            <a:ext cx="4910448" cy="3978232"/>
          </a:xfrm>
          <a:solidFill>
            <a:schemeClr val="bg1">
              <a:lumMod val="95000"/>
            </a:schemeClr>
          </a:solidFill>
        </p:spPr>
        <p:txBody>
          <a:bodyPr lIns="144000" tIns="144000" rIns="144000" bIns="144000"/>
          <a:lstStyle/>
          <a:p>
            <a:pPr marL="0" indent="0">
              <a:lnSpc>
                <a:spcPct val="100000"/>
              </a:lnSpc>
              <a:spcBef>
                <a:spcPts val="0"/>
              </a:spcBef>
              <a:buNone/>
            </a:pPr>
            <a:r>
              <a:rPr lang="en-GB" sz="2000" dirty="0"/>
              <a:t>The qualification is split into 2 component parts, delivered through a combination of classroom learning, practical training and industry placements:</a:t>
            </a:r>
          </a:p>
          <a:p>
            <a:pPr marL="0" indent="0">
              <a:lnSpc>
                <a:spcPct val="100000"/>
              </a:lnSpc>
              <a:spcBef>
                <a:spcPts val="0"/>
              </a:spcBef>
              <a:buNone/>
            </a:pPr>
            <a:endParaRPr lang="en-GB" sz="2000" dirty="0"/>
          </a:p>
          <a:p>
            <a:pPr marL="457200" indent="-457200">
              <a:lnSpc>
                <a:spcPct val="100000"/>
              </a:lnSpc>
              <a:spcBef>
                <a:spcPts val="0"/>
              </a:spcBef>
              <a:buFont typeface="+mj-lt"/>
              <a:buAutoNum type="arabicPeriod"/>
            </a:pPr>
            <a:r>
              <a:rPr lang="en-GB" sz="2000" dirty="0"/>
              <a:t>Core component which includes</a:t>
            </a:r>
          </a:p>
          <a:p>
            <a:pPr lvl="1">
              <a:lnSpc>
                <a:spcPct val="100000"/>
              </a:lnSpc>
              <a:spcBef>
                <a:spcPts val="0"/>
              </a:spcBef>
            </a:pPr>
            <a:r>
              <a:rPr lang="en-GB" sz="2000" dirty="0"/>
              <a:t>Route core component</a:t>
            </a:r>
          </a:p>
          <a:p>
            <a:pPr lvl="1">
              <a:lnSpc>
                <a:spcPct val="100000"/>
              </a:lnSpc>
              <a:spcBef>
                <a:spcPts val="0"/>
              </a:spcBef>
            </a:pPr>
            <a:r>
              <a:rPr lang="en-GB" sz="2000" dirty="0"/>
              <a:t>Pathway component</a:t>
            </a:r>
          </a:p>
          <a:p>
            <a:pPr marL="457200" lvl="1" indent="0">
              <a:lnSpc>
                <a:spcPct val="100000"/>
              </a:lnSpc>
              <a:spcBef>
                <a:spcPts val="0"/>
              </a:spcBef>
              <a:buNone/>
            </a:pPr>
            <a:endParaRPr lang="en-GB" sz="2000" dirty="0"/>
          </a:p>
          <a:p>
            <a:pPr marL="457200" indent="-457200">
              <a:lnSpc>
                <a:spcPct val="100000"/>
              </a:lnSpc>
              <a:spcBef>
                <a:spcPts val="0"/>
              </a:spcBef>
              <a:buFont typeface="+mj-lt"/>
              <a:buAutoNum type="arabicPeriod"/>
            </a:pPr>
            <a:r>
              <a:rPr lang="en-GB" sz="2000" dirty="0"/>
              <a:t>Occupational specialism components</a:t>
            </a:r>
          </a:p>
          <a:p>
            <a:pPr marL="457200" lvl="1" indent="0">
              <a:buNone/>
            </a:pPr>
            <a:endParaRPr lang="en-GB" sz="2000" dirty="0"/>
          </a:p>
        </p:txBody>
      </p:sp>
      <p:sp>
        <p:nvSpPr>
          <p:cNvPr id="4" name="Content Placeholder 2">
            <a:extLst>
              <a:ext uri="{FF2B5EF4-FFF2-40B4-BE49-F238E27FC236}">
                <a16:creationId xmlns:a16="http://schemas.microsoft.com/office/drawing/2014/main" id="{24FA6A68-AAAF-DE4A-8111-D58E9D96D65B}"/>
              </a:ext>
            </a:extLst>
          </p:cNvPr>
          <p:cNvSpPr txBox="1">
            <a:spLocks/>
          </p:cNvSpPr>
          <p:nvPr/>
        </p:nvSpPr>
        <p:spPr bwMode="auto">
          <a:xfrm>
            <a:off x="6614563" y="1484418"/>
            <a:ext cx="5011382" cy="3978232"/>
          </a:xfrm>
          <a:prstGeom prst="rect">
            <a:avLst/>
          </a:prstGeom>
          <a:solidFill>
            <a:schemeClr val="bg1">
              <a:lumMod val="95000"/>
            </a:schemeClr>
          </a:solidFill>
          <a:ln>
            <a:noFill/>
          </a:ln>
        </p:spPr>
        <p:txBody>
          <a:bodyPr vert="horz" wrap="square" lIns="144000" tIns="144000" rIns="144000" bIns="14400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t>Within the health and science T level route there are 3 pathways to choose from:</a:t>
            </a:r>
          </a:p>
          <a:p>
            <a:pPr lvl="1"/>
            <a:r>
              <a:rPr lang="en-GB" sz="2000" dirty="0"/>
              <a:t>Health</a:t>
            </a:r>
          </a:p>
          <a:p>
            <a:pPr lvl="1"/>
            <a:r>
              <a:rPr lang="en-GB" sz="2000" dirty="0"/>
              <a:t>Healthcare Science</a:t>
            </a:r>
          </a:p>
          <a:p>
            <a:pPr lvl="1"/>
            <a:r>
              <a:rPr lang="en-GB" sz="2000" dirty="0"/>
              <a:t>Science</a:t>
            </a:r>
          </a:p>
          <a:p>
            <a:pPr marL="0" indent="0">
              <a:buFont typeface="Arial" panose="020B0604020202020204" pitchFamily="34" charset="0"/>
              <a:buNone/>
            </a:pPr>
            <a:r>
              <a:rPr lang="en-GB" sz="2000" dirty="0"/>
              <a:t>Within each of these pathways there are a range of occupational specialisms which can be offered to students. Students choose one specialism.</a:t>
            </a:r>
          </a:p>
          <a:p>
            <a:pPr marL="457200" lvl="1" indent="0">
              <a:buFont typeface="Arial" panose="020B0604020202020204" pitchFamily="34" charset="0"/>
              <a:buNone/>
            </a:pPr>
            <a:endParaRPr lang="en-GB" dirty="0"/>
          </a:p>
        </p:txBody>
      </p:sp>
      <p:cxnSp>
        <p:nvCxnSpPr>
          <p:cNvPr id="6" name="Straight Connector 5">
            <a:extLst>
              <a:ext uri="{FF2B5EF4-FFF2-40B4-BE49-F238E27FC236}">
                <a16:creationId xmlns:a16="http://schemas.microsoft.com/office/drawing/2014/main" id="{C863744B-573B-BD49-AAA2-3F48CA4EF246}"/>
              </a:ext>
            </a:extLst>
          </p:cNvPr>
          <p:cNvCxnSpPr/>
          <p:nvPr/>
        </p:nvCxnSpPr>
        <p:spPr>
          <a:xfrm>
            <a:off x="5935980" y="1484417"/>
            <a:ext cx="0" cy="397823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33449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83890FB4DEFB4458D949D41DB4101B0" ma:contentTypeVersion="12" ma:contentTypeDescription="Create a new document." ma:contentTypeScope="" ma:versionID="97ce4fde43ab20a5cee2ea0aad951594">
  <xsd:schema xmlns:xsd="http://www.w3.org/2001/XMLSchema" xmlns:xs="http://www.w3.org/2001/XMLSchema" xmlns:p="http://schemas.microsoft.com/office/2006/metadata/properties" xmlns:ns2="df3796ce-7c0f-4a1a-ae4c-6eb95a3718b9" xmlns:ns3="f25deeca-256d-49db-938e-245f5516e02c" targetNamespace="http://schemas.microsoft.com/office/2006/metadata/properties" ma:root="true" ma:fieldsID="0e8e8f8c03c05627c87b5e20a894f1f6" ns2:_="" ns3:_="">
    <xsd:import namespace="df3796ce-7c0f-4a1a-ae4c-6eb95a3718b9"/>
    <xsd:import namespace="f25deeca-256d-49db-938e-245f5516e02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3796ce-7c0f-4a1a-ae4c-6eb95a3718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25deeca-256d-49db-938e-245f5516e02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BE6AC25-BEF7-4A60-B60A-4D585CE6CF69}">
  <ds:schemaRefs>
    <ds:schemaRef ds:uri="http://schemas.microsoft.com/sharepoint/v3/contenttype/forms"/>
  </ds:schemaRefs>
</ds:datastoreItem>
</file>

<file path=customXml/itemProps2.xml><?xml version="1.0" encoding="utf-8"?>
<ds:datastoreItem xmlns:ds="http://schemas.openxmlformats.org/officeDocument/2006/customXml" ds:itemID="{7A687450-A8CB-47BC-9A7B-F7E4D1146F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3796ce-7c0f-4a1a-ae4c-6eb95a3718b9"/>
    <ds:schemaRef ds:uri="f25deeca-256d-49db-938e-245f5516e0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3B2519-A14C-4201-B952-A356E658CCE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1402</TotalTime>
  <Words>2077</Words>
  <Application>Microsoft Office PowerPoint</Application>
  <PresentationFormat>Widescreen</PresentationFormat>
  <Paragraphs>260</Paragraphs>
  <Slides>23</Slides>
  <Notes>8</Notes>
  <HiddenSlides>0</HiddenSlides>
  <MMClips>1</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Science T level pathway</vt:lpstr>
      <vt:lpstr>Content</vt:lpstr>
      <vt:lpstr>What is a T Level?</vt:lpstr>
      <vt:lpstr>Why are T Levels being introduced?</vt:lpstr>
      <vt:lpstr>How do T Levels fit with other post-GCSE options?</vt:lpstr>
      <vt:lpstr>T level overview </vt:lpstr>
      <vt:lpstr>T level programme structure</vt:lpstr>
      <vt:lpstr>T level programme structure</vt:lpstr>
      <vt:lpstr>Health and Science T Level Route</vt:lpstr>
      <vt:lpstr>Specification overview</vt:lpstr>
      <vt:lpstr>Assessment</vt:lpstr>
      <vt:lpstr>Core content Section A: Health &amp; Science sector:</vt:lpstr>
      <vt:lpstr>Core Content Section B:Science concepts</vt:lpstr>
      <vt:lpstr>PowerPoint Presentation</vt:lpstr>
      <vt:lpstr>Industry work placements</vt:lpstr>
      <vt:lpstr>Grading and Assessment</vt:lpstr>
      <vt:lpstr>T levels – a teacher’s perspective</vt:lpstr>
      <vt:lpstr>Health and Science T Level providers * Based on available data Jan 2022</vt:lpstr>
      <vt:lpstr>Useful links</vt:lpstr>
      <vt:lpstr>PowerPoint Presentation</vt:lpstr>
      <vt:lpstr> </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Miners</dc:creator>
  <cp:lastModifiedBy>Karen Burgess</cp:lastModifiedBy>
  <cp:revision>62</cp:revision>
  <dcterms:created xsi:type="dcterms:W3CDTF">2019-11-28T00:18:28Z</dcterms:created>
  <dcterms:modified xsi:type="dcterms:W3CDTF">2022-08-09T10:03:23Z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0x010100883890FB4DEFB4458D949D41DB4101B0</vt:lpwstr>
  </property>
</Properties>
</file>