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96594" y="1618106"/>
            <a:ext cx="3087370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7575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366686"/>
            <a:ext cx="10692130" cy="193675"/>
          </a:xfrm>
          <a:custGeom>
            <a:avLst/>
            <a:gdLst/>
            <a:ahLst/>
            <a:cxnLst/>
            <a:rect l="l" t="t" r="r" b="b"/>
            <a:pathLst>
              <a:path w="10692130" h="193675">
                <a:moveTo>
                  <a:pt x="0" y="193319"/>
                </a:moveTo>
                <a:lnTo>
                  <a:pt x="10692003" y="193319"/>
                </a:lnTo>
                <a:lnTo>
                  <a:pt x="10692003" y="0"/>
                </a:lnTo>
                <a:lnTo>
                  <a:pt x="0" y="0"/>
                </a:lnTo>
                <a:lnTo>
                  <a:pt x="0" y="19331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58236" y="631842"/>
            <a:ext cx="887893" cy="232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58303" y="638962"/>
            <a:ext cx="592835" cy="208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1865" y="631812"/>
            <a:ext cx="345440" cy="229870"/>
          </a:xfrm>
          <a:custGeom>
            <a:avLst/>
            <a:gdLst/>
            <a:ahLst/>
            <a:cxnLst/>
            <a:rect l="l" t="t" r="r" b="b"/>
            <a:pathLst>
              <a:path w="345440" h="229869">
                <a:moveTo>
                  <a:pt x="344919" y="0"/>
                </a:moveTo>
                <a:lnTo>
                  <a:pt x="0" y="0"/>
                </a:lnTo>
                <a:lnTo>
                  <a:pt x="0" y="229831"/>
                </a:lnTo>
                <a:lnTo>
                  <a:pt x="344919" y="229831"/>
                </a:lnTo>
                <a:lnTo>
                  <a:pt x="344919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03351" y="633298"/>
            <a:ext cx="342265" cy="227329"/>
          </a:xfrm>
          <a:custGeom>
            <a:avLst/>
            <a:gdLst/>
            <a:ahLst/>
            <a:cxnLst/>
            <a:rect l="l" t="t" r="r" b="b"/>
            <a:pathLst>
              <a:path w="342265" h="227330">
                <a:moveTo>
                  <a:pt x="0" y="0"/>
                </a:moveTo>
                <a:lnTo>
                  <a:pt x="341960" y="0"/>
                </a:lnTo>
                <a:lnTo>
                  <a:pt x="341960" y="226872"/>
                </a:lnTo>
                <a:lnTo>
                  <a:pt x="0" y="226872"/>
                </a:lnTo>
                <a:lnTo>
                  <a:pt x="0" y="0"/>
                </a:lnTo>
                <a:close/>
              </a:path>
            </a:pathLst>
          </a:custGeom>
          <a:ln w="381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285012" y="656996"/>
            <a:ext cx="177939" cy="1764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204456" y="552640"/>
            <a:ext cx="168910" cy="40005"/>
          </a:xfrm>
          <a:custGeom>
            <a:avLst/>
            <a:gdLst/>
            <a:ahLst/>
            <a:cxnLst/>
            <a:rect l="l" t="t" r="r" b="b"/>
            <a:pathLst>
              <a:path w="168909" h="40004">
                <a:moveTo>
                  <a:pt x="2209" y="1879"/>
                </a:moveTo>
                <a:lnTo>
                  <a:pt x="0" y="3200"/>
                </a:lnTo>
                <a:lnTo>
                  <a:pt x="0" y="29489"/>
                </a:lnTo>
                <a:lnTo>
                  <a:pt x="2781" y="29489"/>
                </a:lnTo>
                <a:lnTo>
                  <a:pt x="2781" y="17373"/>
                </a:lnTo>
                <a:lnTo>
                  <a:pt x="15125" y="16992"/>
                </a:lnTo>
                <a:lnTo>
                  <a:pt x="15125" y="14782"/>
                </a:lnTo>
                <a:lnTo>
                  <a:pt x="2781" y="14401"/>
                </a:lnTo>
                <a:lnTo>
                  <a:pt x="2781" y="4775"/>
                </a:lnTo>
                <a:lnTo>
                  <a:pt x="16624" y="4775"/>
                </a:lnTo>
                <a:lnTo>
                  <a:pt x="16624" y="2590"/>
                </a:lnTo>
                <a:lnTo>
                  <a:pt x="2209" y="1879"/>
                </a:lnTo>
                <a:close/>
              </a:path>
              <a:path w="168909" h="40004">
                <a:moveTo>
                  <a:pt x="21856" y="9550"/>
                </a:moveTo>
                <a:lnTo>
                  <a:pt x="19075" y="9550"/>
                </a:lnTo>
                <a:lnTo>
                  <a:pt x="19075" y="26784"/>
                </a:lnTo>
                <a:lnTo>
                  <a:pt x="21247" y="29870"/>
                </a:lnTo>
                <a:lnTo>
                  <a:pt x="28295" y="29870"/>
                </a:lnTo>
                <a:lnTo>
                  <a:pt x="30327" y="28511"/>
                </a:lnTo>
                <a:lnTo>
                  <a:pt x="32613" y="27203"/>
                </a:lnTo>
                <a:lnTo>
                  <a:pt x="35394" y="27203"/>
                </a:lnTo>
                <a:lnTo>
                  <a:pt x="23317" y="27089"/>
                </a:lnTo>
                <a:lnTo>
                  <a:pt x="21856" y="25958"/>
                </a:lnTo>
                <a:lnTo>
                  <a:pt x="21856" y="9550"/>
                </a:lnTo>
                <a:close/>
              </a:path>
              <a:path w="168909" h="40004">
                <a:moveTo>
                  <a:pt x="35394" y="27203"/>
                </a:moveTo>
                <a:lnTo>
                  <a:pt x="32613" y="27203"/>
                </a:lnTo>
                <a:lnTo>
                  <a:pt x="33439" y="29489"/>
                </a:lnTo>
                <a:lnTo>
                  <a:pt x="35394" y="29489"/>
                </a:lnTo>
                <a:lnTo>
                  <a:pt x="35394" y="27203"/>
                </a:lnTo>
                <a:close/>
              </a:path>
              <a:path w="168909" h="40004">
                <a:moveTo>
                  <a:pt x="35394" y="9550"/>
                </a:moveTo>
                <a:lnTo>
                  <a:pt x="32613" y="9550"/>
                </a:lnTo>
                <a:lnTo>
                  <a:pt x="32613" y="24904"/>
                </a:lnTo>
                <a:lnTo>
                  <a:pt x="29718" y="26339"/>
                </a:lnTo>
                <a:lnTo>
                  <a:pt x="28257" y="27089"/>
                </a:lnTo>
                <a:lnTo>
                  <a:pt x="35394" y="27089"/>
                </a:lnTo>
                <a:lnTo>
                  <a:pt x="35394" y="9550"/>
                </a:lnTo>
                <a:close/>
              </a:path>
              <a:path w="168909" h="40004">
                <a:moveTo>
                  <a:pt x="41871" y="9550"/>
                </a:moveTo>
                <a:lnTo>
                  <a:pt x="39916" y="9550"/>
                </a:lnTo>
                <a:lnTo>
                  <a:pt x="39916" y="29489"/>
                </a:lnTo>
                <a:lnTo>
                  <a:pt x="42697" y="29489"/>
                </a:lnTo>
                <a:lnTo>
                  <a:pt x="42697" y="14135"/>
                </a:lnTo>
                <a:lnTo>
                  <a:pt x="45593" y="12750"/>
                </a:lnTo>
                <a:lnTo>
                  <a:pt x="47066" y="11988"/>
                </a:lnTo>
                <a:lnTo>
                  <a:pt x="56020" y="11988"/>
                </a:lnTo>
                <a:lnTo>
                  <a:pt x="42697" y="11887"/>
                </a:lnTo>
                <a:lnTo>
                  <a:pt x="41871" y="9550"/>
                </a:lnTo>
                <a:close/>
              </a:path>
              <a:path w="168909" h="40004">
                <a:moveTo>
                  <a:pt x="56020" y="11988"/>
                </a:moveTo>
                <a:lnTo>
                  <a:pt x="51993" y="11988"/>
                </a:lnTo>
                <a:lnTo>
                  <a:pt x="53467" y="13119"/>
                </a:lnTo>
                <a:lnTo>
                  <a:pt x="53467" y="29489"/>
                </a:lnTo>
                <a:lnTo>
                  <a:pt x="56235" y="29489"/>
                </a:lnTo>
                <a:lnTo>
                  <a:pt x="56235" y="12293"/>
                </a:lnTo>
                <a:lnTo>
                  <a:pt x="56020" y="11988"/>
                </a:lnTo>
                <a:close/>
              </a:path>
              <a:path w="168909" h="40004">
                <a:moveTo>
                  <a:pt x="54063" y="9220"/>
                </a:moveTo>
                <a:lnTo>
                  <a:pt x="47028" y="9220"/>
                </a:lnTo>
                <a:lnTo>
                  <a:pt x="44996" y="10566"/>
                </a:lnTo>
                <a:lnTo>
                  <a:pt x="42697" y="11887"/>
                </a:lnTo>
                <a:lnTo>
                  <a:pt x="55948" y="11887"/>
                </a:lnTo>
                <a:lnTo>
                  <a:pt x="54063" y="9220"/>
                </a:lnTo>
                <a:close/>
              </a:path>
              <a:path w="168909" h="40004">
                <a:moveTo>
                  <a:pt x="67906" y="9258"/>
                </a:moveTo>
                <a:lnTo>
                  <a:pt x="60528" y="9258"/>
                </a:lnTo>
                <a:lnTo>
                  <a:pt x="59800" y="13500"/>
                </a:lnTo>
                <a:lnTo>
                  <a:pt x="59686" y="24523"/>
                </a:lnTo>
                <a:lnTo>
                  <a:pt x="60756" y="29756"/>
                </a:lnTo>
                <a:lnTo>
                  <a:pt x="68770" y="29756"/>
                </a:lnTo>
                <a:lnTo>
                  <a:pt x="72605" y="28028"/>
                </a:lnTo>
                <a:lnTo>
                  <a:pt x="73583" y="27317"/>
                </a:lnTo>
                <a:lnTo>
                  <a:pt x="76327" y="27317"/>
                </a:lnTo>
                <a:lnTo>
                  <a:pt x="76327" y="26974"/>
                </a:lnTo>
                <a:lnTo>
                  <a:pt x="63766" y="26974"/>
                </a:lnTo>
                <a:lnTo>
                  <a:pt x="62407" y="24523"/>
                </a:lnTo>
                <a:lnTo>
                  <a:pt x="62407" y="13500"/>
                </a:lnTo>
                <a:lnTo>
                  <a:pt x="63804" y="12026"/>
                </a:lnTo>
                <a:lnTo>
                  <a:pt x="76327" y="12026"/>
                </a:lnTo>
                <a:lnTo>
                  <a:pt x="76327" y="10756"/>
                </a:lnTo>
                <a:lnTo>
                  <a:pt x="73583" y="10756"/>
                </a:lnTo>
                <a:lnTo>
                  <a:pt x="71183" y="9779"/>
                </a:lnTo>
                <a:lnTo>
                  <a:pt x="67906" y="9258"/>
                </a:lnTo>
                <a:close/>
              </a:path>
              <a:path w="168909" h="40004">
                <a:moveTo>
                  <a:pt x="76327" y="27317"/>
                </a:moveTo>
                <a:lnTo>
                  <a:pt x="73583" y="27317"/>
                </a:lnTo>
                <a:lnTo>
                  <a:pt x="74345" y="29527"/>
                </a:lnTo>
                <a:lnTo>
                  <a:pt x="76327" y="29527"/>
                </a:lnTo>
                <a:lnTo>
                  <a:pt x="76327" y="27317"/>
                </a:lnTo>
                <a:close/>
              </a:path>
              <a:path w="168909" h="40004">
                <a:moveTo>
                  <a:pt x="76327" y="12026"/>
                </a:moveTo>
                <a:lnTo>
                  <a:pt x="69113" y="12026"/>
                </a:lnTo>
                <a:lnTo>
                  <a:pt x="70993" y="12331"/>
                </a:lnTo>
                <a:lnTo>
                  <a:pt x="73583" y="13017"/>
                </a:lnTo>
                <a:lnTo>
                  <a:pt x="73583" y="25247"/>
                </a:lnTo>
                <a:lnTo>
                  <a:pt x="71551" y="26073"/>
                </a:lnTo>
                <a:lnTo>
                  <a:pt x="69189" y="26974"/>
                </a:lnTo>
                <a:lnTo>
                  <a:pt x="76327" y="26974"/>
                </a:lnTo>
                <a:lnTo>
                  <a:pt x="76327" y="12026"/>
                </a:lnTo>
                <a:close/>
              </a:path>
              <a:path w="168909" h="40004">
                <a:moveTo>
                  <a:pt x="76327" y="0"/>
                </a:moveTo>
                <a:lnTo>
                  <a:pt x="73583" y="0"/>
                </a:lnTo>
                <a:lnTo>
                  <a:pt x="73583" y="10756"/>
                </a:lnTo>
                <a:lnTo>
                  <a:pt x="76327" y="10756"/>
                </a:lnTo>
                <a:lnTo>
                  <a:pt x="76327" y="0"/>
                </a:lnTo>
                <a:close/>
              </a:path>
              <a:path w="168909" h="40004">
                <a:moveTo>
                  <a:pt x="93903" y="9398"/>
                </a:moveTo>
                <a:lnTo>
                  <a:pt x="83032" y="9398"/>
                </a:lnTo>
                <a:lnTo>
                  <a:pt x="80479" y="10528"/>
                </a:lnTo>
                <a:lnTo>
                  <a:pt x="80479" y="27279"/>
                </a:lnTo>
                <a:lnTo>
                  <a:pt x="81978" y="29718"/>
                </a:lnTo>
                <a:lnTo>
                  <a:pt x="90182" y="29718"/>
                </a:lnTo>
                <a:lnTo>
                  <a:pt x="93421" y="29527"/>
                </a:lnTo>
                <a:lnTo>
                  <a:pt x="96456" y="28663"/>
                </a:lnTo>
                <a:lnTo>
                  <a:pt x="96456" y="26974"/>
                </a:lnTo>
                <a:lnTo>
                  <a:pt x="93637" y="26974"/>
                </a:lnTo>
                <a:lnTo>
                  <a:pt x="90512" y="26936"/>
                </a:lnTo>
                <a:lnTo>
                  <a:pt x="84124" y="26936"/>
                </a:lnTo>
                <a:lnTo>
                  <a:pt x="83248" y="25768"/>
                </a:lnTo>
                <a:lnTo>
                  <a:pt x="83248" y="21056"/>
                </a:lnTo>
                <a:lnTo>
                  <a:pt x="95300" y="21056"/>
                </a:lnTo>
                <a:lnTo>
                  <a:pt x="96768" y="19443"/>
                </a:lnTo>
                <a:lnTo>
                  <a:pt x="96837" y="18326"/>
                </a:lnTo>
                <a:lnTo>
                  <a:pt x="83248" y="18326"/>
                </a:lnTo>
                <a:lnTo>
                  <a:pt x="83248" y="12217"/>
                </a:lnTo>
                <a:lnTo>
                  <a:pt x="84988" y="12179"/>
                </a:lnTo>
                <a:lnTo>
                  <a:pt x="96837" y="12179"/>
                </a:lnTo>
                <a:lnTo>
                  <a:pt x="96837" y="9855"/>
                </a:lnTo>
                <a:lnTo>
                  <a:pt x="93903" y="9398"/>
                </a:lnTo>
                <a:close/>
              </a:path>
              <a:path w="168909" h="40004">
                <a:moveTo>
                  <a:pt x="96456" y="26555"/>
                </a:moveTo>
                <a:lnTo>
                  <a:pt x="93637" y="26974"/>
                </a:lnTo>
                <a:lnTo>
                  <a:pt x="96456" y="26974"/>
                </a:lnTo>
                <a:lnTo>
                  <a:pt x="96456" y="26555"/>
                </a:lnTo>
                <a:close/>
              </a:path>
              <a:path w="168909" h="40004">
                <a:moveTo>
                  <a:pt x="96837" y="12179"/>
                </a:moveTo>
                <a:lnTo>
                  <a:pt x="93306" y="12179"/>
                </a:lnTo>
                <a:lnTo>
                  <a:pt x="94056" y="12522"/>
                </a:lnTo>
                <a:lnTo>
                  <a:pt x="94056" y="17716"/>
                </a:lnTo>
                <a:lnTo>
                  <a:pt x="93345" y="18326"/>
                </a:lnTo>
                <a:lnTo>
                  <a:pt x="96837" y="18326"/>
                </a:lnTo>
                <a:lnTo>
                  <a:pt x="96837" y="12179"/>
                </a:lnTo>
                <a:close/>
              </a:path>
              <a:path w="168909" h="40004">
                <a:moveTo>
                  <a:pt x="108496" y="9258"/>
                </a:moveTo>
                <a:lnTo>
                  <a:pt x="101130" y="9258"/>
                </a:lnTo>
                <a:lnTo>
                  <a:pt x="100402" y="13500"/>
                </a:lnTo>
                <a:lnTo>
                  <a:pt x="100288" y="24523"/>
                </a:lnTo>
                <a:lnTo>
                  <a:pt x="101358" y="29756"/>
                </a:lnTo>
                <a:lnTo>
                  <a:pt x="109372" y="29756"/>
                </a:lnTo>
                <a:lnTo>
                  <a:pt x="113207" y="28028"/>
                </a:lnTo>
                <a:lnTo>
                  <a:pt x="114185" y="27317"/>
                </a:lnTo>
                <a:lnTo>
                  <a:pt x="116928" y="27317"/>
                </a:lnTo>
                <a:lnTo>
                  <a:pt x="116928" y="26974"/>
                </a:lnTo>
                <a:lnTo>
                  <a:pt x="104355" y="26974"/>
                </a:lnTo>
                <a:lnTo>
                  <a:pt x="103009" y="24523"/>
                </a:lnTo>
                <a:lnTo>
                  <a:pt x="103009" y="13500"/>
                </a:lnTo>
                <a:lnTo>
                  <a:pt x="104394" y="12026"/>
                </a:lnTo>
                <a:lnTo>
                  <a:pt x="116928" y="12026"/>
                </a:lnTo>
                <a:lnTo>
                  <a:pt x="116928" y="10756"/>
                </a:lnTo>
                <a:lnTo>
                  <a:pt x="114185" y="10756"/>
                </a:lnTo>
                <a:lnTo>
                  <a:pt x="111772" y="9779"/>
                </a:lnTo>
                <a:lnTo>
                  <a:pt x="108496" y="9258"/>
                </a:lnTo>
                <a:close/>
              </a:path>
              <a:path w="168909" h="40004">
                <a:moveTo>
                  <a:pt x="116928" y="27317"/>
                </a:moveTo>
                <a:lnTo>
                  <a:pt x="114185" y="27317"/>
                </a:lnTo>
                <a:lnTo>
                  <a:pt x="114935" y="29527"/>
                </a:lnTo>
                <a:lnTo>
                  <a:pt x="116928" y="29527"/>
                </a:lnTo>
                <a:lnTo>
                  <a:pt x="116928" y="27317"/>
                </a:lnTo>
                <a:close/>
              </a:path>
              <a:path w="168909" h="40004">
                <a:moveTo>
                  <a:pt x="116928" y="12026"/>
                </a:moveTo>
                <a:lnTo>
                  <a:pt x="109702" y="12026"/>
                </a:lnTo>
                <a:lnTo>
                  <a:pt x="111582" y="12331"/>
                </a:lnTo>
                <a:lnTo>
                  <a:pt x="114185" y="13017"/>
                </a:lnTo>
                <a:lnTo>
                  <a:pt x="114185" y="25247"/>
                </a:lnTo>
                <a:lnTo>
                  <a:pt x="112153" y="26073"/>
                </a:lnTo>
                <a:lnTo>
                  <a:pt x="109778" y="26974"/>
                </a:lnTo>
                <a:lnTo>
                  <a:pt x="116928" y="26974"/>
                </a:lnTo>
                <a:lnTo>
                  <a:pt x="116928" y="12026"/>
                </a:lnTo>
                <a:close/>
              </a:path>
              <a:path w="168909" h="40004">
                <a:moveTo>
                  <a:pt x="116928" y="0"/>
                </a:moveTo>
                <a:lnTo>
                  <a:pt x="114185" y="0"/>
                </a:lnTo>
                <a:lnTo>
                  <a:pt x="114185" y="10756"/>
                </a:lnTo>
                <a:lnTo>
                  <a:pt x="116928" y="10756"/>
                </a:lnTo>
                <a:lnTo>
                  <a:pt x="116928" y="0"/>
                </a:lnTo>
                <a:close/>
              </a:path>
              <a:path w="168909" h="40004">
                <a:moveTo>
                  <a:pt x="146917" y="27317"/>
                </a:moveTo>
                <a:lnTo>
                  <a:pt x="133591" y="27317"/>
                </a:lnTo>
                <a:lnTo>
                  <a:pt x="134569" y="28028"/>
                </a:lnTo>
                <a:lnTo>
                  <a:pt x="138404" y="29756"/>
                </a:lnTo>
                <a:lnTo>
                  <a:pt x="146418" y="29756"/>
                </a:lnTo>
                <a:lnTo>
                  <a:pt x="146917" y="27317"/>
                </a:lnTo>
                <a:close/>
              </a:path>
              <a:path w="168909" h="40004">
                <a:moveTo>
                  <a:pt x="133553" y="0"/>
                </a:moveTo>
                <a:lnTo>
                  <a:pt x="130848" y="0"/>
                </a:lnTo>
                <a:lnTo>
                  <a:pt x="130848" y="29527"/>
                </a:lnTo>
                <a:lnTo>
                  <a:pt x="132842" y="29527"/>
                </a:lnTo>
                <a:lnTo>
                  <a:pt x="133591" y="27317"/>
                </a:lnTo>
                <a:lnTo>
                  <a:pt x="146917" y="27317"/>
                </a:lnTo>
                <a:lnTo>
                  <a:pt x="146987" y="26974"/>
                </a:lnTo>
                <a:lnTo>
                  <a:pt x="137998" y="26974"/>
                </a:lnTo>
                <a:lnTo>
                  <a:pt x="135623" y="26073"/>
                </a:lnTo>
                <a:lnTo>
                  <a:pt x="133591" y="25247"/>
                </a:lnTo>
                <a:lnTo>
                  <a:pt x="133591" y="13017"/>
                </a:lnTo>
                <a:lnTo>
                  <a:pt x="136194" y="12331"/>
                </a:lnTo>
                <a:lnTo>
                  <a:pt x="138074" y="12026"/>
                </a:lnTo>
                <a:lnTo>
                  <a:pt x="147121" y="12026"/>
                </a:lnTo>
                <a:lnTo>
                  <a:pt x="146903" y="10756"/>
                </a:lnTo>
                <a:lnTo>
                  <a:pt x="133553" y="10756"/>
                </a:lnTo>
                <a:lnTo>
                  <a:pt x="133553" y="0"/>
                </a:lnTo>
                <a:close/>
              </a:path>
              <a:path w="168909" h="40004">
                <a:moveTo>
                  <a:pt x="147121" y="12026"/>
                </a:moveTo>
                <a:lnTo>
                  <a:pt x="143383" y="12026"/>
                </a:lnTo>
                <a:lnTo>
                  <a:pt x="144767" y="13500"/>
                </a:lnTo>
                <a:lnTo>
                  <a:pt x="144767" y="24523"/>
                </a:lnTo>
                <a:lnTo>
                  <a:pt x="143421" y="26974"/>
                </a:lnTo>
                <a:lnTo>
                  <a:pt x="146987" y="26974"/>
                </a:lnTo>
                <a:lnTo>
                  <a:pt x="147488" y="24523"/>
                </a:lnTo>
                <a:lnTo>
                  <a:pt x="147548" y="14516"/>
                </a:lnTo>
                <a:lnTo>
                  <a:pt x="147121" y="12026"/>
                </a:lnTo>
                <a:close/>
              </a:path>
              <a:path w="168909" h="40004">
                <a:moveTo>
                  <a:pt x="146646" y="9258"/>
                </a:moveTo>
                <a:lnTo>
                  <a:pt x="139280" y="9258"/>
                </a:lnTo>
                <a:lnTo>
                  <a:pt x="135966" y="9779"/>
                </a:lnTo>
                <a:lnTo>
                  <a:pt x="133553" y="10756"/>
                </a:lnTo>
                <a:lnTo>
                  <a:pt x="146903" y="10756"/>
                </a:lnTo>
                <a:lnTo>
                  <a:pt x="146646" y="9258"/>
                </a:lnTo>
                <a:close/>
              </a:path>
              <a:path w="168909" h="40004">
                <a:moveTo>
                  <a:pt x="152146" y="9550"/>
                </a:moveTo>
                <a:lnTo>
                  <a:pt x="149098" y="9550"/>
                </a:lnTo>
                <a:lnTo>
                  <a:pt x="155232" y="29451"/>
                </a:lnTo>
                <a:lnTo>
                  <a:pt x="157708" y="29527"/>
                </a:lnTo>
                <a:lnTo>
                  <a:pt x="158496" y="29527"/>
                </a:lnTo>
                <a:lnTo>
                  <a:pt x="154965" y="39687"/>
                </a:lnTo>
                <a:lnTo>
                  <a:pt x="156692" y="39687"/>
                </a:lnTo>
                <a:lnTo>
                  <a:pt x="159512" y="35852"/>
                </a:lnTo>
                <a:lnTo>
                  <a:pt x="162371" y="27317"/>
                </a:lnTo>
                <a:lnTo>
                  <a:pt x="157670" y="27317"/>
                </a:lnTo>
                <a:lnTo>
                  <a:pt x="152146" y="9550"/>
                </a:lnTo>
                <a:close/>
              </a:path>
              <a:path w="168909" h="40004">
                <a:moveTo>
                  <a:pt x="168325" y="9550"/>
                </a:moveTo>
                <a:lnTo>
                  <a:pt x="165201" y="9550"/>
                </a:lnTo>
                <a:lnTo>
                  <a:pt x="159473" y="26631"/>
                </a:lnTo>
                <a:lnTo>
                  <a:pt x="157670" y="27317"/>
                </a:lnTo>
                <a:lnTo>
                  <a:pt x="162371" y="27317"/>
                </a:lnTo>
                <a:lnTo>
                  <a:pt x="168325" y="955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167996" y="640384"/>
            <a:ext cx="759764" cy="2150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410740" y="552653"/>
            <a:ext cx="647700" cy="3094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87616" y="1195768"/>
            <a:ext cx="9542145" cy="0"/>
          </a:xfrm>
          <a:custGeom>
            <a:avLst/>
            <a:gdLst/>
            <a:ahLst/>
            <a:cxnLst/>
            <a:rect l="l" t="t" r="r" b="b"/>
            <a:pathLst>
              <a:path w="9542145">
                <a:moveTo>
                  <a:pt x="0" y="0"/>
                </a:moveTo>
                <a:lnTo>
                  <a:pt x="9541814" y="0"/>
                </a:lnTo>
              </a:path>
            </a:pathLst>
          </a:custGeom>
          <a:ln w="19050">
            <a:solidFill>
              <a:srgbClr val="8B034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49525" y="1195768"/>
            <a:ext cx="9599295" cy="0"/>
          </a:xfrm>
          <a:custGeom>
            <a:avLst/>
            <a:gdLst/>
            <a:ahLst/>
            <a:cxnLst/>
            <a:rect l="l" t="t" r="r" b="b"/>
            <a:pathLst>
              <a:path w="9599295">
                <a:moveTo>
                  <a:pt x="0" y="0"/>
                </a:moveTo>
                <a:lnTo>
                  <a:pt x="0" y="0"/>
                </a:lnTo>
              </a:path>
              <a:path w="9599295">
                <a:moveTo>
                  <a:pt x="9598952" y="0"/>
                </a:moveTo>
                <a:lnTo>
                  <a:pt x="9598952" y="0"/>
                </a:lnTo>
              </a:path>
            </a:pathLst>
          </a:custGeom>
          <a:ln w="19050">
            <a:solidFill>
              <a:srgbClr val="8B0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790346"/>
            <a:ext cx="9638799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300" y="2061552"/>
            <a:ext cx="9638799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41204" y="7114063"/>
            <a:ext cx="149225" cy="16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8B034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‹#›</a:t>
            </a:fld>
            <a:endParaRPr spc="7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3-zq0dOYmg&amp;t=11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sby.org.uk/uploads/education/reports/pdf/talkingfuturespilotsummary2021.pdf" TargetMode="External"/><Relationship Id="rId2" Type="http://schemas.openxmlformats.org/officeDocument/2006/relationships/hyperlink" Target="https://www.goodcareerguidance.org.uk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rcareer.gov.au/littleripples" TargetMode="External"/><Relationship Id="rId4" Type="http://schemas.openxmlformats.org/officeDocument/2006/relationships/hyperlink" Target="https://www.northeastambition.co.uk/education/primary-school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iles.eric.ed.gov/fulltext/ED470005.pdf" TargetMode="External"/><Relationship Id="rId3" Type="http://schemas.openxmlformats.org/officeDocument/2006/relationships/hyperlink" Target="http://dx.doi.org/10.1177/0042085905274540" TargetMode="External"/><Relationship Id="rId7" Type="http://schemas.openxmlformats.org/officeDocument/2006/relationships/hyperlink" Target="https://doi.org/10.1177/0894845309357050" TargetMode="External"/><Relationship Id="rId2" Type="http://schemas.openxmlformats.org/officeDocument/2006/relationships/hyperlink" Target="https://www.educationandemployers.org/research-type/taskforce-public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tionforchildren.org.uk/media/9370/hle-think-piece.pdf" TargetMode="External"/><Relationship Id="rId5" Type="http://schemas.openxmlformats.org/officeDocument/2006/relationships/hyperlink" Target="https://0-link-springer-com.pugwash.lib.warwick.ac.uk/content/pdf/10.1007%2F978-1-4614-7624-5.pdf" TargetMode="External"/><Relationship Id="rId10" Type="http://schemas.openxmlformats.org/officeDocument/2006/relationships/hyperlink" Target="https://educationendowmentfoundation.org.uk/education-evidence/early-years-toolkit/parental%20engagement#%3A~%3Atext%3DParental%20engagement%20in%20early%20years%2Cthe%20course%20of%20a%20year" TargetMode="External"/><Relationship Id="rId4" Type="http://schemas.openxmlformats.org/officeDocument/2006/relationships/hyperlink" Target="https://www.teachfirst.org.uk/sites/default/files/2019-01/edemp_careerprimary-report_jan2019_v5_indv.pdf" TargetMode="External"/><Relationship Id="rId9" Type="http://schemas.openxmlformats.org/officeDocument/2006/relationships/hyperlink" Target="https://www.schoolleaderstraining.co.uk/media/1640/parental-engagement-research-slt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mailto:info@nelep.co.uk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730" y="3863098"/>
            <a:ext cx="6309360" cy="18415"/>
            <a:chOff x="539730" y="3863098"/>
            <a:chExt cx="6309360" cy="18415"/>
          </a:xfrm>
        </p:grpSpPr>
        <p:sp>
          <p:nvSpPr>
            <p:cNvPr id="3" name="object 3"/>
            <p:cNvSpPr/>
            <p:nvPr/>
          </p:nvSpPr>
          <p:spPr>
            <a:xfrm>
              <a:off x="584680" y="3872306"/>
              <a:ext cx="6236970" cy="0"/>
            </a:xfrm>
            <a:custGeom>
              <a:avLst/>
              <a:gdLst/>
              <a:ahLst/>
              <a:cxnLst/>
              <a:rect l="l" t="t" r="r" b="b"/>
              <a:pathLst>
                <a:path w="6236970">
                  <a:moveTo>
                    <a:pt x="0" y="0"/>
                  </a:moveTo>
                  <a:lnTo>
                    <a:pt x="6236906" y="0"/>
                  </a:lnTo>
                </a:path>
              </a:pathLst>
            </a:custGeom>
            <a:ln w="17881">
              <a:solidFill>
                <a:srgbClr val="8B034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8938" y="3872306"/>
              <a:ext cx="6290945" cy="0"/>
            </a:xfrm>
            <a:custGeom>
              <a:avLst/>
              <a:gdLst/>
              <a:ahLst/>
              <a:cxnLst/>
              <a:rect l="l" t="t" r="r" b="b"/>
              <a:pathLst>
                <a:path w="6290945">
                  <a:moveTo>
                    <a:pt x="0" y="0"/>
                  </a:moveTo>
                  <a:lnTo>
                    <a:pt x="0" y="0"/>
                  </a:lnTo>
                </a:path>
                <a:path w="6290945">
                  <a:moveTo>
                    <a:pt x="6290513" y="0"/>
                  </a:moveTo>
                  <a:lnTo>
                    <a:pt x="6290513" y="0"/>
                  </a:lnTo>
                </a:path>
              </a:pathLst>
            </a:custGeom>
            <a:ln w="17881">
              <a:solidFill>
                <a:srgbClr val="8B03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2061552"/>
            <a:ext cx="5974080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Trebuchet MS"/>
                <a:cs typeface="Trebuchet MS"/>
              </a:rPr>
              <a:t>Parental</a:t>
            </a:r>
            <a:r>
              <a:rPr sz="2600" spc="-325" dirty="0">
                <a:latin typeface="Trebuchet MS"/>
                <a:cs typeface="Trebuchet MS"/>
              </a:rPr>
              <a:t> </a:t>
            </a:r>
            <a:r>
              <a:rPr sz="2600" spc="5" dirty="0">
                <a:latin typeface="Trebuchet MS"/>
                <a:cs typeface="Trebuchet MS"/>
              </a:rPr>
              <a:t>Engagement</a:t>
            </a:r>
            <a:r>
              <a:rPr sz="2600" spc="-265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in</a:t>
            </a:r>
            <a:r>
              <a:rPr sz="2600" spc="-265" dirty="0">
                <a:latin typeface="Trebuchet MS"/>
                <a:cs typeface="Trebuchet MS"/>
              </a:rPr>
              <a:t> </a:t>
            </a:r>
            <a:r>
              <a:rPr sz="2600" spc="-35" dirty="0">
                <a:latin typeface="Trebuchet MS"/>
                <a:cs typeface="Trebuchet MS"/>
              </a:rPr>
              <a:t>Career-Related  </a:t>
            </a:r>
            <a:r>
              <a:rPr sz="2600" spc="-30" dirty="0">
                <a:latin typeface="Trebuchet MS"/>
                <a:cs typeface="Trebuchet MS"/>
              </a:rPr>
              <a:t>Learning </a:t>
            </a:r>
            <a:r>
              <a:rPr sz="2600" spc="-75" dirty="0">
                <a:latin typeface="Trebuchet MS"/>
                <a:cs typeface="Trebuchet MS"/>
              </a:rPr>
              <a:t>(CRL) </a:t>
            </a:r>
            <a:r>
              <a:rPr sz="2600" spc="-60" dirty="0">
                <a:latin typeface="Trebuchet MS"/>
                <a:cs typeface="Trebuchet MS"/>
              </a:rPr>
              <a:t>in </a:t>
            </a:r>
            <a:r>
              <a:rPr sz="2600" spc="-20" dirty="0">
                <a:latin typeface="Trebuchet MS"/>
                <a:cs typeface="Trebuchet MS"/>
              </a:rPr>
              <a:t>Primary Schools:  </a:t>
            </a:r>
            <a:r>
              <a:rPr sz="2600" spc="25" dirty="0">
                <a:latin typeface="Trebuchet MS"/>
                <a:cs typeface="Trebuchet MS"/>
              </a:rPr>
              <a:t>North-East </a:t>
            </a:r>
            <a:r>
              <a:rPr sz="2600" spc="-45" dirty="0">
                <a:latin typeface="Trebuchet MS"/>
                <a:cs typeface="Trebuchet MS"/>
              </a:rPr>
              <a:t>Ambition </a:t>
            </a:r>
            <a:r>
              <a:rPr sz="2600" spc="-35" dirty="0">
                <a:latin typeface="Trebuchet MS"/>
                <a:cs typeface="Trebuchet MS"/>
              </a:rPr>
              <a:t>Template </a:t>
            </a:r>
            <a:r>
              <a:rPr sz="2600" spc="-5" dirty="0">
                <a:latin typeface="Trebuchet MS"/>
                <a:cs typeface="Trebuchet MS"/>
              </a:rPr>
              <a:t>School  </a:t>
            </a:r>
            <a:r>
              <a:rPr sz="2600" spc="-30" dirty="0">
                <a:latin typeface="Trebuchet MS"/>
                <a:cs typeface="Trebuchet MS"/>
              </a:rPr>
              <a:t>Policy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4223059"/>
            <a:ext cx="115189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5" dirty="0">
                <a:solidFill>
                  <a:srgbClr val="8B034F"/>
                </a:solidFill>
                <a:latin typeface="Trebuchet MS"/>
                <a:cs typeface="Trebuchet MS"/>
              </a:rPr>
              <a:t>February</a:t>
            </a:r>
            <a:r>
              <a:rPr sz="1350" spc="-195" dirty="0">
                <a:solidFill>
                  <a:srgbClr val="8B034F"/>
                </a:solidFill>
                <a:latin typeface="Trebuchet MS"/>
                <a:cs typeface="Trebuchet MS"/>
              </a:rPr>
              <a:t> </a:t>
            </a:r>
            <a:r>
              <a:rPr sz="1350" spc="60" dirty="0">
                <a:solidFill>
                  <a:srgbClr val="8B034F"/>
                </a:solidFill>
                <a:latin typeface="Trebuchet MS"/>
                <a:cs typeface="Trebuchet MS"/>
              </a:rPr>
              <a:t>2022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8" name="object 8"/>
            <p:cNvSpPr/>
            <p:nvPr/>
          </p:nvSpPr>
          <p:spPr>
            <a:xfrm>
              <a:off x="0" y="7366685"/>
              <a:ext cx="10692130" cy="193675"/>
            </a:xfrm>
            <a:custGeom>
              <a:avLst/>
              <a:gdLst/>
              <a:ahLst/>
              <a:cxnLst/>
              <a:rect l="l" t="t" r="r" b="b"/>
              <a:pathLst>
                <a:path w="10692130" h="193675">
                  <a:moveTo>
                    <a:pt x="10692003" y="0"/>
                  </a:moveTo>
                  <a:lnTo>
                    <a:pt x="0" y="0"/>
                  </a:lnTo>
                  <a:lnTo>
                    <a:pt x="0" y="193319"/>
                  </a:lnTo>
                  <a:lnTo>
                    <a:pt x="10692003" y="19331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37596" y="6171171"/>
              <a:ext cx="454659" cy="787400"/>
            </a:xfrm>
            <a:custGeom>
              <a:avLst/>
              <a:gdLst/>
              <a:ahLst/>
              <a:cxnLst/>
              <a:rect l="l" t="t" r="r" b="b"/>
              <a:pathLst>
                <a:path w="454659" h="787400">
                  <a:moveTo>
                    <a:pt x="454406" y="0"/>
                  </a:moveTo>
                  <a:lnTo>
                    <a:pt x="0" y="0"/>
                  </a:lnTo>
                  <a:lnTo>
                    <a:pt x="454406" y="787031"/>
                  </a:lnTo>
                  <a:lnTo>
                    <a:pt x="454406" y="0"/>
                  </a:lnTo>
                  <a:close/>
                </a:path>
              </a:pathLst>
            </a:custGeom>
            <a:solidFill>
              <a:srgbClr val="009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09036" y="4738001"/>
              <a:ext cx="1283335" cy="1433195"/>
            </a:xfrm>
            <a:custGeom>
              <a:avLst/>
              <a:gdLst/>
              <a:ahLst/>
              <a:cxnLst/>
              <a:rect l="l" t="t" r="r" b="b"/>
              <a:pathLst>
                <a:path w="1283334" h="1433195">
                  <a:moveTo>
                    <a:pt x="1282966" y="0"/>
                  </a:moveTo>
                  <a:lnTo>
                    <a:pt x="0" y="0"/>
                  </a:lnTo>
                  <a:lnTo>
                    <a:pt x="827481" y="1433156"/>
                  </a:lnTo>
                  <a:lnTo>
                    <a:pt x="1282966" y="1433156"/>
                  </a:lnTo>
                  <a:lnTo>
                    <a:pt x="1282966" y="0"/>
                  </a:lnTo>
                  <a:close/>
                </a:path>
              </a:pathLst>
            </a:custGeom>
            <a:solidFill>
              <a:srgbClr val="16AC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76573" y="438696"/>
              <a:ext cx="415925" cy="720090"/>
            </a:xfrm>
            <a:custGeom>
              <a:avLst/>
              <a:gdLst/>
              <a:ahLst/>
              <a:cxnLst/>
              <a:rect l="l" t="t" r="r" b="b"/>
              <a:pathLst>
                <a:path w="415925" h="720090">
                  <a:moveTo>
                    <a:pt x="415429" y="0"/>
                  </a:moveTo>
                  <a:lnTo>
                    <a:pt x="0" y="0"/>
                  </a:lnTo>
                  <a:lnTo>
                    <a:pt x="415429" y="719569"/>
                  </a:lnTo>
                  <a:lnTo>
                    <a:pt x="415429" y="0"/>
                  </a:lnTo>
                  <a:close/>
                </a:path>
              </a:pathLst>
            </a:custGeom>
            <a:solidFill>
              <a:srgbClr val="D348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6190" y="438695"/>
              <a:ext cx="436245" cy="3621404"/>
            </a:xfrm>
            <a:custGeom>
              <a:avLst/>
              <a:gdLst/>
              <a:ahLst/>
              <a:cxnLst/>
              <a:rect l="l" t="t" r="r" b="b"/>
              <a:pathLst>
                <a:path w="436245" h="3621404">
                  <a:moveTo>
                    <a:pt x="435800" y="0"/>
                  </a:moveTo>
                  <a:lnTo>
                    <a:pt x="20701" y="0"/>
                  </a:lnTo>
                  <a:lnTo>
                    <a:pt x="435800" y="718934"/>
                  </a:lnTo>
                  <a:lnTo>
                    <a:pt x="435800" y="0"/>
                  </a:lnTo>
                  <a:close/>
                </a:path>
                <a:path w="436245" h="3621404">
                  <a:moveTo>
                    <a:pt x="435813" y="2866199"/>
                  </a:moveTo>
                  <a:lnTo>
                    <a:pt x="0" y="2866199"/>
                  </a:lnTo>
                  <a:lnTo>
                    <a:pt x="435813" y="3621087"/>
                  </a:lnTo>
                  <a:lnTo>
                    <a:pt x="435813" y="2866199"/>
                  </a:lnTo>
                  <a:close/>
                </a:path>
              </a:pathLst>
            </a:custGeom>
            <a:solidFill>
              <a:srgbClr val="8B0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29178" y="1871789"/>
              <a:ext cx="1263015" cy="1433195"/>
            </a:xfrm>
            <a:custGeom>
              <a:avLst/>
              <a:gdLst/>
              <a:ahLst/>
              <a:cxnLst/>
              <a:rect l="l" t="t" r="r" b="b"/>
              <a:pathLst>
                <a:path w="1263015" h="1433195">
                  <a:moveTo>
                    <a:pt x="1262824" y="0"/>
                  </a:moveTo>
                  <a:lnTo>
                    <a:pt x="0" y="0"/>
                  </a:lnTo>
                  <a:lnTo>
                    <a:pt x="827392" y="1433068"/>
                  </a:lnTo>
                  <a:lnTo>
                    <a:pt x="1262824" y="1433068"/>
                  </a:lnTo>
                  <a:lnTo>
                    <a:pt x="1262824" y="0"/>
                  </a:lnTo>
                  <a:close/>
                </a:path>
              </a:pathLst>
            </a:custGeom>
            <a:solidFill>
              <a:srgbClr val="0095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28835" y="438696"/>
              <a:ext cx="1263650" cy="1433195"/>
            </a:xfrm>
            <a:custGeom>
              <a:avLst/>
              <a:gdLst/>
              <a:ahLst/>
              <a:cxnLst/>
              <a:rect l="l" t="t" r="r" b="b"/>
              <a:pathLst>
                <a:path w="1263650" h="1433195">
                  <a:moveTo>
                    <a:pt x="848817" y="0"/>
                  </a:moveTo>
                  <a:lnTo>
                    <a:pt x="0" y="1433156"/>
                  </a:lnTo>
                  <a:lnTo>
                    <a:pt x="1263167" y="1433156"/>
                  </a:lnTo>
                  <a:lnTo>
                    <a:pt x="1263167" y="717626"/>
                  </a:lnTo>
                  <a:lnTo>
                    <a:pt x="848817" y="0"/>
                  </a:lnTo>
                  <a:close/>
                </a:path>
              </a:pathLst>
            </a:custGeom>
            <a:solidFill>
              <a:srgbClr val="A0B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9229" y="1871789"/>
              <a:ext cx="1263015" cy="1433195"/>
            </a:xfrm>
            <a:custGeom>
              <a:avLst/>
              <a:gdLst/>
              <a:ahLst/>
              <a:cxnLst/>
              <a:rect l="l" t="t" r="r" b="b"/>
              <a:pathLst>
                <a:path w="1263015" h="1433195">
                  <a:moveTo>
                    <a:pt x="1262773" y="0"/>
                  </a:moveTo>
                  <a:lnTo>
                    <a:pt x="0" y="0"/>
                  </a:lnTo>
                  <a:lnTo>
                    <a:pt x="827392" y="1433068"/>
                  </a:lnTo>
                  <a:lnTo>
                    <a:pt x="1262773" y="698004"/>
                  </a:lnTo>
                  <a:lnTo>
                    <a:pt x="1262773" y="0"/>
                  </a:lnTo>
                  <a:close/>
                </a:path>
              </a:pathLst>
            </a:custGeom>
            <a:solidFill>
              <a:srgbClr val="202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81046" y="3304895"/>
              <a:ext cx="2110955" cy="14331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81440" y="1871789"/>
              <a:ext cx="1676196" cy="1433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09455" y="4738001"/>
              <a:ext cx="1282700" cy="1433195"/>
            </a:xfrm>
            <a:custGeom>
              <a:avLst/>
              <a:gdLst/>
              <a:ahLst/>
              <a:cxnLst/>
              <a:rect l="l" t="t" r="r" b="b"/>
              <a:pathLst>
                <a:path w="1282700" h="1433195">
                  <a:moveTo>
                    <a:pt x="1282547" y="0"/>
                  </a:moveTo>
                  <a:lnTo>
                    <a:pt x="0" y="0"/>
                  </a:lnTo>
                  <a:lnTo>
                    <a:pt x="827481" y="1433156"/>
                  </a:lnTo>
                  <a:lnTo>
                    <a:pt x="1282547" y="664806"/>
                  </a:lnTo>
                  <a:lnTo>
                    <a:pt x="1282547" y="0"/>
                  </a:lnTo>
                  <a:close/>
                </a:path>
              </a:pathLst>
            </a:custGeom>
            <a:solidFill>
              <a:srgbClr val="D348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58467" y="3301580"/>
              <a:ext cx="4633535" cy="42584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274312" y="12"/>
              <a:ext cx="417830" cy="438784"/>
            </a:xfrm>
            <a:custGeom>
              <a:avLst/>
              <a:gdLst/>
              <a:ahLst/>
              <a:cxnLst/>
              <a:rect l="l" t="t" r="r" b="b"/>
              <a:pathLst>
                <a:path w="417829" h="438784">
                  <a:moveTo>
                    <a:pt x="417677" y="0"/>
                  </a:moveTo>
                  <a:lnTo>
                    <a:pt x="259842" y="0"/>
                  </a:lnTo>
                  <a:lnTo>
                    <a:pt x="0" y="438683"/>
                  </a:lnTo>
                  <a:lnTo>
                    <a:pt x="417677" y="438683"/>
                  </a:lnTo>
                  <a:lnTo>
                    <a:pt x="417677" y="0"/>
                  </a:lnTo>
                  <a:close/>
                </a:path>
              </a:pathLst>
            </a:custGeom>
            <a:solidFill>
              <a:srgbClr val="FAB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10335" y="1036650"/>
              <a:ext cx="1185659" cy="4177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97446" y="1022337"/>
              <a:ext cx="690245" cy="459740"/>
            </a:xfrm>
            <a:custGeom>
              <a:avLst/>
              <a:gdLst/>
              <a:ahLst/>
              <a:cxnLst/>
              <a:rect l="l" t="t" r="r" b="b"/>
              <a:pathLst>
                <a:path w="690245" h="459740">
                  <a:moveTo>
                    <a:pt x="689838" y="0"/>
                  </a:moveTo>
                  <a:lnTo>
                    <a:pt x="0" y="0"/>
                  </a:lnTo>
                  <a:lnTo>
                    <a:pt x="0" y="459663"/>
                  </a:lnTo>
                  <a:lnTo>
                    <a:pt x="689838" y="459663"/>
                  </a:lnTo>
                  <a:lnTo>
                    <a:pt x="68983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00405" y="1025309"/>
              <a:ext cx="684530" cy="454025"/>
            </a:xfrm>
            <a:custGeom>
              <a:avLst/>
              <a:gdLst/>
              <a:ahLst/>
              <a:cxnLst/>
              <a:rect l="l" t="t" r="r" b="b"/>
              <a:pathLst>
                <a:path w="684529" h="454025">
                  <a:moveTo>
                    <a:pt x="0" y="0"/>
                  </a:moveTo>
                  <a:lnTo>
                    <a:pt x="683907" y="0"/>
                  </a:lnTo>
                  <a:lnTo>
                    <a:pt x="683907" y="453732"/>
                  </a:lnTo>
                  <a:lnTo>
                    <a:pt x="0" y="453732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63728" y="1072705"/>
              <a:ext cx="356235" cy="353060"/>
            </a:xfrm>
            <a:custGeom>
              <a:avLst/>
              <a:gdLst/>
              <a:ahLst/>
              <a:cxnLst/>
              <a:rect l="l" t="t" r="r" b="b"/>
              <a:pathLst>
                <a:path w="356234" h="353059">
                  <a:moveTo>
                    <a:pt x="49352" y="171691"/>
                  </a:moveTo>
                  <a:lnTo>
                    <a:pt x="30416" y="171691"/>
                  </a:lnTo>
                  <a:lnTo>
                    <a:pt x="24676" y="153784"/>
                  </a:lnTo>
                  <a:lnTo>
                    <a:pt x="18935" y="171691"/>
                  </a:lnTo>
                  <a:lnTo>
                    <a:pt x="0" y="171691"/>
                  </a:lnTo>
                  <a:lnTo>
                    <a:pt x="15544" y="182511"/>
                  </a:lnTo>
                  <a:lnTo>
                    <a:pt x="9804" y="200088"/>
                  </a:lnTo>
                  <a:lnTo>
                    <a:pt x="24676" y="189611"/>
                  </a:lnTo>
                  <a:lnTo>
                    <a:pt x="39890" y="200088"/>
                  </a:lnTo>
                  <a:lnTo>
                    <a:pt x="34137" y="182511"/>
                  </a:lnTo>
                  <a:lnTo>
                    <a:pt x="49352" y="171691"/>
                  </a:lnTo>
                  <a:close/>
                </a:path>
                <a:path w="356234" h="353059">
                  <a:moveTo>
                    <a:pt x="202806" y="17576"/>
                  </a:moveTo>
                  <a:lnTo>
                    <a:pt x="183870" y="17576"/>
                  </a:lnTo>
                  <a:lnTo>
                    <a:pt x="178130" y="0"/>
                  </a:lnTo>
                  <a:lnTo>
                    <a:pt x="172389" y="17576"/>
                  </a:lnTo>
                  <a:lnTo>
                    <a:pt x="153454" y="17576"/>
                  </a:lnTo>
                  <a:lnTo>
                    <a:pt x="168668" y="28727"/>
                  </a:lnTo>
                  <a:lnTo>
                    <a:pt x="162915" y="46304"/>
                  </a:lnTo>
                  <a:lnTo>
                    <a:pt x="178130" y="35483"/>
                  </a:lnTo>
                  <a:lnTo>
                    <a:pt x="193001" y="46304"/>
                  </a:lnTo>
                  <a:lnTo>
                    <a:pt x="187261" y="28727"/>
                  </a:lnTo>
                  <a:lnTo>
                    <a:pt x="202806" y="17576"/>
                  </a:lnTo>
                  <a:close/>
                </a:path>
                <a:path w="356234" h="353059">
                  <a:moveTo>
                    <a:pt x="203136" y="324129"/>
                  </a:moveTo>
                  <a:lnTo>
                    <a:pt x="184200" y="324129"/>
                  </a:lnTo>
                  <a:lnTo>
                    <a:pt x="178460" y="306552"/>
                  </a:lnTo>
                  <a:lnTo>
                    <a:pt x="172720" y="324129"/>
                  </a:lnTo>
                  <a:lnTo>
                    <a:pt x="153784" y="324129"/>
                  </a:lnTo>
                  <a:lnTo>
                    <a:pt x="169329" y="335280"/>
                  </a:lnTo>
                  <a:lnTo>
                    <a:pt x="163588" y="352856"/>
                  </a:lnTo>
                  <a:lnTo>
                    <a:pt x="178460" y="342036"/>
                  </a:lnTo>
                  <a:lnTo>
                    <a:pt x="193675" y="352856"/>
                  </a:lnTo>
                  <a:lnTo>
                    <a:pt x="187921" y="335280"/>
                  </a:lnTo>
                  <a:lnTo>
                    <a:pt x="203136" y="324129"/>
                  </a:lnTo>
                  <a:close/>
                </a:path>
                <a:path w="356234" h="353059">
                  <a:moveTo>
                    <a:pt x="355917" y="171361"/>
                  </a:moveTo>
                  <a:lnTo>
                    <a:pt x="336981" y="171361"/>
                  </a:lnTo>
                  <a:lnTo>
                    <a:pt x="331241" y="153784"/>
                  </a:lnTo>
                  <a:lnTo>
                    <a:pt x="325501" y="171361"/>
                  </a:lnTo>
                  <a:lnTo>
                    <a:pt x="306565" y="171361"/>
                  </a:lnTo>
                  <a:lnTo>
                    <a:pt x="321779" y="182511"/>
                  </a:lnTo>
                  <a:lnTo>
                    <a:pt x="316026" y="200088"/>
                  </a:lnTo>
                  <a:lnTo>
                    <a:pt x="331241" y="189268"/>
                  </a:lnTo>
                  <a:lnTo>
                    <a:pt x="346113" y="200088"/>
                  </a:lnTo>
                  <a:lnTo>
                    <a:pt x="340372" y="182511"/>
                  </a:lnTo>
                  <a:lnTo>
                    <a:pt x="355917" y="1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93559" y="1092644"/>
              <a:ext cx="105130" cy="1027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94245" y="1301864"/>
              <a:ext cx="105460" cy="102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84682" y="1301521"/>
              <a:ext cx="105460" cy="1027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84352" y="1092644"/>
              <a:ext cx="105790" cy="1027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02615" y="864006"/>
              <a:ext cx="337185" cy="79375"/>
            </a:xfrm>
            <a:custGeom>
              <a:avLst/>
              <a:gdLst/>
              <a:ahLst/>
              <a:cxnLst/>
              <a:rect l="l" t="t" r="r" b="b"/>
              <a:pathLst>
                <a:path w="337184" h="79375">
                  <a:moveTo>
                    <a:pt x="4432" y="3759"/>
                  </a:moveTo>
                  <a:lnTo>
                    <a:pt x="0" y="6388"/>
                  </a:lnTo>
                  <a:lnTo>
                    <a:pt x="0" y="58978"/>
                  </a:lnTo>
                  <a:lnTo>
                    <a:pt x="5562" y="58978"/>
                  </a:lnTo>
                  <a:lnTo>
                    <a:pt x="5562" y="34747"/>
                  </a:lnTo>
                  <a:lnTo>
                    <a:pt x="30238" y="33997"/>
                  </a:lnTo>
                  <a:lnTo>
                    <a:pt x="30238" y="29565"/>
                  </a:lnTo>
                  <a:lnTo>
                    <a:pt x="5562" y="28816"/>
                  </a:lnTo>
                  <a:lnTo>
                    <a:pt x="5562" y="9537"/>
                  </a:lnTo>
                  <a:lnTo>
                    <a:pt x="33248" y="9537"/>
                  </a:lnTo>
                  <a:lnTo>
                    <a:pt x="33248" y="5181"/>
                  </a:lnTo>
                  <a:lnTo>
                    <a:pt x="4432" y="3759"/>
                  </a:lnTo>
                  <a:close/>
                </a:path>
                <a:path w="337184" h="79375">
                  <a:moveTo>
                    <a:pt x="43713" y="19113"/>
                  </a:moveTo>
                  <a:lnTo>
                    <a:pt x="38150" y="19113"/>
                  </a:lnTo>
                  <a:lnTo>
                    <a:pt x="38150" y="53568"/>
                  </a:lnTo>
                  <a:lnTo>
                    <a:pt x="42506" y="59728"/>
                  </a:lnTo>
                  <a:lnTo>
                    <a:pt x="56578" y="59728"/>
                  </a:lnTo>
                  <a:lnTo>
                    <a:pt x="60642" y="57023"/>
                  </a:lnTo>
                  <a:lnTo>
                    <a:pt x="65239" y="54394"/>
                  </a:lnTo>
                  <a:lnTo>
                    <a:pt x="70802" y="54394"/>
                  </a:lnTo>
                  <a:lnTo>
                    <a:pt x="70802" y="54178"/>
                  </a:lnTo>
                  <a:lnTo>
                    <a:pt x="46647" y="54178"/>
                  </a:lnTo>
                  <a:lnTo>
                    <a:pt x="43713" y="51917"/>
                  </a:lnTo>
                  <a:lnTo>
                    <a:pt x="43713" y="19113"/>
                  </a:lnTo>
                  <a:close/>
                </a:path>
                <a:path w="337184" h="79375">
                  <a:moveTo>
                    <a:pt x="70802" y="54394"/>
                  </a:moveTo>
                  <a:lnTo>
                    <a:pt x="65239" y="54394"/>
                  </a:lnTo>
                  <a:lnTo>
                    <a:pt x="66890" y="58978"/>
                  </a:lnTo>
                  <a:lnTo>
                    <a:pt x="70802" y="58978"/>
                  </a:lnTo>
                  <a:lnTo>
                    <a:pt x="70802" y="54394"/>
                  </a:lnTo>
                  <a:close/>
                </a:path>
                <a:path w="337184" h="79375">
                  <a:moveTo>
                    <a:pt x="70802" y="19113"/>
                  </a:moveTo>
                  <a:lnTo>
                    <a:pt x="65239" y="19113"/>
                  </a:lnTo>
                  <a:lnTo>
                    <a:pt x="65239" y="49822"/>
                  </a:lnTo>
                  <a:lnTo>
                    <a:pt x="59436" y="52666"/>
                  </a:lnTo>
                  <a:lnTo>
                    <a:pt x="56502" y="54178"/>
                  </a:lnTo>
                  <a:lnTo>
                    <a:pt x="70802" y="54178"/>
                  </a:lnTo>
                  <a:lnTo>
                    <a:pt x="70802" y="19113"/>
                  </a:lnTo>
                  <a:close/>
                </a:path>
                <a:path w="337184" h="79375">
                  <a:moveTo>
                    <a:pt x="83743" y="19113"/>
                  </a:moveTo>
                  <a:lnTo>
                    <a:pt x="79832" y="19113"/>
                  </a:lnTo>
                  <a:lnTo>
                    <a:pt x="79832" y="58978"/>
                  </a:lnTo>
                  <a:lnTo>
                    <a:pt x="85394" y="58978"/>
                  </a:lnTo>
                  <a:lnTo>
                    <a:pt x="85394" y="28270"/>
                  </a:lnTo>
                  <a:lnTo>
                    <a:pt x="91186" y="25488"/>
                  </a:lnTo>
                  <a:lnTo>
                    <a:pt x="94119" y="23990"/>
                  </a:lnTo>
                  <a:lnTo>
                    <a:pt x="112061" y="23990"/>
                  </a:lnTo>
                  <a:lnTo>
                    <a:pt x="111900" y="23761"/>
                  </a:lnTo>
                  <a:lnTo>
                    <a:pt x="85394" y="23761"/>
                  </a:lnTo>
                  <a:lnTo>
                    <a:pt x="83743" y="19113"/>
                  </a:lnTo>
                  <a:close/>
                </a:path>
                <a:path w="337184" h="79375">
                  <a:moveTo>
                    <a:pt x="112061" y="23990"/>
                  </a:moveTo>
                  <a:lnTo>
                    <a:pt x="103987" y="23990"/>
                  </a:lnTo>
                  <a:lnTo>
                    <a:pt x="106921" y="26238"/>
                  </a:lnTo>
                  <a:lnTo>
                    <a:pt x="106921" y="58978"/>
                  </a:lnTo>
                  <a:lnTo>
                    <a:pt x="112483" y="58978"/>
                  </a:lnTo>
                  <a:lnTo>
                    <a:pt x="112483" y="24587"/>
                  </a:lnTo>
                  <a:lnTo>
                    <a:pt x="112061" y="23990"/>
                  </a:lnTo>
                  <a:close/>
                </a:path>
                <a:path w="337184" h="79375">
                  <a:moveTo>
                    <a:pt x="108127" y="18427"/>
                  </a:moveTo>
                  <a:lnTo>
                    <a:pt x="94056" y="18427"/>
                  </a:lnTo>
                  <a:lnTo>
                    <a:pt x="89992" y="21132"/>
                  </a:lnTo>
                  <a:lnTo>
                    <a:pt x="85394" y="23761"/>
                  </a:lnTo>
                  <a:lnTo>
                    <a:pt x="111900" y="23761"/>
                  </a:lnTo>
                  <a:lnTo>
                    <a:pt x="108127" y="18427"/>
                  </a:lnTo>
                  <a:close/>
                </a:path>
                <a:path w="337184" h="79375">
                  <a:moveTo>
                    <a:pt x="135813" y="18503"/>
                  </a:moveTo>
                  <a:lnTo>
                    <a:pt x="121069" y="18503"/>
                  </a:lnTo>
                  <a:lnTo>
                    <a:pt x="119265" y="29032"/>
                  </a:lnTo>
                  <a:lnTo>
                    <a:pt x="119389" y="49060"/>
                  </a:lnTo>
                  <a:lnTo>
                    <a:pt x="121513" y="59499"/>
                  </a:lnTo>
                  <a:lnTo>
                    <a:pt x="137541" y="59499"/>
                  </a:lnTo>
                  <a:lnTo>
                    <a:pt x="145224" y="56045"/>
                  </a:lnTo>
                  <a:lnTo>
                    <a:pt x="147180" y="54622"/>
                  </a:lnTo>
                  <a:lnTo>
                    <a:pt x="152666" y="54622"/>
                  </a:lnTo>
                  <a:lnTo>
                    <a:pt x="152666" y="53949"/>
                  </a:lnTo>
                  <a:lnTo>
                    <a:pt x="127533" y="53949"/>
                  </a:lnTo>
                  <a:lnTo>
                    <a:pt x="124828" y="49060"/>
                  </a:lnTo>
                  <a:lnTo>
                    <a:pt x="124828" y="27000"/>
                  </a:lnTo>
                  <a:lnTo>
                    <a:pt x="127609" y="24066"/>
                  </a:lnTo>
                  <a:lnTo>
                    <a:pt x="152666" y="24066"/>
                  </a:lnTo>
                  <a:lnTo>
                    <a:pt x="152666" y="21513"/>
                  </a:lnTo>
                  <a:lnTo>
                    <a:pt x="147180" y="21513"/>
                  </a:lnTo>
                  <a:lnTo>
                    <a:pt x="142367" y="19558"/>
                  </a:lnTo>
                  <a:lnTo>
                    <a:pt x="135813" y="18503"/>
                  </a:lnTo>
                  <a:close/>
                </a:path>
                <a:path w="337184" h="79375">
                  <a:moveTo>
                    <a:pt x="152666" y="54622"/>
                  </a:moveTo>
                  <a:lnTo>
                    <a:pt x="147180" y="54622"/>
                  </a:lnTo>
                  <a:lnTo>
                    <a:pt x="148678" y="59055"/>
                  </a:lnTo>
                  <a:lnTo>
                    <a:pt x="152666" y="59055"/>
                  </a:lnTo>
                  <a:lnTo>
                    <a:pt x="152666" y="54622"/>
                  </a:lnTo>
                  <a:close/>
                </a:path>
                <a:path w="337184" h="79375">
                  <a:moveTo>
                    <a:pt x="152666" y="24066"/>
                  </a:moveTo>
                  <a:lnTo>
                    <a:pt x="138226" y="24066"/>
                  </a:lnTo>
                  <a:lnTo>
                    <a:pt x="141986" y="24663"/>
                  </a:lnTo>
                  <a:lnTo>
                    <a:pt x="147180" y="26022"/>
                  </a:lnTo>
                  <a:lnTo>
                    <a:pt x="147180" y="50482"/>
                  </a:lnTo>
                  <a:lnTo>
                    <a:pt x="143116" y="52146"/>
                  </a:lnTo>
                  <a:lnTo>
                    <a:pt x="138379" y="53949"/>
                  </a:lnTo>
                  <a:lnTo>
                    <a:pt x="152666" y="53949"/>
                  </a:lnTo>
                  <a:lnTo>
                    <a:pt x="152666" y="24066"/>
                  </a:lnTo>
                  <a:close/>
                </a:path>
                <a:path w="337184" h="79375">
                  <a:moveTo>
                    <a:pt x="152666" y="0"/>
                  </a:moveTo>
                  <a:lnTo>
                    <a:pt x="147180" y="0"/>
                  </a:lnTo>
                  <a:lnTo>
                    <a:pt x="147180" y="21513"/>
                  </a:lnTo>
                  <a:lnTo>
                    <a:pt x="152666" y="21513"/>
                  </a:lnTo>
                  <a:lnTo>
                    <a:pt x="152666" y="0"/>
                  </a:lnTo>
                  <a:close/>
                </a:path>
                <a:path w="337184" h="79375">
                  <a:moveTo>
                    <a:pt x="187807" y="18808"/>
                  </a:moveTo>
                  <a:lnTo>
                    <a:pt x="178396" y="18808"/>
                  </a:lnTo>
                  <a:lnTo>
                    <a:pt x="170462" y="19438"/>
                  </a:lnTo>
                  <a:lnTo>
                    <a:pt x="165042" y="22161"/>
                  </a:lnTo>
                  <a:lnTo>
                    <a:pt x="161937" y="28227"/>
                  </a:lnTo>
                  <a:lnTo>
                    <a:pt x="160960" y="38747"/>
                  </a:lnTo>
                  <a:lnTo>
                    <a:pt x="160947" y="54546"/>
                  </a:lnTo>
                  <a:lnTo>
                    <a:pt x="163957" y="59436"/>
                  </a:lnTo>
                  <a:lnTo>
                    <a:pt x="180365" y="59436"/>
                  </a:lnTo>
                  <a:lnTo>
                    <a:pt x="186829" y="59055"/>
                  </a:lnTo>
                  <a:lnTo>
                    <a:pt x="192925" y="57327"/>
                  </a:lnTo>
                  <a:lnTo>
                    <a:pt x="192925" y="53949"/>
                  </a:lnTo>
                  <a:lnTo>
                    <a:pt x="187286" y="53949"/>
                  </a:lnTo>
                  <a:lnTo>
                    <a:pt x="181038" y="53873"/>
                  </a:lnTo>
                  <a:lnTo>
                    <a:pt x="168236" y="53873"/>
                  </a:lnTo>
                  <a:lnTo>
                    <a:pt x="166509" y="51536"/>
                  </a:lnTo>
                  <a:lnTo>
                    <a:pt x="166509" y="42125"/>
                  </a:lnTo>
                  <a:lnTo>
                    <a:pt x="190588" y="42125"/>
                  </a:lnTo>
                  <a:lnTo>
                    <a:pt x="193675" y="38747"/>
                  </a:lnTo>
                  <a:lnTo>
                    <a:pt x="193675" y="36639"/>
                  </a:lnTo>
                  <a:lnTo>
                    <a:pt x="166509" y="36639"/>
                  </a:lnTo>
                  <a:lnTo>
                    <a:pt x="166509" y="24434"/>
                  </a:lnTo>
                  <a:lnTo>
                    <a:pt x="169976" y="24371"/>
                  </a:lnTo>
                  <a:lnTo>
                    <a:pt x="193675" y="24371"/>
                  </a:lnTo>
                  <a:lnTo>
                    <a:pt x="193675" y="19710"/>
                  </a:lnTo>
                  <a:lnTo>
                    <a:pt x="187807" y="18808"/>
                  </a:lnTo>
                  <a:close/>
                </a:path>
                <a:path w="337184" h="79375">
                  <a:moveTo>
                    <a:pt x="192925" y="53124"/>
                  </a:moveTo>
                  <a:lnTo>
                    <a:pt x="187286" y="53949"/>
                  </a:lnTo>
                  <a:lnTo>
                    <a:pt x="192925" y="53949"/>
                  </a:lnTo>
                  <a:lnTo>
                    <a:pt x="192925" y="53124"/>
                  </a:lnTo>
                  <a:close/>
                </a:path>
                <a:path w="337184" h="79375">
                  <a:moveTo>
                    <a:pt x="193675" y="24371"/>
                  </a:moveTo>
                  <a:lnTo>
                    <a:pt x="186613" y="24371"/>
                  </a:lnTo>
                  <a:lnTo>
                    <a:pt x="188112" y="25044"/>
                  </a:lnTo>
                  <a:lnTo>
                    <a:pt x="188112" y="35433"/>
                  </a:lnTo>
                  <a:lnTo>
                    <a:pt x="186677" y="36639"/>
                  </a:lnTo>
                  <a:lnTo>
                    <a:pt x="193675" y="36639"/>
                  </a:lnTo>
                  <a:lnTo>
                    <a:pt x="193675" y="24371"/>
                  </a:lnTo>
                  <a:close/>
                </a:path>
                <a:path w="337184" h="79375">
                  <a:moveTo>
                    <a:pt x="217004" y="18503"/>
                  </a:moveTo>
                  <a:lnTo>
                    <a:pt x="202260" y="18503"/>
                  </a:lnTo>
                  <a:lnTo>
                    <a:pt x="200456" y="29032"/>
                  </a:lnTo>
                  <a:lnTo>
                    <a:pt x="200580" y="49060"/>
                  </a:lnTo>
                  <a:lnTo>
                    <a:pt x="202704" y="59499"/>
                  </a:lnTo>
                  <a:lnTo>
                    <a:pt x="218732" y="59499"/>
                  </a:lnTo>
                  <a:lnTo>
                    <a:pt x="226415" y="56045"/>
                  </a:lnTo>
                  <a:lnTo>
                    <a:pt x="228371" y="54622"/>
                  </a:lnTo>
                  <a:lnTo>
                    <a:pt x="233857" y="54622"/>
                  </a:lnTo>
                  <a:lnTo>
                    <a:pt x="233857" y="53949"/>
                  </a:lnTo>
                  <a:lnTo>
                    <a:pt x="208724" y="53949"/>
                  </a:lnTo>
                  <a:lnTo>
                    <a:pt x="206006" y="49060"/>
                  </a:lnTo>
                  <a:lnTo>
                    <a:pt x="206006" y="27000"/>
                  </a:lnTo>
                  <a:lnTo>
                    <a:pt x="208800" y="24066"/>
                  </a:lnTo>
                  <a:lnTo>
                    <a:pt x="233857" y="24066"/>
                  </a:lnTo>
                  <a:lnTo>
                    <a:pt x="233857" y="21513"/>
                  </a:lnTo>
                  <a:lnTo>
                    <a:pt x="228371" y="21513"/>
                  </a:lnTo>
                  <a:lnTo>
                    <a:pt x="223558" y="19558"/>
                  </a:lnTo>
                  <a:lnTo>
                    <a:pt x="217004" y="18503"/>
                  </a:lnTo>
                  <a:close/>
                </a:path>
                <a:path w="337184" h="79375">
                  <a:moveTo>
                    <a:pt x="233857" y="54622"/>
                  </a:moveTo>
                  <a:lnTo>
                    <a:pt x="228371" y="54622"/>
                  </a:lnTo>
                  <a:lnTo>
                    <a:pt x="229870" y="59055"/>
                  </a:lnTo>
                  <a:lnTo>
                    <a:pt x="233857" y="59055"/>
                  </a:lnTo>
                  <a:lnTo>
                    <a:pt x="233857" y="54622"/>
                  </a:lnTo>
                  <a:close/>
                </a:path>
                <a:path w="337184" h="79375">
                  <a:moveTo>
                    <a:pt x="233857" y="24066"/>
                  </a:moveTo>
                  <a:lnTo>
                    <a:pt x="219417" y="24066"/>
                  </a:lnTo>
                  <a:lnTo>
                    <a:pt x="223177" y="24663"/>
                  </a:lnTo>
                  <a:lnTo>
                    <a:pt x="228371" y="26022"/>
                  </a:lnTo>
                  <a:lnTo>
                    <a:pt x="228371" y="50482"/>
                  </a:lnTo>
                  <a:lnTo>
                    <a:pt x="224307" y="52146"/>
                  </a:lnTo>
                  <a:lnTo>
                    <a:pt x="219557" y="53949"/>
                  </a:lnTo>
                  <a:lnTo>
                    <a:pt x="233857" y="53949"/>
                  </a:lnTo>
                  <a:lnTo>
                    <a:pt x="233857" y="24066"/>
                  </a:lnTo>
                  <a:close/>
                </a:path>
                <a:path w="337184" h="79375">
                  <a:moveTo>
                    <a:pt x="233857" y="0"/>
                  </a:moveTo>
                  <a:lnTo>
                    <a:pt x="228371" y="0"/>
                  </a:lnTo>
                  <a:lnTo>
                    <a:pt x="228371" y="21513"/>
                  </a:lnTo>
                  <a:lnTo>
                    <a:pt x="233857" y="21513"/>
                  </a:lnTo>
                  <a:lnTo>
                    <a:pt x="233857" y="0"/>
                  </a:lnTo>
                  <a:close/>
                </a:path>
                <a:path w="337184" h="79375">
                  <a:moveTo>
                    <a:pt x="293841" y="54622"/>
                  </a:moveTo>
                  <a:lnTo>
                    <a:pt x="267182" y="54622"/>
                  </a:lnTo>
                  <a:lnTo>
                    <a:pt x="269138" y="56045"/>
                  </a:lnTo>
                  <a:lnTo>
                    <a:pt x="276821" y="59499"/>
                  </a:lnTo>
                  <a:lnTo>
                    <a:pt x="292849" y="59499"/>
                  </a:lnTo>
                  <a:lnTo>
                    <a:pt x="293841" y="54622"/>
                  </a:lnTo>
                  <a:close/>
                </a:path>
                <a:path w="337184" h="79375">
                  <a:moveTo>
                    <a:pt x="267106" y="0"/>
                  </a:moveTo>
                  <a:lnTo>
                    <a:pt x="261708" y="0"/>
                  </a:lnTo>
                  <a:lnTo>
                    <a:pt x="261708" y="59055"/>
                  </a:lnTo>
                  <a:lnTo>
                    <a:pt x="265684" y="59055"/>
                  </a:lnTo>
                  <a:lnTo>
                    <a:pt x="267182" y="54622"/>
                  </a:lnTo>
                  <a:lnTo>
                    <a:pt x="293841" y="54622"/>
                  </a:lnTo>
                  <a:lnTo>
                    <a:pt x="293978" y="53949"/>
                  </a:lnTo>
                  <a:lnTo>
                    <a:pt x="275996" y="53949"/>
                  </a:lnTo>
                  <a:lnTo>
                    <a:pt x="271246" y="52146"/>
                  </a:lnTo>
                  <a:lnTo>
                    <a:pt x="267182" y="50482"/>
                  </a:lnTo>
                  <a:lnTo>
                    <a:pt x="267182" y="26022"/>
                  </a:lnTo>
                  <a:lnTo>
                    <a:pt x="272376" y="24663"/>
                  </a:lnTo>
                  <a:lnTo>
                    <a:pt x="276148" y="24066"/>
                  </a:lnTo>
                  <a:lnTo>
                    <a:pt x="294246" y="24066"/>
                  </a:lnTo>
                  <a:lnTo>
                    <a:pt x="293809" y="21513"/>
                  </a:lnTo>
                  <a:lnTo>
                    <a:pt x="267106" y="21513"/>
                  </a:lnTo>
                  <a:lnTo>
                    <a:pt x="267106" y="0"/>
                  </a:lnTo>
                  <a:close/>
                </a:path>
                <a:path w="337184" h="79375">
                  <a:moveTo>
                    <a:pt x="294246" y="24066"/>
                  </a:moveTo>
                  <a:lnTo>
                    <a:pt x="286753" y="24066"/>
                  </a:lnTo>
                  <a:lnTo>
                    <a:pt x="289547" y="27000"/>
                  </a:lnTo>
                  <a:lnTo>
                    <a:pt x="289547" y="49060"/>
                  </a:lnTo>
                  <a:lnTo>
                    <a:pt x="286829" y="53949"/>
                  </a:lnTo>
                  <a:lnTo>
                    <a:pt x="293978" y="53949"/>
                  </a:lnTo>
                  <a:lnTo>
                    <a:pt x="294973" y="49060"/>
                  </a:lnTo>
                  <a:lnTo>
                    <a:pt x="295097" y="29032"/>
                  </a:lnTo>
                  <a:lnTo>
                    <a:pt x="294246" y="24066"/>
                  </a:lnTo>
                  <a:close/>
                </a:path>
                <a:path w="337184" h="79375">
                  <a:moveTo>
                    <a:pt x="293293" y="18503"/>
                  </a:moveTo>
                  <a:lnTo>
                    <a:pt x="278549" y="18503"/>
                  </a:lnTo>
                  <a:lnTo>
                    <a:pt x="271932" y="19558"/>
                  </a:lnTo>
                  <a:lnTo>
                    <a:pt x="267106" y="21513"/>
                  </a:lnTo>
                  <a:lnTo>
                    <a:pt x="293809" y="21513"/>
                  </a:lnTo>
                  <a:lnTo>
                    <a:pt x="293293" y="18503"/>
                  </a:lnTo>
                  <a:close/>
                </a:path>
                <a:path w="337184" h="79375">
                  <a:moveTo>
                    <a:pt x="304292" y="19113"/>
                  </a:moveTo>
                  <a:lnTo>
                    <a:pt x="298196" y="19113"/>
                  </a:lnTo>
                  <a:lnTo>
                    <a:pt x="307975" y="50787"/>
                  </a:lnTo>
                  <a:lnTo>
                    <a:pt x="310451" y="58915"/>
                  </a:lnTo>
                  <a:lnTo>
                    <a:pt x="315417" y="59067"/>
                  </a:lnTo>
                  <a:lnTo>
                    <a:pt x="317004" y="59067"/>
                  </a:lnTo>
                  <a:lnTo>
                    <a:pt x="309930" y="79375"/>
                  </a:lnTo>
                  <a:lnTo>
                    <a:pt x="313397" y="79375"/>
                  </a:lnTo>
                  <a:lnTo>
                    <a:pt x="319036" y="71704"/>
                  </a:lnTo>
                  <a:lnTo>
                    <a:pt x="324753" y="54622"/>
                  </a:lnTo>
                  <a:lnTo>
                    <a:pt x="315353" y="54622"/>
                  </a:lnTo>
                  <a:lnTo>
                    <a:pt x="313994" y="50330"/>
                  </a:lnTo>
                  <a:lnTo>
                    <a:pt x="304292" y="19113"/>
                  </a:lnTo>
                  <a:close/>
                </a:path>
                <a:path w="337184" h="79375">
                  <a:moveTo>
                    <a:pt x="336638" y="19113"/>
                  </a:moveTo>
                  <a:lnTo>
                    <a:pt x="330403" y="19113"/>
                  </a:lnTo>
                  <a:lnTo>
                    <a:pt x="318960" y="53263"/>
                  </a:lnTo>
                  <a:lnTo>
                    <a:pt x="315353" y="54622"/>
                  </a:lnTo>
                  <a:lnTo>
                    <a:pt x="324753" y="54622"/>
                  </a:lnTo>
                  <a:lnTo>
                    <a:pt x="336638" y="19113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1999" y="994676"/>
              <a:ext cx="7620" cy="430530"/>
            </a:xfrm>
            <a:custGeom>
              <a:avLst/>
              <a:gdLst/>
              <a:ahLst/>
              <a:cxnLst/>
              <a:rect l="l" t="t" r="r" b="b"/>
              <a:pathLst>
                <a:path w="7619" h="430530">
                  <a:moveTo>
                    <a:pt x="7493" y="0"/>
                  </a:moveTo>
                  <a:lnTo>
                    <a:pt x="0" y="0"/>
                  </a:lnTo>
                  <a:lnTo>
                    <a:pt x="0" y="430123"/>
                  </a:lnTo>
                  <a:lnTo>
                    <a:pt x="7493" y="430123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0716" y="1031036"/>
              <a:ext cx="570230" cy="99060"/>
            </a:xfrm>
            <a:custGeom>
              <a:avLst/>
              <a:gdLst/>
              <a:ahLst/>
              <a:cxnLst/>
              <a:rect l="l" t="t" r="r" b="b"/>
              <a:pathLst>
                <a:path w="570230" h="99059">
                  <a:moveTo>
                    <a:pt x="11963" y="6515"/>
                  </a:moveTo>
                  <a:lnTo>
                    <a:pt x="0" y="6515"/>
                  </a:lnTo>
                  <a:lnTo>
                    <a:pt x="0" y="98259"/>
                  </a:lnTo>
                  <a:lnTo>
                    <a:pt x="11836" y="98259"/>
                  </a:lnTo>
                  <a:lnTo>
                    <a:pt x="11836" y="28066"/>
                  </a:lnTo>
                  <a:lnTo>
                    <a:pt x="26119" y="28066"/>
                  </a:lnTo>
                  <a:lnTo>
                    <a:pt x="11963" y="6515"/>
                  </a:lnTo>
                  <a:close/>
                </a:path>
                <a:path w="570230" h="99059">
                  <a:moveTo>
                    <a:pt x="26119" y="28066"/>
                  </a:moveTo>
                  <a:lnTo>
                    <a:pt x="11836" y="28066"/>
                  </a:lnTo>
                  <a:lnTo>
                    <a:pt x="58153" y="98259"/>
                  </a:lnTo>
                  <a:lnTo>
                    <a:pt x="69862" y="98259"/>
                  </a:lnTo>
                  <a:lnTo>
                    <a:pt x="69862" y="76834"/>
                  </a:lnTo>
                  <a:lnTo>
                    <a:pt x="58153" y="76834"/>
                  </a:lnTo>
                  <a:lnTo>
                    <a:pt x="26119" y="28066"/>
                  </a:lnTo>
                  <a:close/>
                </a:path>
                <a:path w="570230" h="99059">
                  <a:moveTo>
                    <a:pt x="69862" y="6515"/>
                  </a:moveTo>
                  <a:lnTo>
                    <a:pt x="58153" y="6515"/>
                  </a:lnTo>
                  <a:lnTo>
                    <a:pt x="58153" y="76834"/>
                  </a:lnTo>
                  <a:lnTo>
                    <a:pt x="69862" y="76834"/>
                  </a:lnTo>
                  <a:lnTo>
                    <a:pt x="69862" y="6515"/>
                  </a:lnTo>
                  <a:close/>
                </a:path>
                <a:path w="570230" h="99059">
                  <a:moveTo>
                    <a:pt x="119875" y="31076"/>
                  </a:moveTo>
                  <a:lnTo>
                    <a:pt x="100787" y="31076"/>
                  </a:lnTo>
                  <a:lnTo>
                    <a:pt x="94843" y="32105"/>
                  </a:lnTo>
                  <a:lnTo>
                    <a:pt x="78384" y="65925"/>
                  </a:lnTo>
                  <a:lnTo>
                    <a:pt x="78793" y="74338"/>
                  </a:lnTo>
                  <a:lnTo>
                    <a:pt x="97167" y="98882"/>
                  </a:lnTo>
                  <a:lnTo>
                    <a:pt x="119913" y="98882"/>
                  </a:lnTo>
                  <a:lnTo>
                    <a:pt x="127736" y="96507"/>
                  </a:lnTo>
                  <a:lnTo>
                    <a:pt x="132016" y="91744"/>
                  </a:lnTo>
                  <a:lnTo>
                    <a:pt x="134229" y="88341"/>
                  </a:lnTo>
                  <a:lnTo>
                    <a:pt x="103835" y="88341"/>
                  </a:lnTo>
                  <a:lnTo>
                    <a:pt x="100825" y="87947"/>
                  </a:lnTo>
                  <a:lnTo>
                    <a:pt x="98361" y="87109"/>
                  </a:lnTo>
                  <a:lnTo>
                    <a:pt x="96748" y="86601"/>
                  </a:lnTo>
                  <a:lnTo>
                    <a:pt x="95504" y="85877"/>
                  </a:lnTo>
                  <a:lnTo>
                    <a:pt x="90093" y="69265"/>
                  </a:lnTo>
                  <a:lnTo>
                    <a:pt x="90220" y="58966"/>
                  </a:lnTo>
                  <a:lnTo>
                    <a:pt x="106553" y="41605"/>
                  </a:lnTo>
                  <a:lnTo>
                    <a:pt x="133896" y="41605"/>
                  </a:lnTo>
                  <a:lnTo>
                    <a:pt x="132016" y="38607"/>
                  </a:lnTo>
                  <a:lnTo>
                    <a:pt x="127736" y="33591"/>
                  </a:lnTo>
                  <a:lnTo>
                    <a:pt x="119875" y="31076"/>
                  </a:lnTo>
                  <a:close/>
                </a:path>
                <a:path w="570230" h="99059">
                  <a:moveTo>
                    <a:pt x="133896" y="41605"/>
                  </a:moveTo>
                  <a:lnTo>
                    <a:pt x="113842" y="41605"/>
                  </a:lnTo>
                  <a:lnTo>
                    <a:pt x="116852" y="42075"/>
                  </a:lnTo>
                  <a:lnTo>
                    <a:pt x="120764" y="43573"/>
                  </a:lnTo>
                  <a:lnTo>
                    <a:pt x="126624" y="74219"/>
                  </a:lnTo>
                  <a:lnTo>
                    <a:pt x="125844" y="79120"/>
                  </a:lnTo>
                  <a:lnTo>
                    <a:pt x="103835" y="88341"/>
                  </a:lnTo>
                  <a:lnTo>
                    <a:pt x="134229" y="88341"/>
                  </a:lnTo>
                  <a:lnTo>
                    <a:pt x="134831" y="87415"/>
                  </a:lnTo>
                  <a:lnTo>
                    <a:pt x="136839" y="81573"/>
                  </a:lnTo>
                  <a:lnTo>
                    <a:pt x="138022" y="74338"/>
                  </a:lnTo>
                  <a:lnTo>
                    <a:pt x="138442" y="65354"/>
                  </a:lnTo>
                  <a:lnTo>
                    <a:pt x="138042" y="56472"/>
                  </a:lnTo>
                  <a:lnTo>
                    <a:pt x="136839" y="49052"/>
                  </a:lnTo>
                  <a:lnTo>
                    <a:pt x="134831" y="43096"/>
                  </a:lnTo>
                  <a:lnTo>
                    <a:pt x="133896" y="41605"/>
                  </a:lnTo>
                  <a:close/>
                </a:path>
                <a:path w="570230" h="99059">
                  <a:moveTo>
                    <a:pt x="155879" y="31711"/>
                  </a:moveTo>
                  <a:lnTo>
                    <a:pt x="146977" y="31711"/>
                  </a:lnTo>
                  <a:lnTo>
                    <a:pt x="146977" y="98259"/>
                  </a:lnTo>
                  <a:lnTo>
                    <a:pt x="158673" y="98259"/>
                  </a:lnTo>
                  <a:lnTo>
                    <a:pt x="158673" y="49885"/>
                  </a:lnTo>
                  <a:lnTo>
                    <a:pt x="163169" y="47116"/>
                  </a:lnTo>
                  <a:lnTo>
                    <a:pt x="167017" y="45224"/>
                  </a:lnTo>
                  <a:lnTo>
                    <a:pt x="173380" y="43129"/>
                  </a:lnTo>
                  <a:lnTo>
                    <a:pt x="177126" y="42608"/>
                  </a:lnTo>
                  <a:lnTo>
                    <a:pt x="191249" y="42608"/>
                  </a:lnTo>
                  <a:lnTo>
                    <a:pt x="191249" y="40106"/>
                  </a:lnTo>
                  <a:lnTo>
                    <a:pt x="158673" y="40106"/>
                  </a:lnTo>
                  <a:lnTo>
                    <a:pt x="155879" y="31711"/>
                  </a:lnTo>
                  <a:close/>
                </a:path>
                <a:path w="570230" h="99059">
                  <a:moveTo>
                    <a:pt x="191249" y="42608"/>
                  </a:moveTo>
                  <a:lnTo>
                    <a:pt x="185788" y="42608"/>
                  </a:lnTo>
                  <a:lnTo>
                    <a:pt x="189052" y="42824"/>
                  </a:lnTo>
                  <a:lnTo>
                    <a:pt x="191249" y="43243"/>
                  </a:lnTo>
                  <a:lnTo>
                    <a:pt x="191249" y="42608"/>
                  </a:lnTo>
                  <a:close/>
                </a:path>
                <a:path w="570230" h="99059">
                  <a:moveTo>
                    <a:pt x="187223" y="30962"/>
                  </a:moveTo>
                  <a:lnTo>
                    <a:pt x="179755" y="30962"/>
                  </a:lnTo>
                  <a:lnTo>
                    <a:pt x="176453" y="31432"/>
                  </a:lnTo>
                  <a:lnTo>
                    <a:pt x="158673" y="40106"/>
                  </a:lnTo>
                  <a:lnTo>
                    <a:pt x="191249" y="40106"/>
                  </a:lnTo>
                  <a:lnTo>
                    <a:pt x="191249" y="31953"/>
                  </a:lnTo>
                  <a:lnTo>
                    <a:pt x="189814" y="31292"/>
                  </a:lnTo>
                  <a:lnTo>
                    <a:pt x="187223" y="30962"/>
                  </a:lnTo>
                  <a:close/>
                </a:path>
                <a:path w="570230" h="99059">
                  <a:moveTo>
                    <a:pt x="221538" y="41986"/>
                  </a:moveTo>
                  <a:lnTo>
                    <a:pt x="209829" y="41986"/>
                  </a:lnTo>
                  <a:lnTo>
                    <a:pt x="209829" y="74447"/>
                  </a:lnTo>
                  <a:lnTo>
                    <a:pt x="210879" y="84808"/>
                  </a:lnTo>
                  <a:lnTo>
                    <a:pt x="214029" y="92209"/>
                  </a:lnTo>
                  <a:lnTo>
                    <a:pt x="219280" y="96651"/>
                  </a:lnTo>
                  <a:lnTo>
                    <a:pt x="226631" y="98132"/>
                  </a:lnTo>
                  <a:lnTo>
                    <a:pt x="238975" y="98132"/>
                  </a:lnTo>
                  <a:lnTo>
                    <a:pt x="238975" y="90360"/>
                  </a:lnTo>
                  <a:lnTo>
                    <a:pt x="238379" y="90360"/>
                  </a:lnTo>
                  <a:lnTo>
                    <a:pt x="234861" y="89484"/>
                  </a:lnTo>
                  <a:lnTo>
                    <a:pt x="228409" y="87731"/>
                  </a:lnTo>
                  <a:lnTo>
                    <a:pt x="226123" y="87147"/>
                  </a:lnTo>
                  <a:lnTo>
                    <a:pt x="224396" y="85890"/>
                  </a:lnTo>
                  <a:lnTo>
                    <a:pt x="222110" y="82054"/>
                  </a:lnTo>
                  <a:lnTo>
                    <a:pt x="221538" y="78625"/>
                  </a:lnTo>
                  <a:lnTo>
                    <a:pt x="221538" y="41986"/>
                  </a:lnTo>
                  <a:close/>
                </a:path>
                <a:path w="570230" h="99059">
                  <a:moveTo>
                    <a:pt x="221538" y="13030"/>
                  </a:moveTo>
                  <a:lnTo>
                    <a:pt x="212382" y="13030"/>
                  </a:lnTo>
                  <a:lnTo>
                    <a:pt x="209829" y="31584"/>
                  </a:lnTo>
                  <a:lnTo>
                    <a:pt x="197739" y="34213"/>
                  </a:lnTo>
                  <a:lnTo>
                    <a:pt x="197739" y="41986"/>
                  </a:lnTo>
                  <a:lnTo>
                    <a:pt x="239991" y="41986"/>
                  </a:lnTo>
                  <a:lnTo>
                    <a:pt x="239991" y="31584"/>
                  </a:lnTo>
                  <a:lnTo>
                    <a:pt x="221538" y="31584"/>
                  </a:lnTo>
                  <a:lnTo>
                    <a:pt x="221538" y="13030"/>
                  </a:lnTo>
                  <a:close/>
                </a:path>
                <a:path w="570230" h="99059">
                  <a:moveTo>
                    <a:pt x="262509" y="0"/>
                  </a:moveTo>
                  <a:lnTo>
                    <a:pt x="250799" y="0"/>
                  </a:lnTo>
                  <a:lnTo>
                    <a:pt x="250799" y="98259"/>
                  </a:lnTo>
                  <a:lnTo>
                    <a:pt x="262509" y="98259"/>
                  </a:lnTo>
                  <a:lnTo>
                    <a:pt x="262509" y="47878"/>
                  </a:lnTo>
                  <a:lnTo>
                    <a:pt x="267512" y="45364"/>
                  </a:lnTo>
                  <a:lnTo>
                    <a:pt x="271462" y="43611"/>
                  </a:lnTo>
                  <a:lnTo>
                    <a:pt x="277228" y="41605"/>
                  </a:lnTo>
                  <a:lnTo>
                    <a:pt x="280543" y="41109"/>
                  </a:lnTo>
                  <a:lnTo>
                    <a:pt x="305375" y="41109"/>
                  </a:lnTo>
                  <a:lnTo>
                    <a:pt x="303896" y="39357"/>
                  </a:lnTo>
                  <a:lnTo>
                    <a:pt x="262509" y="39357"/>
                  </a:lnTo>
                  <a:lnTo>
                    <a:pt x="262509" y="0"/>
                  </a:lnTo>
                  <a:close/>
                </a:path>
                <a:path w="570230" h="99059">
                  <a:moveTo>
                    <a:pt x="305375" y="41109"/>
                  </a:moveTo>
                  <a:lnTo>
                    <a:pt x="287997" y="41109"/>
                  </a:lnTo>
                  <a:lnTo>
                    <a:pt x="290804" y="42049"/>
                  </a:lnTo>
                  <a:lnTo>
                    <a:pt x="294538" y="45808"/>
                  </a:lnTo>
                  <a:lnTo>
                    <a:pt x="295465" y="48628"/>
                  </a:lnTo>
                  <a:lnTo>
                    <a:pt x="295465" y="98259"/>
                  </a:lnTo>
                  <a:lnTo>
                    <a:pt x="307174" y="98259"/>
                  </a:lnTo>
                  <a:lnTo>
                    <a:pt x="307174" y="46291"/>
                  </a:lnTo>
                  <a:lnTo>
                    <a:pt x="305375" y="41109"/>
                  </a:lnTo>
                  <a:close/>
                </a:path>
                <a:path w="570230" h="99059">
                  <a:moveTo>
                    <a:pt x="293179" y="30581"/>
                  </a:moveTo>
                  <a:lnTo>
                    <a:pt x="284949" y="30581"/>
                  </a:lnTo>
                  <a:lnTo>
                    <a:pt x="283044" y="30746"/>
                  </a:lnTo>
                  <a:lnTo>
                    <a:pt x="280835" y="31076"/>
                  </a:lnTo>
                  <a:lnTo>
                    <a:pt x="279984" y="31165"/>
                  </a:lnTo>
                  <a:lnTo>
                    <a:pt x="279069" y="31356"/>
                  </a:lnTo>
                  <a:lnTo>
                    <a:pt x="277126" y="31940"/>
                  </a:lnTo>
                  <a:lnTo>
                    <a:pt x="275158" y="32600"/>
                  </a:lnTo>
                  <a:lnTo>
                    <a:pt x="271564" y="34175"/>
                  </a:lnTo>
                  <a:lnTo>
                    <a:pt x="270637" y="34505"/>
                  </a:lnTo>
                  <a:lnTo>
                    <a:pt x="269875" y="34899"/>
                  </a:lnTo>
                  <a:lnTo>
                    <a:pt x="265760" y="37325"/>
                  </a:lnTo>
                  <a:lnTo>
                    <a:pt x="262509" y="39357"/>
                  </a:lnTo>
                  <a:lnTo>
                    <a:pt x="303896" y="39357"/>
                  </a:lnTo>
                  <a:lnTo>
                    <a:pt x="298272" y="32689"/>
                  </a:lnTo>
                  <a:lnTo>
                    <a:pt x="293179" y="30581"/>
                  </a:lnTo>
                  <a:close/>
                </a:path>
                <a:path w="570230" h="99059">
                  <a:moveTo>
                    <a:pt x="358076" y="6515"/>
                  </a:moveTo>
                  <a:lnTo>
                    <a:pt x="353580" y="6515"/>
                  </a:lnTo>
                  <a:lnTo>
                    <a:pt x="349745" y="7810"/>
                  </a:lnTo>
                  <a:lnTo>
                    <a:pt x="343382" y="12992"/>
                  </a:lnTo>
                  <a:lnTo>
                    <a:pt x="341795" y="17373"/>
                  </a:lnTo>
                  <a:lnTo>
                    <a:pt x="341795" y="93116"/>
                  </a:lnTo>
                  <a:lnTo>
                    <a:pt x="347256" y="98640"/>
                  </a:lnTo>
                  <a:lnTo>
                    <a:pt x="360235" y="98640"/>
                  </a:lnTo>
                  <a:lnTo>
                    <a:pt x="399427" y="96507"/>
                  </a:lnTo>
                  <a:lnTo>
                    <a:pt x="399427" y="87350"/>
                  </a:lnTo>
                  <a:lnTo>
                    <a:pt x="359257" y="87350"/>
                  </a:lnTo>
                  <a:lnTo>
                    <a:pt x="357517" y="87109"/>
                  </a:lnTo>
                  <a:lnTo>
                    <a:pt x="354469" y="85940"/>
                  </a:lnTo>
                  <a:lnTo>
                    <a:pt x="353580" y="84010"/>
                  </a:lnTo>
                  <a:lnTo>
                    <a:pt x="353491" y="58775"/>
                  </a:lnTo>
                  <a:lnTo>
                    <a:pt x="394093" y="57530"/>
                  </a:lnTo>
                  <a:lnTo>
                    <a:pt x="394093" y="48247"/>
                  </a:lnTo>
                  <a:lnTo>
                    <a:pt x="353491" y="46875"/>
                  </a:lnTo>
                  <a:lnTo>
                    <a:pt x="353491" y="22809"/>
                  </a:lnTo>
                  <a:lnTo>
                    <a:pt x="353745" y="21221"/>
                  </a:lnTo>
                  <a:lnTo>
                    <a:pt x="354253" y="20053"/>
                  </a:lnTo>
                  <a:lnTo>
                    <a:pt x="355028" y="18541"/>
                  </a:lnTo>
                  <a:lnTo>
                    <a:pt x="356971" y="17792"/>
                  </a:lnTo>
                  <a:lnTo>
                    <a:pt x="399427" y="17792"/>
                  </a:lnTo>
                  <a:lnTo>
                    <a:pt x="399427" y="8521"/>
                  </a:lnTo>
                  <a:lnTo>
                    <a:pt x="397903" y="8356"/>
                  </a:lnTo>
                  <a:lnTo>
                    <a:pt x="358076" y="6515"/>
                  </a:lnTo>
                  <a:close/>
                </a:path>
                <a:path w="570230" h="99059">
                  <a:moveTo>
                    <a:pt x="459988" y="40779"/>
                  </a:moveTo>
                  <a:lnTo>
                    <a:pt x="442417" y="40779"/>
                  </a:lnTo>
                  <a:lnTo>
                    <a:pt x="444523" y="41200"/>
                  </a:lnTo>
                  <a:lnTo>
                    <a:pt x="446023" y="42113"/>
                  </a:lnTo>
                  <a:lnTo>
                    <a:pt x="449859" y="48628"/>
                  </a:lnTo>
                  <a:lnTo>
                    <a:pt x="449846" y="57772"/>
                  </a:lnTo>
                  <a:lnTo>
                    <a:pt x="418287" y="57772"/>
                  </a:lnTo>
                  <a:lnTo>
                    <a:pt x="413943" y="59347"/>
                  </a:lnTo>
                  <a:lnTo>
                    <a:pt x="407746" y="65608"/>
                  </a:lnTo>
                  <a:lnTo>
                    <a:pt x="406196" y="69722"/>
                  </a:lnTo>
                  <a:lnTo>
                    <a:pt x="406196" y="87185"/>
                  </a:lnTo>
                  <a:lnTo>
                    <a:pt x="407835" y="91287"/>
                  </a:lnTo>
                  <a:lnTo>
                    <a:pt x="414362" y="97472"/>
                  </a:lnTo>
                  <a:lnTo>
                    <a:pt x="418630" y="99009"/>
                  </a:lnTo>
                  <a:lnTo>
                    <a:pt x="427189" y="99009"/>
                  </a:lnTo>
                  <a:lnTo>
                    <a:pt x="449846" y="90487"/>
                  </a:lnTo>
                  <a:lnTo>
                    <a:pt x="461556" y="90487"/>
                  </a:lnTo>
                  <a:lnTo>
                    <a:pt x="461556" y="88480"/>
                  </a:lnTo>
                  <a:lnTo>
                    <a:pt x="420319" y="88480"/>
                  </a:lnTo>
                  <a:lnTo>
                    <a:pt x="417906" y="85978"/>
                  </a:lnTo>
                  <a:lnTo>
                    <a:pt x="417906" y="70815"/>
                  </a:lnTo>
                  <a:lnTo>
                    <a:pt x="420243" y="68224"/>
                  </a:lnTo>
                  <a:lnTo>
                    <a:pt x="424903" y="67805"/>
                  </a:lnTo>
                  <a:lnTo>
                    <a:pt x="449846" y="66052"/>
                  </a:lnTo>
                  <a:lnTo>
                    <a:pt x="461556" y="66052"/>
                  </a:lnTo>
                  <a:lnTo>
                    <a:pt x="461516" y="45542"/>
                  </a:lnTo>
                  <a:lnTo>
                    <a:pt x="460616" y="41821"/>
                  </a:lnTo>
                  <a:lnTo>
                    <a:pt x="459988" y="40779"/>
                  </a:lnTo>
                  <a:close/>
                </a:path>
                <a:path w="570230" h="99059">
                  <a:moveTo>
                    <a:pt x="461556" y="90487"/>
                  </a:moveTo>
                  <a:lnTo>
                    <a:pt x="449846" y="90487"/>
                  </a:lnTo>
                  <a:lnTo>
                    <a:pt x="452640" y="98259"/>
                  </a:lnTo>
                  <a:lnTo>
                    <a:pt x="461556" y="98259"/>
                  </a:lnTo>
                  <a:lnTo>
                    <a:pt x="461556" y="90487"/>
                  </a:lnTo>
                  <a:close/>
                </a:path>
                <a:path w="570230" h="99059">
                  <a:moveTo>
                    <a:pt x="461556" y="66052"/>
                  </a:moveTo>
                  <a:lnTo>
                    <a:pt x="449846" y="66052"/>
                  </a:lnTo>
                  <a:lnTo>
                    <a:pt x="449846" y="82346"/>
                  </a:lnTo>
                  <a:lnTo>
                    <a:pt x="443052" y="84848"/>
                  </a:lnTo>
                  <a:lnTo>
                    <a:pt x="439648" y="85877"/>
                  </a:lnTo>
                  <a:lnTo>
                    <a:pt x="431419" y="87960"/>
                  </a:lnTo>
                  <a:lnTo>
                    <a:pt x="427964" y="88480"/>
                  </a:lnTo>
                  <a:lnTo>
                    <a:pt x="461556" y="88480"/>
                  </a:lnTo>
                  <a:lnTo>
                    <a:pt x="461556" y="66052"/>
                  </a:lnTo>
                  <a:close/>
                </a:path>
                <a:path w="570230" h="99059">
                  <a:moveTo>
                    <a:pt x="449503" y="30454"/>
                  </a:moveTo>
                  <a:lnTo>
                    <a:pt x="441185" y="30454"/>
                  </a:lnTo>
                  <a:lnTo>
                    <a:pt x="431696" y="30704"/>
                  </a:lnTo>
                  <a:lnTo>
                    <a:pt x="423060" y="31456"/>
                  </a:lnTo>
                  <a:lnTo>
                    <a:pt x="415280" y="32710"/>
                  </a:lnTo>
                  <a:lnTo>
                    <a:pt x="408355" y="34467"/>
                  </a:lnTo>
                  <a:lnTo>
                    <a:pt x="408355" y="42240"/>
                  </a:lnTo>
                  <a:lnTo>
                    <a:pt x="418199" y="41632"/>
                  </a:lnTo>
                  <a:lnTo>
                    <a:pt x="426719" y="41200"/>
                  </a:lnTo>
                  <a:lnTo>
                    <a:pt x="433916" y="40941"/>
                  </a:lnTo>
                  <a:lnTo>
                    <a:pt x="439788" y="40855"/>
                  </a:lnTo>
                  <a:lnTo>
                    <a:pt x="442417" y="40779"/>
                  </a:lnTo>
                  <a:lnTo>
                    <a:pt x="459988" y="40779"/>
                  </a:lnTo>
                  <a:lnTo>
                    <a:pt x="458749" y="38722"/>
                  </a:lnTo>
                  <a:lnTo>
                    <a:pt x="455358" y="33210"/>
                  </a:lnTo>
                  <a:lnTo>
                    <a:pt x="449503" y="30454"/>
                  </a:lnTo>
                  <a:close/>
                </a:path>
                <a:path w="570230" h="99059">
                  <a:moveTo>
                    <a:pt x="493318" y="31076"/>
                  </a:moveTo>
                  <a:lnTo>
                    <a:pt x="480174" y="31076"/>
                  </a:lnTo>
                  <a:lnTo>
                    <a:pt x="475526" y="32537"/>
                  </a:lnTo>
                  <a:lnTo>
                    <a:pt x="470103" y="38392"/>
                  </a:lnTo>
                  <a:lnTo>
                    <a:pt x="468851" y="42240"/>
                  </a:lnTo>
                  <a:lnTo>
                    <a:pt x="468869" y="60413"/>
                  </a:lnTo>
                  <a:lnTo>
                    <a:pt x="470179" y="64401"/>
                  </a:lnTo>
                  <a:lnTo>
                    <a:pt x="475945" y="69329"/>
                  </a:lnTo>
                  <a:lnTo>
                    <a:pt x="480491" y="70561"/>
                  </a:lnTo>
                  <a:lnTo>
                    <a:pt x="507250" y="70561"/>
                  </a:lnTo>
                  <a:lnTo>
                    <a:pt x="508571" y="70815"/>
                  </a:lnTo>
                  <a:lnTo>
                    <a:pt x="509587" y="71310"/>
                  </a:lnTo>
                  <a:lnTo>
                    <a:pt x="511200" y="72237"/>
                  </a:lnTo>
                  <a:lnTo>
                    <a:pt x="512000" y="74066"/>
                  </a:lnTo>
                  <a:lnTo>
                    <a:pt x="512000" y="86105"/>
                  </a:lnTo>
                  <a:lnTo>
                    <a:pt x="509879" y="88112"/>
                  </a:lnTo>
                  <a:lnTo>
                    <a:pt x="471538" y="88112"/>
                  </a:lnTo>
                  <a:lnTo>
                    <a:pt x="471538" y="96126"/>
                  </a:lnTo>
                  <a:lnTo>
                    <a:pt x="473824" y="96710"/>
                  </a:lnTo>
                  <a:lnTo>
                    <a:pt x="479259" y="97320"/>
                  </a:lnTo>
                  <a:lnTo>
                    <a:pt x="496392" y="98577"/>
                  </a:lnTo>
                  <a:lnTo>
                    <a:pt x="502843" y="98882"/>
                  </a:lnTo>
                  <a:lnTo>
                    <a:pt x="518198" y="98882"/>
                  </a:lnTo>
                  <a:lnTo>
                    <a:pt x="523709" y="93421"/>
                  </a:lnTo>
                  <a:lnTo>
                    <a:pt x="523657" y="69329"/>
                  </a:lnTo>
                  <a:lnTo>
                    <a:pt x="521246" y="64668"/>
                  </a:lnTo>
                  <a:lnTo>
                    <a:pt x="513702" y="60413"/>
                  </a:lnTo>
                  <a:lnTo>
                    <a:pt x="510527" y="59651"/>
                  </a:lnTo>
                  <a:lnTo>
                    <a:pt x="485533" y="59651"/>
                  </a:lnTo>
                  <a:lnTo>
                    <a:pt x="483793" y="59359"/>
                  </a:lnTo>
                  <a:lnTo>
                    <a:pt x="482612" y="58775"/>
                  </a:lnTo>
                  <a:lnTo>
                    <a:pt x="481164" y="58115"/>
                  </a:lnTo>
                  <a:lnTo>
                    <a:pt x="480453" y="56273"/>
                  </a:lnTo>
                  <a:lnTo>
                    <a:pt x="480453" y="45910"/>
                  </a:lnTo>
                  <a:lnTo>
                    <a:pt x="480872" y="44246"/>
                  </a:lnTo>
                  <a:lnTo>
                    <a:pt x="482574" y="42240"/>
                  </a:lnTo>
                  <a:lnTo>
                    <a:pt x="484606" y="41732"/>
                  </a:lnTo>
                  <a:lnTo>
                    <a:pt x="520280" y="41732"/>
                  </a:lnTo>
                  <a:lnTo>
                    <a:pt x="520280" y="33464"/>
                  </a:lnTo>
                  <a:lnTo>
                    <a:pt x="518325" y="33045"/>
                  </a:lnTo>
                  <a:lnTo>
                    <a:pt x="513892" y="32537"/>
                  </a:lnTo>
                  <a:lnTo>
                    <a:pt x="500062" y="31368"/>
                  </a:lnTo>
                  <a:lnTo>
                    <a:pt x="493318" y="31076"/>
                  </a:lnTo>
                  <a:close/>
                </a:path>
                <a:path w="570230" h="99059">
                  <a:moveTo>
                    <a:pt x="551370" y="41986"/>
                  </a:moveTo>
                  <a:lnTo>
                    <a:pt x="539661" y="41986"/>
                  </a:lnTo>
                  <a:lnTo>
                    <a:pt x="539661" y="74447"/>
                  </a:lnTo>
                  <a:lnTo>
                    <a:pt x="540711" y="84808"/>
                  </a:lnTo>
                  <a:lnTo>
                    <a:pt x="543861" y="92209"/>
                  </a:lnTo>
                  <a:lnTo>
                    <a:pt x="549112" y="96651"/>
                  </a:lnTo>
                  <a:lnTo>
                    <a:pt x="556463" y="98132"/>
                  </a:lnTo>
                  <a:lnTo>
                    <a:pt x="568807" y="98132"/>
                  </a:lnTo>
                  <a:lnTo>
                    <a:pt x="568807" y="90360"/>
                  </a:lnTo>
                  <a:lnTo>
                    <a:pt x="568210" y="90360"/>
                  </a:lnTo>
                  <a:lnTo>
                    <a:pt x="564692" y="89484"/>
                  </a:lnTo>
                  <a:lnTo>
                    <a:pt x="558241" y="87731"/>
                  </a:lnTo>
                  <a:lnTo>
                    <a:pt x="555955" y="87147"/>
                  </a:lnTo>
                  <a:lnTo>
                    <a:pt x="554228" y="85890"/>
                  </a:lnTo>
                  <a:lnTo>
                    <a:pt x="551942" y="82054"/>
                  </a:lnTo>
                  <a:lnTo>
                    <a:pt x="551370" y="78625"/>
                  </a:lnTo>
                  <a:lnTo>
                    <a:pt x="551370" y="41986"/>
                  </a:lnTo>
                  <a:close/>
                </a:path>
                <a:path w="570230" h="99059">
                  <a:moveTo>
                    <a:pt x="551370" y="13030"/>
                  </a:moveTo>
                  <a:lnTo>
                    <a:pt x="542213" y="13030"/>
                  </a:lnTo>
                  <a:lnTo>
                    <a:pt x="539661" y="31584"/>
                  </a:lnTo>
                  <a:lnTo>
                    <a:pt x="527570" y="34213"/>
                  </a:lnTo>
                  <a:lnTo>
                    <a:pt x="527570" y="41986"/>
                  </a:lnTo>
                  <a:lnTo>
                    <a:pt x="569823" y="41986"/>
                  </a:lnTo>
                  <a:lnTo>
                    <a:pt x="569823" y="31584"/>
                  </a:lnTo>
                  <a:lnTo>
                    <a:pt x="551370" y="31584"/>
                  </a:lnTo>
                  <a:lnTo>
                    <a:pt x="551370" y="1303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0716" y="1172438"/>
              <a:ext cx="1109345" cy="216535"/>
            </a:xfrm>
            <a:custGeom>
              <a:avLst/>
              <a:gdLst/>
              <a:ahLst/>
              <a:cxnLst/>
              <a:rect l="l" t="t" r="r" b="b"/>
              <a:pathLst>
                <a:path w="1109345" h="216534">
                  <a:moveTo>
                    <a:pt x="112572" y="14477"/>
                  </a:moveTo>
                  <a:lnTo>
                    <a:pt x="68491" y="14477"/>
                  </a:lnTo>
                  <a:lnTo>
                    <a:pt x="0" y="214375"/>
                  </a:lnTo>
                  <a:lnTo>
                    <a:pt x="41592" y="214375"/>
                  </a:lnTo>
                  <a:lnTo>
                    <a:pt x="56286" y="170141"/>
                  </a:lnTo>
                  <a:lnTo>
                    <a:pt x="163959" y="170141"/>
                  </a:lnTo>
                  <a:lnTo>
                    <a:pt x="152778" y="136270"/>
                  </a:lnTo>
                  <a:lnTo>
                    <a:pt x="66548" y="136270"/>
                  </a:lnTo>
                  <a:lnTo>
                    <a:pt x="90944" y="64719"/>
                  </a:lnTo>
                  <a:lnTo>
                    <a:pt x="129158" y="64719"/>
                  </a:lnTo>
                  <a:lnTo>
                    <a:pt x="112572" y="14477"/>
                  </a:lnTo>
                  <a:close/>
                </a:path>
                <a:path w="1109345" h="216534">
                  <a:moveTo>
                    <a:pt x="163959" y="170141"/>
                  </a:moveTo>
                  <a:lnTo>
                    <a:pt x="122834" y="170141"/>
                  </a:lnTo>
                  <a:lnTo>
                    <a:pt x="137248" y="214375"/>
                  </a:lnTo>
                  <a:lnTo>
                    <a:pt x="178562" y="214375"/>
                  </a:lnTo>
                  <a:lnTo>
                    <a:pt x="163959" y="170141"/>
                  </a:lnTo>
                  <a:close/>
                </a:path>
                <a:path w="1109345" h="216534">
                  <a:moveTo>
                    <a:pt x="129158" y="64719"/>
                  </a:moveTo>
                  <a:lnTo>
                    <a:pt x="90944" y="64719"/>
                  </a:lnTo>
                  <a:lnTo>
                    <a:pt x="113677" y="136270"/>
                  </a:lnTo>
                  <a:lnTo>
                    <a:pt x="152778" y="136270"/>
                  </a:lnTo>
                  <a:lnTo>
                    <a:pt x="129158" y="64719"/>
                  </a:lnTo>
                  <a:close/>
                </a:path>
                <a:path w="1109345" h="216534">
                  <a:moveTo>
                    <a:pt x="227126" y="69367"/>
                  </a:moveTo>
                  <a:lnTo>
                    <a:pt x="196075" y="69367"/>
                  </a:lnTo>
                  <a:lnTo>
                    <a:pt x="196075" y="214375"/>
                  </a:lnTo>
                  <a:lnTo>
                    <a:pt x="234886" y="214375"/>
                  </a:lnTo>
                  <a:lnTo>
                    <a:pt x="234886" y="110324"/>
                  </a:lnTo>
                  <a:lnTo>
                    <a:pt x="240982" y="105778"/>
                  </a:lnTo>
                  <a:lnTo>
                    <a:pt x="246443" y="102590"/>
                  </a:lnTo>
                  <a:lnTo>
                    <a:pt x="256057" y="98958"/>
                  </a:lnTo>
                  <a:lnTo>
                    <a:pt x="262153" y="98043"/>
                  </a:lnTo>
                  <a:lnTo>
                    <a:pt x="413181" y="98043"/>
                  </a:lnTo>
                  <a:lnTo>
                    <a:pt x="412920" y="95911"/>
                  </a:lnTo>
                  <a:lnTo>
                    <a:pt x="407833" y="86029"/>
                  </a:lnTo>
                  <a:lnTo>
                    <a:pt x="318897" y="86029"/>
                  </a:lnTo>
                  <a:lnTo>
                    <a:pt x="318098" y="84937"/>
                  </a:lnTo>
                  <a:lnTo>
                    <a:pt x="234886" y="84937"/>
                  </a:lnTo>
                  <a:lnTo>
                    <a:pt x="227126" y="69367"/>
                  </a:lnTo>
                  <a:close/>
                </a:path>
                <a:path w="1109345" h="216534">
                  <a:moveTo>
                    <a:pt x="360489" y="98043"/>
                  </a:moveTo>
                  <a:lnTo>
                    <a:pt x="269544" y="98043"/>
                  </a:lnTo>
                  <a:lnTo>
                    <a:pt x="276703" y="99272"/>
                  </a:lnTo>
                  <a:lnTo>
                    <a:pt x="281814" y="102958"/>
                  </a:lnTo>
                  <a:lnTo>
                    <a:pt x="284880" y="109102"/>
                  </a:lnTo>
                  <a:lnTo>
                    <a:pt x="285902" y="117703"/>
                  </a:lnTo>
                  <a:lnTo>
                    <a:pt x="285902" y="214375"/>
                  </a:lnTo>
                  <a:lnTo>
                    <a:pt x="324713" y="214375"/>
                  </a:lnTo>
                  <a:lnTo>
                    <a:pt x="324705" y="117703"/>
                  </a:lnTo>
                  <a:lnTo>
                    <a:pt x="324446" y="109512"/>
                  </a:lnTo>
                  <a:lnTo>
                    <a:pt x="331894" y="104494"/>
                  </a:lnTo>
                  <a:lnTo>
                    <a:pt x="340386" y="100911"/>
                  </a:lnTo>
                  <a:lnTo>
                    <a:pt x="349919" y="98760"/>
                  </a:lnTo>
                  <a:lnTo>
                    <a:pt x="360489" y="98043"/>
                  </a:lnTo>
                  <a:close/>
                </a:path>
                <a:path w="1109345" h="216534">
                  <a:moveTo>
                    <a:pt x="413181" y="98043"/>
                  </a:moveTo>
                  <a:lnTo>
                    <a:pt x="363080" y="98043"/>
                  </a:lnTo>
                  <a:lnTo>
                    <a:pt x="365379" y="98412"/>
                  </a:lnTo>
                  <a:lnTo>
                    <a:pt x="367423" y="99136"/>
                  </a:lnTo>
                  <a:lnTo>
                    <a:pt x="373710" y="101688"/>
                  </a:lnTo>
                  <a:lnTo>
                    <a:pt x="376847" y="107873"/>
                  </a:lnTo>
                  <a:lnTo>
                    <a:pt x="376847" y="214375"/>
                  </a:lnTo>
                  <a:lnTo>
                    <a:pt x="415658" y="214375"/>
                  </a:lnTo>
                  <a:lnTo>
                    <a:pt x="415591" y="117703"/>
                  </a:lnTo>
                  <a:lnTo>
                    <a:pt x="413181" y="98043"/>
                  </a:lnTo>
                  <a:close/>
                </a:path>
                <a:path w="1109345" h="216534">
                  <a:moveTo>
                    <a:pt x="371856" y="67182"/>
                  </a:moveTo>
                  <a:lnTo>
                    <a:pt x="358459" y="68359"/>
                  </a:lnTo>
                  <a:lnTo>
                    <a:pt x="345166" y="71891"/>
                  </a:lnTo>
                  <a:lnTo>
                    <a:pt x="331979" y="77780"/>
                  </a:lnTo>
                  <a:lnTo>
                    <a:pt x="318897" y="86029"/>
                  </a:lnTo>
                  <a:lnTo>
                    <a:pt x="407833" y="86029"/>
                  </a:lnTo>
                  <a:lnTo>
                    <a:pt x="404706" y="79952"/>
                  </a:lnTo>
                  <a:lnTo>
                    <a:pt x="391017" y="70375"/>
                  </a:lnTo>
                  <a:lnTo>
                    <a:pt x="371856" y="67182"/>
                  </a:lnTo>
                  <a:close/>
                </a:path>
                <a:path w="1109345" h="216534">
                  <a:moveTo>
                    <a:pt x="280631" y="67182"/>
                  </a:moveTo>
                  <a:lnTo>
                    <a:pt x="274167" y="67182"/>
                  </a:lnTo>
                  <a:lnTo>
                    <a:pt x="268109" y="68046"/>
                  </a:lnTo>
                  <a:lnTo>
                    <a:pt x="237286" y="83299"/>
                  </a:lnTo>
                  <a:lnTo>
                    <a:pt x="234886" y="84937"/>
                  </a:lnTo>
                  <a:lnTo>
                    <a:pt x="318098" y="84937"/>
                  </a:lnTo>
                  <a:lnTo>
                    <a:pt x="312862" y="77780"/>
                  </a:lnTo>
                  <a:lnTo>
                    <a:pt x="304474" y="71891"/>
                  </a:lnTo>
                  <a:lnTo>
                    <a:pt x="293731" y="68359"/>
                  </a:lnTo>
                  <a:lnTo>
                    <a:pt x="280631" y="67182"/>
                  </a:lnTo>
                  <a:close/>
                </a:path>
                <a:path w="1109345" h="216534">
                  <a:moveTo>
                    <a:pt x="556613" y="199631"/>
                  </a:moveTo>
                  <a:lnTo>
                    <a:pt x="477481" y="199631"/>
                  </a:lnTo>
                  <a:lnTo>
                    <a:pt x="482854" y="204000"/>
                  </a:lnTo>
                  <a:lnTo>
                    <a:pt x="489597" y="207822"/>
                  </a:lnTo>
                  <a:lnTo>
                    <a:pt x="505866" y="214375"/>
                  </a:lnTo>
                  <a:lnTo>
                    <a:pt x="513905" y="216014"/>
                  </a:lnTo>
                  <a:lnTo>
                    <a:pt x="521855" y="216014"/>
                  </a:lnTo>
                  <a:lnTo>
                    <a:pt x="533831" y="214819"/>
                  </a:lnTo>
                  <a:lnTo>
                    <a:pt x="543966" y="211234"/>
                  </a:lnTo>
                  <a:lnTo>
                    <a:pt x="552263" y="205261"/>
                  </a:lnTo>
                  <a:lnTo>
                    <a:pt x="556613" y="199631"/>
                  </a:lnTo>
                  <a:close/>
                </a:path>
                <a:path w="1109345" h="216534">
                  <a:moveTo>
                    <a:pt x="477215" y="0"/>
                  </a:moveTo>
                  <a:lnTo>
                    <a:pt x="438683" y="0"/>
                  </a:lnTo>
                  <a:lnTo>
                    <a:pt x="438683" y="214375"/>
                  </a:lnTo>
                  <a:lnTo>
                    <a:pt x="470560" y="214375"/>
                  </a:lnTo>
                  <a:lnTo>
                    <a:pt x="477481" y="199631"/>
                  </a:lnTo>
                  <a:lnTo>
                    <a:pt x="556613" y="199631"/>
                  </a:lnTo>
                  <a:lnTo>
                    <a:pt x="558723" y="196900"/>
                  </a:lnTo>
                  <a:lnTo>
                    <a:pt x="563576" y="186337"/>
                  </a:lnTo>
                  <a:lnTo>
                    <a:pt x="564428" y="183248"/>
                  </a:lnTo>
                  <a:lnTo>
                    <a:pt x="511873" y="183248"/>
                  </a:lnTo>
                  <a:lnTo>
                    <a:pt x="502136" y="182702"/>
                  </a:lnTo>
                  <a:lnTo>
                    <a:pt x="493158" y="181063"/>
                  </a:lnTo>
                  <a:lnTo>
                    <a:pt x="484939" y="178329"/>
                  </a:lnTo>
                  <a:lnTo>
                    <a:pt x="477481" y="174497"/>
                  </a:lnTo>
                  <a:lnTo>
                    <a:pt x="477481" y="102679"/>
                  </a:lnTo>
                  <a:lnTo>
                    <a:pt x="484939" y="100293"/>
                  </a:lnTo>
                  <a:lnTo>
                    <a:pt x="493158" y="98586"/>
                  </a:lnTo>
                  <a:lnTo>
                    <a:pt x="502136" y="97561"/>
                  </a:lnTo>
                  <a:lnTo>
                    <a:pt x="511873" y="97218"/>
                  </a:lnTo>
                  <a:lnTo>
                    <a:pt x="564926" y="97218"/>
                  </a:lnTo>
                  <a:lnTo>
                    <a:pt x="564367" y="95176"/>
                  </a:lnTo>
                  <a:lnTo>
                    <a:pt x="561298" y="88212"/>
                  </a:lnTo>
                  <a:lnTo>
                    <a:pt x="557291" y="82065"/>
                  </a:lnTo>
                  <a:lnTo>
                    <a:pt x="552348" y="76733"/>
                  </a:lnTo>
                  <a:lnTo>
                    <a:pt x="477215" y="76733"/>
                  </a:lnTo>
                  <a:lnTo>
                    <a:pt x="477215" y="0"/>
                  </a:lnTo>
                  <a:close/>
                </a:path>
                <a:path w="1109345" h="216534">
                  <a:moveTo>
                    <a:pt x="564926" y="97218"/>
                  </a:moveTo>
                  <a:lnTo>
                    <a:pt x="516305" y="97218"/>
                  </a:lnTo>
                  <a:lnTo>
                    <a:pt x="519811" y="98272"/>
                  </a:lnTo>
                  <a:lnTo>
                    <a:pt x="524992" y="102450"/>
                  </a:lnTo>
                  <a:lnTo>
                    <a:pt x="530999" y="143776"/>
                  </a:lnTo>
                  <a:lnTo>
                    <a:pt x="530706" y="153390"/>
                  </a:lnTo>
                  <a:lnTo>
                    <a:pt x="518337" y="183248"/>
                  </a:lnTo>
                  <a:lnTo>
                    <a:pt x="564428" y="183248"/>
                  </a:lnTo>
                  <a:lnTo>
                    <a:pt x="567045" y="173758"/>
                  </a:lnTo>
                  <a:lnTo>
                    <a:pt x="569128" y="159163"/>
                  </a:lnTo>
                  <a:lnTo>
                    <a:pt x="569823" y="142557"/>
                  </a:lnTo>
                  <a:lnTo>
                    <a:pt x="569616" y="131274"/>
                  </a:lnTo>
                  <a:lnTo>
                    <a:pt x="568993" y="120915"/>
                  </a:lnTo>
                  <a:lnTo>
                    <a:pt x="567953" y="111476"/>
                  </a:lnTo>
                  <a:lnTo>
                    <a:pt x="566496" y="102958"/>
                  </a:lnTo>
                  <a:lnTo>
                    <a:pt x="564926" y="97218"/>
                  </a:lnTo>
                  <a:close/>
                </a:path>
                <a:path w="1109345" h="216534">
                  <a:moveTo>
                    <a:pt x="521855" y="67182"/>
                  </a:moveTo>
                  <a:lnTo>
                    <a:pt x="510122" y="67780"/>
                  </a:lnTo>
                  <a:lnTo>
                    <a:pt x="498773" y="69572"/>
                  </a:lnTo>
                  <a:lnTo>
                    <a:pt x="487805" y="72556"/>
                  </a:lnTo>
                  <a:lnTo>
                    <a:pt x="477215" y="76733"/>
                  </a:lnTo>
                  <a:lnTo>
                    <a:pt x="552348" y="76733"/>
                  </a:lnTo>
                  <a:lnTo>
                    <a:pt x="546598" y="72556"/>
                  </a:lnTo>
                  <a:lnTo>
                    <a:pt x="539597" y="69572"/>
                  </a:lnTo>
                  <a:lnTo>
                    <a:pt x="531349" y="67780"/>
                  </a:lnTo>
                  <a:lnTo>
                    <a:pt x="521855" y="67182"/>
                  </a:lnTo>
                  <a:close/>
                </a:path>
                <a:path w="1109345" h="216534">
                  <a:moveTo>
                    <a:pt x="630453" y="16662"/>
                  </a:moveTo>
                  <a:lnTo>
                    <a:pt x="592836" y="16662"/>
                  </a:lnTo>
                  <a:lnTo>
                    <a:pt x="590613" y="19024"/>
                  </a:lnTo>
                  <a:lnTo>
                    <a:pt x="590613" y="49796"/>
                  </a:lnTo>
                  <a:lnTo>
                    <a:pt x="591210" y="51346"/>
                  </a:lnTo>
                  <a:lnTo>
                    <a:pt x="593623" y="53530"/>
                  </a:lnTo>
                  <a:lnTo>
                    <a:pt x="595236" y="54076"/>
                  </a:lnTo>
                  <a:lnTo>
                    <a:pt x="630453" y="54076"/>
                  </a:lnTo>
                  <a:lnTo>
                    <a:pt x="632472" y="51981"/>
                  </a:lnTo>
                  <a:lnTo>
                    <a:pt x="632472" y="19024"/>
                  </a:lnTo>
                  <a:lnTo>
                    <a:pt x="630453" y="16662"/>
                  </a:lnTo>
                  <a:close/>
                </a:path>
                <a:path w="1109345" h="216534">
                  <a:moveTo>
                    <a:pt x="630821" y="69367"/>
                  </a:moveTo>
                  <a:lnTo>
                    <a:pt x="592010" y="69367"/>
                  </a:lnTo>
                  <a:lnTo>
                    <a:pt x="592010" y="214375"/>
                  </a:lnTo>
                  <a:lnTo>
                    <a:pt x="630821" y="214375"/>
                  </a:lnTo>
                  <a:lnTo>
                    <a:pt x="630821" y="69367"/>
                  </a:lnTo>
                  <a:close/>
                </a:path>
                <a:path w="1109345" h="216534">
                  <a:moveTo>
                    <a:pt x="709828" y="98310"/>
                  </a:moveTo>
                  <a:lnTo>
                    <a:pt x="671017" y="98310"/>
                  </a:lnTo>
                  <a:lnTo>
                    <a:pt x="671017" y="162483"/>
                  </a:lnTo>
                  <a:lnTo>
                    <a:pt x="673269" y="185186"/>
                  </a:lnTo>
                  <a:lnTo>
                    <a:pt x="680027" y="201402"/>
                  </a:lnTo>
                  <a:lnTo>
                    <a:pt x="691291" y="211132"/>
                  </a:lnTo>
                  <a:lnTo>
                    <a:pt x="707059" y="214375"/>
                  </a:lnTo>
                  <a:lnTo>
                    <a:pt x="740879" y="214375"/>
                  </a:lnTo>
                  <a:lnTo>
                    <a:pt x="740879" y="190893"/>
                  </a:lnTo>
                  <a:lnTo>
                    <a:pt x="739584" y="190893"/>
                  </a:lnTo>
                  <a:lnTo>
                    <a:pt x="733399" y="188975"/>
                  </a:lnTo>
                  <a:lnTo>
                    <a:pt x="709828" y="166306"/>
                  </a:lnTo>
                  <a:lnTo>
                    <a:pt x="709828" y="98310"/>
                  </a:lnTo>
                  <a:close/>
                </a:path>
                <a:path w="1109345" h="216534">
                  <a:moveTo>
                    <a:pt x="709828" y="28676"/>
                  </a:moveTo>
                  <a:lnTo>
                    <a:pt x="677392" y="28676"/>
                  </a:lnTo>
                  <a:lnTo>
                    <a:pt x="671017" y="69100"/>
                  </a:lnTo>
                  <a:lnTo>
                    <a:pt x="647179" y="77012"/>
                  </a:lnTo>
                  <a:lnTo>
                    <a:pt x="647179" y="98310"/>
                  </a:lnTo>
                  <a:lnTo>
                    <a:pt x="742835" y="98310"/>
                  </a:lnTo>
                  <a:lnTo>
                    <a:pt x="742835" y="69100"/>
                  </a:lnTo>
                  <a:lnTo>
                    <a:pt x="709828" y="69100"/>
                  </a:lnTo>
                  <a:lnTo>
                    <a:pt x="709828" y="28676"/>
                  </a:lnTo>
                  <a:close/>
                </a:path>
                <a:path w="1109345" h="216534">
                  <a:moveTo>
                    <a:pt x="799020" y="16662"/>
                  </a:moveTo>
                  <a:lnTo>
                    <a:pt x="761403" y="16662"/>
                  </a:lnTo>
                  <a:lnTo>
                    <a:pt x="759180" y="19024"/>
                  </a:lnTo>
                  <a:lnTo>
                    <a:pt x="759180" y="49796"/>
                  </a:lnTo>
                  <a:lnTo>
                    <a:pt x="759790" y="51346"/>
                  </a:lnTo>
                  <a:lnTo>
                    <a:pt x="762190" y="53530"/>
                  </a:lnTo>
                  <a:lnTo>
                    <a:pt x="763816" y="54076"/>
                  </a:lnTo>
                  <a:lnTo>
                    <a:pt x="799020" y="54076"/>
                  </a:lnTo>
                  <a:lnTo>
                    <a:pt x="801052" y="51981"/>
                  </a:lnTo>
                  <a:lnTo>
                    <a:pt x="801052" y="19024"/>
                  </a:lnTo>
                  <a:lnTo>
                    <a:pt x="799020" y="16662"/>
                  </a:lnTo>
                  <a:close/>
                </a:path>
                <a:path w="1109345" h="216534">
                  <a:moveTo>
                    <a:pt x="799401" y="69367"/>
                  </a:moveTo>
                  <a:lnTo>
                    <a:pt x="760577" y="69367"/>
                  </a:lnTo>
                  <a:lnTo>
                    <a:pt x="760577" y="214375"/>
                  </a:lnTo>
                  <a:lnTo>
                    <a:pt x="799401" y="214375"/>
                  </a:lnTo>
                  <a:lnTo>
                    <a:pt x="799401" y="69367"/>
                  </a:lnTo>
                  <a:close/>
                </a:path>
                <a:path w="1109345" h="216534">
                  <a:moveTo>
                    <a:pt x="889215" y="67995"/>
                  </a:moveTo>
                  <a:lnTo>
                    <a:pt x="844308" y="77558"/>
                  </a:lnTo>
                  <a:lnTo>
                    <a:pt x="824344" y="113195"/>
                  </a:lnTo>
                  <a:lnTo>
                    <a:pt x="822121" y="144741"/>
                  </a:lnTo>
                  <a:lnTo>
                    <a:pt x="823022" y="162475"/>
                  </a:lnTo>
                  <a:lnTo>
                    <a:pt x="836536" y="199085"/>
                  </a:lnTo>
                  <a:lnTo>
                    <a:pt x="871785" y="214694"/>
                  </a:lnTo>
                  <a:lnTo>
                    <a:pt x="889215" y="215734"/>
                  </a:lnTo>
                  <a:lnTo>
                    <a:pt x="906970" y="214763"/>
                  </a:lnTo>
                  <a:lnTo>
                    <a:pt x="948291" y="190747"/>
                  </a:lnTo>
                  <a:lnTo>
                    <a:pt x="950346" y="184886"/>
                  </a:lnTo>
                  <a:lnTo>
                    <a:pt x="883297" y="184886"/>
                  </a:lnTo>
                  <a:lnTo>
                    <a:pt x="879055" y="184518"/>
                  </a:lnTo>
                  <a:lnTo>
                    <a:pt x="860933" y="152933"/>
                  </a:lnTo>
                  <a:lnTo>
                    <a:pt x="860933" y="133273"/>
                  </a:lnTo>
                  <a:lnTo>
                    <a:pt x="878179" y="99047"/>
                  </a:lnTo>
                  <a:lnTo>
                    <a:pt x="883627" y="98628"/>
                  </a:lnTo>
                  <a:lnTo>
                    <a:pt x="949695" y="98628"/>
                  </a:lnTo>
                  <a:lnTo>
                    <a:pt x="948135" y="94178"/>
                  </a:lnTo>
                  <a:lnTo>
                    <a:pt x="941768" y="84391"/>
                  </a:lnTo>
                  <a:lnTo>
                    <a:pt x="933019" y="77216"/>
                  </a:lnTo>
                  <a:lnTo>
                    <a:pt x="921345" y="72093"/>
                  </a:lnTo>
                  <a:lnTo>
                    <a:pt x="906744" y="69019"/>
                  </a:lnTo>
                  <a:lnTo>
                    <a:pt x="889215" y="67995"/>
                  </a:lnTo>
                  <a:close/>
                </a:path>
                <a:path w="1109345" h="216534">
                  <a:moveTo>
                    <a:pt x="949695" y="98628"/>
                  </a:moveTo>
                  <a:lnTo>
                    <a:pt x="883627" y="98628"/>
                  </a:lnTo>
                  <a:lnTo>
                    <a:pt x="898969" y="98818"/>
                  </a:lnTo>
                  <a:lnTo>
                    <a:pt x="904925" y="100228"/>
                  </a:lnTo>
                  <a:lnTo>
                    <a:pt x="909180" y="102958"/>
                  </a:lnTo>
                  <a:lnTo>
                    <a:pt x="911580" y="104419"/>
                  </a:lnTo>
                  <a:lnTo>
                    <a:pt x="913345" y="106921"/>
                  </a:lnTo>
                  <a:lnTo>
                    <a:pt x="917498" y="148158"/>
                  </a:lnTo>
                  <a:lnTo>
                    <a:pt x="917274" y="156116"/>
                  </a:lnTo>
                  <a:lnTo>
                    <a:pt x="894029" y="184886"/>
                  </a:lnTo>
                  <a:lnTo>
                    <a:pt x="950346" y="184886"/>
                  </a:lnTo>
                  <a:lnTo>
                    <a:pt x="952752" y="178023"/>
                  </a:lnTo>
                  <a:lnTo>
                    <a:pt x="955429" y="162006"/>
                  </a:lnTo>
                  <a:lnTo>
                    <a:pt x="956322" y="142697"/>
                  </a:lnTo>
                  <a:lnTo>
                    <a:pt x="955413" y="123330"/>
                  </a:lnTo>
                  <a:lnTo>
                    <a:pt x="952684" y="107157"/>
                  </a:lnTo>
                  <a:lnTo>
                    <a:pt x="949695" y="98628"/>
                  </a:lnTo>
                  <a:close/>
                </a:path>
                <a:path w="1109345" h="216534">
                  <a:moveTo>
                    <a:pt x="1010666" y="69367"/>
                  </a:moveTo>
                  <a:lnTo>
                    <a:pt x="979614" y="69367"/>
                  </a:lnTo>
                  <a:lnTo>
                    <a:pt x="979614" y="214375"/>
                  </a:lnTo>
                  <a:lnTo>
                    <a:pt x="1018425" y="214375"/>
                  </a:lnTo>
                  <a:lnTo>
                    <a:pt x="1018425" y="110058"/>
                  </a:lnTo>
                  <a:lnTo>
                    <a:pt x="1024343" y="105511"/>
                  </a:lnTo>
                  <a:lnTo>
                    <a:pt x="1029881" y="102273"/>
                  </a:lnTo>
                  <a:lnTo>
                    <a:pt x="1040231" y="98450"/>
                  </a:lnTo>
                  <a:lnTo>
                    <a:pt x="1046518" y="97497"/>
                  </a:lnTo>
                  <a:lnTo>
                    <a:pt x="1106585" y="97497"/>
                  </a:lnTo>
                  <a:lnTo>
                    <a:pt x="1106335" y="95482"/>
                  </a:lnTo>
                  <a:lnTo>
                    <a:pt x="1100845" y="84937"/>
                  </a:lnTo>
                  <a:lnTo>
                    <a:pt x="1018425" y="84937"/>
                  </a:lnTo>
                  <a:lnTo>
                    <a:pt x="1010666" y="69367"/>
                  </a:lnTo>
                  <a:close/>
                </a:path>
                <a:path w="1109345" h="216534">
                  <a:moveTo>
                    <a:pt x="1106585" y="97497"/>
                  </a:moveTo>
                  <a:lnTo>
                    <a:pt x="1053909" y="97497"/>
                  </a:lnTo>
                  <a:lnTo>
                    <a:pt x="1061069" y="98726"/>
                  </a:lnTo>
                  <a:lnTo>
                    <a:pt x="1066185" y="102412"/>
                  </a:lnTo>
                  <a:lnTo>
                    <a:pt x="1069256" y="108556"/>
                  </a:lnTo>
                  <a:lnTo>
                    <a:pt x="1070279" y="117157"/>
                  </a:lnTo>
                  <a:lnTo>
                    <a:pt x="1070279" y="214375"/>
                  </a:lnTo>
                  <a:lnTo>
                    <a:pt x="1109091" y="214375"/>
                  </a:lnTo>
                  <a:lnTo>
                    <a:pt x="1109023" y="117157"/>
                  </a:lnTo>
                  <a:lnTo>
                    <a:pt x="1106585" y="97497"/>
                  </a:lnTo>
                  <a:close/>
                </a:path>
                <a:path w="1109345" h="216534">
                  <a:moveTo>
                    <a:pt x="1065009" y="66903"/>
                  </a:moveTo>
                  <a:lnTo>
                    <a:pt x="1059637" y="66903"/>
                  </a:lnTo>
                  <a:lnTo>
                    <a:pt x="1054836" y="67360"/>
                  </a:lnTo>
                  <a:lnTo>
                    <a:pt x="1018425" y="84937"/>
                  </a:lnTo>
                  <a:lnTo>
                    <a:pt x="1100845" y="84937"/>
                  </a:lnTo>
                  <a:lnTo>
                    <a:pt x="1098070" y="79606"/>
                  </a:lnTo>
                  <a:lnTo>
                    <a:pt x="1084295" y="70079"/>
                  </a:lnTo>
                  <a:lnTo>
                    <a:pt x="1065009" y="669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0287" y="994676"/>
              <a:ext cx="240478" cy="4301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0289" y="6264004"/>
              <a:ext cx="1295393" cy="6188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27589" y="4822101"/>
            <a:ext cx="338074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8D1558"/>
                </a:solidFill>
                <a:latin typeface="Arial"/>
                <a:cs typeface="Arial"/>
              </a:rPr>
              <a:t>This</a:t>
            </a:r>
            <a:r>
              <a:rPr sz="1000" b="1" spc="-7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8D1558"/>
                </a:solidFill>
                <a:latin typeface="Arial"/>
                <a:cs typeface="Arial"/>
              </a:rPr>
              <a:t>report</a:t>
            </a:r>
            <a:r>
              <a:rPr sz="1000" b="1" spc="-8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8D1558"/>
                </a:solidFill>
                <a:latin typeface="Arial"/>
                <a:cs typeface="Arial"/>
              </a:rPr>
              <a:t>was</a:t>
            </a:r>
            <a:r>
              <a:rPr sz="1000" b="1" spc="-7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8D1558"/>
                </a:solidFill>
                <a:latin typeface="Arial"/>
                <a:cs typeface="Arial"/>
              </a:rPr>
              <a:t>researched</a:t>
            </a:r>
            <a:r>
              <a:rPr sz="1000" b="1" spc="-7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D1558"/>
                </a:solidFill>
                <a:latin typeface="Arial"/>
                <a:cs typeface="Arial"/>
              </a:rPr>
              <a:t>and</a:t>
            </a:r>
            <a:r>
              <a:rPr sz="1000" b="1" spc="-8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8D1558"/>
                </a:solidFill>
                <a:latin typeface="Arial"/>
                <a:cs typeface="Arial"/>
              </a:rPr>
              <a:t>written</a:t>
            </a:r>
            <a:r>
              <a:rPr sz="1000" b="1" spc="-7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8D1558"/>
                </a:solidFill>
                <a:latin typeface="Arial"/>
                <a:cs typeface="Arial"/>
              </a:rPr>
              <a:t>by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Dr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Deirdre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Hughes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OBE,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Director,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65" dirty="0">
                <a:solidFill>
                  <a:srgbClr val="575756"/>
                </a:solidFill>
                <a:latin typeface="Trebuchet MS"/>
                <a:cs typeface="Trebuchet MS"/>
              </a:rPr>
              <a:t>DMH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Associates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Lauren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Croll,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Special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Outreach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Projects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Manager,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Design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67140" y="6386573"/>
            <a:ext cx="1511312" cy="3951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790346"/>
            <a:ext cx="1194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879" y="1413814"/>
            <a:ext cx="309118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-635">
              <a:lnSpc>
                <a:spcPct val="111100"/>
              </a:lnSpc>
              <a:spcBef>
                <a:spcPts val="100"/>
              </a:spcBef>
            </a:pP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Increasing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parent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involvement</a:t>
            </a:r>
            <a:r>
              <a:rPr sz="750" spc="15" baseline="33333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finding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new </a:t>
            </a:r>
            <a:r>
              <a:rPr sz="900" spc="50" dirty="0">
                <a:solidFill>
                  <a:srgbClr val="575756"/>
                </a:solidFill>
                <a:latin typeface="Trebuchet MS"/>
                <a:cs typeface="Trebuchet MS"/>
              </a:rPr>
              <a:t>ways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communicating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priority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most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schools,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yet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challenges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remain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being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able to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engage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all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families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child(ren)’s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education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school-based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services.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Various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research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studies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have consistently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highlighted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major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influencers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childhood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learning</a:t>
            </a:r>
            <a:r>
              <a:rPr sz="750" spc="-15" baseline="33333" dirty="0">
                <a:solidFill>
                  <a:srgbClr val="575756"/>
                </a:solidFill>
                <a:latin typeface="Trebuchet MS"/>
                <a:cs typeface="Trebuchet MS"/>
              </a:rPr>
              <a:t>1,2,3,4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Growing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evidence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575756"/>
                </a:solidFill>
                <a:latin typeface="Trebuchet MS"/>
                <a:cs typeface="Trebuchet MS"/>
              </a:rPr>
              <a:t>suggests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strategies</a:t>
            </a:r>
            <a:endParaRPr sz="900">
              <a:latin typeface="Trebuchet MS"/>
              <a:cs typeface="Trebuchet MS"/>
            </a:endParaRPr>
          </a:p>
          <a:p>
            <a:pPr marL="38100" marR="141605">
              <a:lnSpc>
                <a:spcPct val="111100"/>
              </a:lnSpc>
            </a:pP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promote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parental involvement need to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flexible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adaptive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if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they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successful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schools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endParaRPr sz="900">
              <a:latin typeface="Trebuchet MS"/>
              <a:cs typeface="Trebuchet MS"/>
            </a:endParaRPr>
          </a:p>
          <a:p>
            <a:pPr marL="38100" marR="74295">
              <a:lnSpc>
                <a:spcPct val="111100"/>
              </a:lnSpc>
            </a:pP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varying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resources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from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different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contexts.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Here’s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one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example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how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North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East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approaches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this </a:t>
            </a:r>
            <a:r>
              <a:rPr sz="900" spc="70" dirty="0">
                <a:solidFill>
                  <a:srgbClr val="575756"/>
                </a:solidFill>
                <a:latin typeface="Trebuchet MS"/>
                <a:cs typeface="Trebuchet MS"/>
              </a:rPr>
              <a:t>- 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‘</a:t>
            </a:r>
            <a:r>
              <a:rPr sz="900" u="sng" spc="-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Percy</a:t>
            </a:r>
            <a:r>
              <a:rPr sz="900" u="sng" spc="-10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4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Main</a:t>
            </a:r>
            <a:r>
              <a:rPr sz="900" u="sng" spc="-7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Primary</a:t>
            </a:r>
            <a:r>
              <a:rPr sz="900" u="sng" spc="-9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School</a:t>
            </a:r>
            <a:r>
              <a:rPr sz="900" u="sng" spc="-9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in</a:t>
            </a:r>
            <a:r>
              <a:rPr sz="900" u="sng" spc="-7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North</a:t>
            </a:r>
            <a:r>
              <a:rPr sz="900" u="sng" spc="-9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Tyneside</a:t>
            </a:r>
            <a:r>
              <a:rPr sz="900" u="sng" spc="-9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takes</a:t>
            </a:r>
            <a:r>
              <a:rPr sz="900" u="sng" spc="-7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over </a:t>
            </a:r>
            <a:r>
              <a:rPr sz="900" spc="10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Segedunum </a:t>
            </a:r>
            <a:r>
              <a:rPr sz="900" u="sng" spc="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Museum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’ </a:t>
            </a:r>
            <a:r>
              <a:rPr sz="900" spc="70" dirty="0">
                <a:solidFill>
                  <a:srgbClr val="575756"/>
                </a:solidFill>
                <a:latin typeface="Trebuchet MS"/>
                <a:cs typeface="Trebuchet MS"/>
              </a:rPr>
              <a:t>-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See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also: International</a:t>
            </a:r>
            <a:r>
              <a:rPr sz="900" spc="-21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Literature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Review,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commissioned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North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East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Ambitions,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further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reading.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5833" y="2785071"/>
            <a:ext cx="3104515" cy="3029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7150">
              <a:lnSpc>
                <a:spcPct val="111100"/>
              </a:lnSpc>
              <a:spcBef>
                <a:spcPts val="100"/>
              </a:spcBef>
            </a:pP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Getting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participate in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career-related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 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(CRL)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conversations 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action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can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challenge,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particularly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from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low-income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communities</a:t>
            </a:r>
            <a:r>
              <a:rPr sz="750" baseline="33333" dirty="0">
                <a:solidFill>
                  <a:srgbClr val="575756"/>
                </a:solidFill>
                <a:latin typeface="Trebuchet MS"/>
                <a:cs typeface="Trebuchet MS"/>
              </a:rPr>
              <a:t>5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.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Also,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some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may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place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priority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attending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parents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classroom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day,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workshop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or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evening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session 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when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faced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other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demands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time.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Barriers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engagement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may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include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costs,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time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transportation,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language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(for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some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whom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English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first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language),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low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levels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literacy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numeracy,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lack</a:t>
            </a:r>
            <a:endParaRPr sz="900">
              <a:latin typeface="Trebuchet MS"/>
              <a:cs typeface="Trebuchet MS"/>
            </a:endParaRPr>
          </a:p>
          <a:p>
            <a:pPr marL="38100" marR="30480">
              <a:lnSpc>
                <a:spcPts val="1200"/>
              </a:lnSpc>
              <a:spcBef>
                <a:spcPts val="60"/>
              </a:spcBef>
            </a:pP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confidence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supporting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children’s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or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engaging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1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750" spc="15" baseline="33333" dirty="0">
                <a:solidFill>
                  <a:srgbClr val="575756"/>
                </a:solidFill>
                <a:latin typeface="Trebuchet MS"/>
                <a:cs typeface="Trebuchet MS"/>
              </a:rPr>
              <a:t>6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38100" marR="297815">
              <a:lnSpc>
                <a:spcPct val="111100"/>
              </a:lnSpc>
              <a:spcBef>
                <a:spcPts val="790"/>
              </a:spcBef>
            </a:pP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There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plentiful evidence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suggest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 parental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engagement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critical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factor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improving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children’s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outcomes</a:t>
            </a:r>
            <a:r>
              <a:rPr sz="750" baseline="33333" dirty="0">
                <a:solidFill>
                  <a:srgbClr val="575756"/>
                </a:solidFill>
                <a:latin typeface="Trebuchet MS"/>
                <a:cs typeface="Trebuchet MS"/>
              </a:rPr>
              <a:t>7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.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critical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success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factor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partnerships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parents/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families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key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priority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effective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systems,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particularly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</a:t>
            </a:r>
            <a:endParaRPr sz="900">
              <a:latin typeface="Trebuchet MS"/>
              <a:cs typeface="Trebuchet MS"/>
            </a:endParaRPr>
          </a:p>
          <a:p>
            <a:pPr marL="38100" marR="113030">
              <a:lnSpc>
                <a:spcPct val="111100"/>
              </a:lnSpc>
            </a:pP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supporting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engaging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families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can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extend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impact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formal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continued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into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home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environment.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7993" y="1476006"/>
            <a:ext cx="0" cy="4586605"/>
          </a:xfrm>
          <a:custGeom>
            <a:avLst/>
            <a:gdLst/>
            <a:ahLst/>
            <a:cxnLst/>
            <a:rect l="l" t="t" r="r" b="b"/>
            <a:pathLst>
              <a:path h="4586605">
                <a:moveTo>
                  <a:pt x="0" y="0"/>
                </a:moveTo>
                <a:lnTo>
                  <a:pt x="0" y="4586185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998" y="1476006"/>
            <a:ext cx="0" cy="4586605"/>
          </a:xfrm>
          <a:custGeom>
            <a:avLst/>
            <a:gdLst/>
            <a:ahLst/>
            <a:cxnLst/>
            <a:rect l="l" t="t" r="r" b="b"/>
            <a:pathLst>
              <a:path h="4586605">
                <a:moveTo>
                  <a:pt x="0" y="0"/>
                </a:moveTo>
                <a:lnTo>
                  <a:pt x="0" y="4586185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7995" y="1500301"/>
            <a:ext cx="3036570" cy="1166495"/>
          </a:xfrm>
          <a:custGeom>
            <a:avLst/>
            <a:gdLst/>
            <a:ahLst/>
            <a:cxnLst/>
            <a:rect l="l" t="t" r="r" b="b"/>
            <a:pathLst>
              <a:path w="3036570" h="1166495">
                <a:moveTo>
                  <a:pt x="3035998" y="0"/>
                </a:moveTo>
                <a:lnTo>
                  <a:pt x="0" y="0"/>
                </a:lnTo>
                <a:lnTo>
                  <a:pt x="0" y="1166012"/>
                </a:lnTo>
                <a:lnTo>
                  <a:pt x="3035998" y="11660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27995" y="1618106"/>
            <a:ext cx="30365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272415" indent="1905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Career-Related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(CRL)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process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 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starts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early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childhood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primay schools.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This 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encompasses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early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childhood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activities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primary 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schools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designed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give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from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an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early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age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wide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range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experiences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exposure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education,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transitions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world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work.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27995" y="1475994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5">
                <a:moveTo>
                  <a:pt x="3035820" y="0"/>
                </a:moveTo>
                <a:lnTo>
                  <a:pt x="0" y="0"/>
                </a:lnTo>
                <a:lnTo>
                  <a:pt x="0" y="24307"/>
                </a:lnTo>
                <a:lnTo>
                  <a:pt x="3035820" y="24307"/>
                </a:lnTo>
                <a:lnTo>
                  <a:pt x="3035820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1994" y="1500301"/>
            <a:ext cx="3036570" cy="1623695"/>
          </a:xfrm>
          <a:custGeom>
            <a:avLst/>
            <a:gdLst/>
            <a:ahLst/>
            <a:cxnLst/>
            <a:rect l="l" t="t" r="r" b="b"/>
            <a:pathLst>
              <a:path w="3036570" h="1623695">
                <a:moveTo>
                  <a:pt x="3035998" y="0"/>
                </a:moveTo>
                <a:lnTo>
                  <a:pt x="0" y="0"/>
                </a:lnTo>
                <a:lnTo>
                  <a:pt x="0" y="1623212"/>
                </a:lnTo>
                <a:lnTo>
                  <a:pt x="3035998" y="16232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96594" y="1618106"/>
            <a:ext cx="3087370" cy="13970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19"/>
              </a:spcBef>
            </a:pP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value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enhancing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parental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engagement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includes</a:t>
            </a:r>
            <a:endParaRPr sz="900">
              <a:latin typeface="Trebuchet MS"/>
              <a:cs typeface="Trebuchet MS"/>
            </a:endParaRPr>
          </a:p>
          <a:p>
            <a:pPr marL="137160" marR="165100">
              <a:lnSpc>
                <a:spcPct val="111100"/>
              </a:lnSpc>
            </a:pP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(a)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45" dirty="0">
                <a:solidFill>
                  <a:srgbClr val="575756"/>
                </a:solidFill>
                <a:latin typeface="Trebuchet MS"/>
                <a:cs typeface="Trebuchet MS"/>
              </a:rPr>
              <a:t>systems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processes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become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more 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inviting,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welcoming,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family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friendly,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(b)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culture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appreciates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importance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listening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valuing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input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(c)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families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respected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equal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team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members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parents’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input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valued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decision-making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processes,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endParaRPr sz="900">
              <a:latin typeface="Trebuchet MS"/>
              <a:cs typeface="Trebuchet MS"/>
            </a:endParaRPr>
          </a:p>
          <a:p>
            <a:pPr marL="137160" marR="233679">
              <a:lnSpc>
                <a:spcPts val="1200"/>
              </a:lnSpc>
              <a:spcBef>
                <a:spcPts val="60"/>
              </a:spcBef>
            </a:pP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(d)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relationships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based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trust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respect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1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families</a:t>
            </a:r>
            <a:r>
              <a:rPr sz="750" baseline="33333" dirty="0">
                <a:solidFill>
                  <a:srgbClr val="575756"/>
                </a:solidFill>
                <a:latin typeface="Trebuchet MS"/>
                <a:cs typeface="Trebuchet MS"/>
              </a:rPr>
              <a:t>8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21994" y="1475994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5">
                <a:moveTo>
                  <a:pt x="3035807" y="0"/>
                </a:moveTo>
                <a:lnTo>
                  <a:pt x="0" y="0"/>
                </a:lnTo>
                <a:lnTo>
                  <a:pt x="0" y="24307"/>
                </a:lnTo>
                <a:lnTo>
                  <a:pt x="3035807" y="24307"/>
                </a:lnTo>
                <a:lnTo>
                  <a:pt x="3035807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6646" y="6876445"/>
            <a:ext cx="29927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25" spc="15" baseline="31746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525" spc="30" baseline="31746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575756"/>
                </a:solidFill>
                <a:latin typeface="Trebuchet MS"/>
                <a:cs typeface="Trebuchet MS"/>
              </a:rPr>
              <a:t>Parent</a:t>
            </a:r>
            <a:r>
              <a:rPr sz="600" spc="-4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575756"/>
                </a:solidFill>
                <a:latin typeface="Trebuchet MS"/>
                <a:cs typeface="Trebuchet MS"/>
              </a:rPr>
              <a:t>involvement</a:t>
            </a:r>
            <a:r>
              <a:rPr sz="600" spc="-4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spc="1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600" spc="-4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575756"/>
                </a:solidFill>
                <a:latin typeface="Trebuchet MS"/>
                <a:cs typeface="Trebuchet MS"/>
              </a:rPr>
              <a:t>defined</a:t>
            </a:r>
            <a:r>
              <a:rPr sz="600" spc="-4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575756"/>
                </a:solidFill>
                <a:latin typeface="Trebuchet MS"/>
                <a:cs typeface="Trebuchet MS"/>
              </a:rPr>
              <a:t>here</a:t>
            </a:r>
            <a:r>
              <a:rPr sz="600" spc="-5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600" spc="-4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575756"/>
                </a:solidFill>
                <a:latin typeface="Trebuchet MS"/>
                <a:cs typeface="Trebuchet MS"/>
              </a:rPr>
              <a:t>include</a:t>
            </a:r>
            <a:r>
              <a:rPr sz="600" spc="-4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575756"/>
                </a:solidFill>
                <a:latin typeface="Trebuchet MS"/>
                <a:cs typeface="Trebuchet MS"/>
              </a:rPr>
              <a:t>parent(s);</a:t>
            </a:r>
            <a:r>
              <a:rPr sz="600" spc="-4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575756"/>
                </a:solidFill>
                <a:latin typeface="Trebuchet MS"/>
                <a:cs typeface="Trebuchet MS"/>
              </a:rPr>
              <a:t>carer(s)</a:t>
            </a:r>
            <a:r>
              <a:rPr sz="600" spc="-4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spc="5" dirty="0">
                <a:solidFill>
                  <a:srgbClr val="575756"/>
                </a:solidFill>
                <a:latin typeface="Trebuchet MS"/>
                <a:cs typeface="Trebuchet MS"/>
              </a:rPr>
              <a:t>and/or</a:t>
            </a:r>
            <a:r>
              <a:rPr sz="600" spc="-5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600" spc="-5" dirty="0">
                <a:solidFill>
                  <a:srgbClr val="575756"/>
                </a:solidFill>
                <a:latin typeface="Trebuchet MS"/>
                <a:cs typeface="Trebuchet MS"/>
              </a:rPr>
              <a:t>guardian(s).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2</a:t>
            </a:fld>
            <a:endParaRPr spc="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790346"/>
            <a:ext cx="21837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Our </a:t>
            </a:r>
            <a:r>
              <a:rPr spc="-70" dirty="0"/>
              <a:t>School’s </a:t>
            </a:r>
            <a:r>
              <a:rPr spc="-175" dirty="0"/>
              <a:t>CRL</a:t>
            </a:r>
            <a:r>
              <a:rPr spc="-350" dirty="0"/>
              <a:t> </a:t>
            </a:r>
            <a:r>
              <a:rPr spc="-45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299" y="1413814"/>
            <a:ext cx="3058160" cy="257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b="1" spc="-50" dirty="0">
                <a:solidFill>
                  <a:srgbClr val="575756"/>
                </a:solidFill>
                <a:latin typeface="Arial"/>
                <a:cs typeface="Arial"/>
              </a:rPr>
              <a:t>As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the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needs </a:t>
            </a:r>
            <a:r>
              <a:rPr sz="900" b="1" spc="15" dirty="0">
                <a:solidFill>
                  <a:srgbClr val="575756"/>
                </a:solidFill>
                <a:latin typeface="Arial"/>
                <a:cs typeface="Arial"/>
              </a:rPr>
              <a:t>of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children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and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families </a:t>
            </a:r>
            <a:r>
              <a:rPr sz="900" b="1" spc="10" dirty="0">
                <a:solidFill>
                  <a:srgbClr val="575756"/>
                </a:solidFill>
                <a:latin typeface="Arial"/>
                <a:cs typeface="Arial"/>
              </a:rPr>
              <a:t>are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growing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and  </a:t>
            </a:r>
            <a:r>
              <a:rPr sz="900" b="1" spc="-20" dirty="0">
                <a:solidFill>
                  <a:srgbClr val="575756"/>
                </a:solidFill>
                <a:latin typeface="Arial"/>
                <a:cs typeface="Arial"/>
              </a:rPr>
              <a:t>becoming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more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complex,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a </a:t>
            </a:r>
            <a:r>
              <a:rPr sz="900" b="1" spc="-90" dirty="0">
                <a:solidFill>
                  <a:srgbClr val="575756"/>
                </a:solidFill>
                <a:latin typeface="Arial"/>
                <a:cs typeface="Arial"/>
              </a:rPr>
              <a:t>CRL </a:t>
            </a:r>
            <a:r>
              <a:rPr sz="900" b="1" spc="10" dirty="0">
                <a:solidFill>
                  <a:srgbClr val="575756"/>
                </a:solidFill>
                <a:latin typeface="Arial"/>
                <a:cs typeface="Arial"/>
              </a:rPr>
              <a:t>integrated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approach 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relieves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the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pressure </a:t>
            </a:r>
            <a:r>
              <a:rPr sz="900" b="1" spc="-20" dirty="0">
                <a:solidFill>
                  <a:srgbClr val="575756"/>
                </a:solidFill>
                <a:latin typeface="Arial"/>
                <a:cs typeface="Arial"/>
              </a:rPr>
              <a:t>on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our </a:t>
            </a:r>
            <a:r>
              <a:rPr sz="900" b="1" spc="-15" dirty="0">
                <a:solidFill>
                  <a:srgbClr val="575756"/>
                </a:solidFill>
                <a:latin typeface="Arial"/>
                <a:cs typeface="Arial"/>
              </a:rPr>
              <a:t>school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to </a:t>
            </a:r>
            <a:r>
              <a:rPr sz="900" b="1" spc="-50" dirty="0">
                <a:solidFill>
                  <a:srgbClr val="575756"/>
                </a:solidFill>
                <a:latin typeface="Arial"/>
                <a:cs typeface="Arial"/>
              </a:rPr>
              <a:t>“do </a:t>
            </a:r>
            <a:r>
              <a:rPr sz="900" b="1" spc="30" dirty="0">
                <a:solidFill>
                  <a:srgbClr val="575756"/>
                </a:solidFill>
                <a:latin typeface="Arial"/>
                <a:cs typeface="Arial"/>
              </a:rPr>
              <a:t>it all </a:t>
            </a:r>
            <a:r>
              <a:rPr sz="900" b="1" spc="-30" dirty="0">
                <a:solidFill>
                  <a:srgbClr val="575756"/>
                </a:solidFill>
                <a:latin typeface="Arial"/>
                <a:cs typeface="Arial"/>
              </a:rPr>
              <a:t>alone”. 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We </a:t>
            </a:r>
            <a:r>
              <a:rPr sz="900" b="1" spc="10" dirty="0">
                <a:solidFill>
                  <a:srgbClr val="575756"/>
                </a:solidFill>
                <a:latin typeface="Arial"/>
                <a:cs typeface="Arial"/>
              </a:rPr>
              <a:t>are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committed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to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maximising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the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support </a:t>
            </a:r>
            <a:r>
              <a:rPr sz="900" b="1" spc="30" dirty="0">
                <a:solidFill>
                  <a:srgbClr val="575756"/>
                </a:solidFill>
                <a:latin typeface="Arial"/>
                <a:cs typeface="Arial"/>
              </a:rPr>
              <a:t>that </a:t>
            </a:r>
            <a:r>
              <a:rPr sz="900" b="1" spc="-15" dirty="0">
                <a:solidFill>
                  <a:srgbClr val="575756"/>
                </a:solidFill>
                <a:latin typeface="Arial"/>
                <a:cs typeface="Arial"/>
              </a:rPr>
              <a:t>can 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be</a:t>
            </a:r>
            <a:r>
              <a:rPr sz="9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provided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575756"/>
                </a:solidFill>
                <a:latin typeface="Arial"/>
                <a:cs typeface="Arial"/>
              </a:rPr>
              <a:t>from</a:t>
            </a:r>
            <a:r>
              <a:rPr sz="900" b="1" spc="-4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parents,</a:t>
            </a:r>
            <a:r>
              <a:rPr sz="900" b="1" spc="-7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teachers,</a:t>
            </a:r>
            <a:r>
              <a:rPr sz="900" b="1" spc="-4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575756"/>
                </a:solidFill>
                <a:latin typeface="Arial"/>
                <a:cs typeface="Arial"/>
              </a:rPr>
              <a:t>business</a:t>
            </a:r>
            <a:r>
              <a:rPr sz="900" b="1" spc="-6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volunteers 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and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administrators.</a:t>
            </a:r>
            <a:endParaRPr sz="900">
              <a:latin typeface="Arial"/>
              <a:cs typeface="Arial"/>
            </a:endParaRPr>
          </a:p>
          <a:p>
            <a:pPr marL="12700" marR="29845">
              <a:lnSpc>
                <a:spcPct val="111100"/>
              </a:lnSpc>
              <a:spcBef>
                <a:spcPts val="85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tailor the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implementation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match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objectives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philosophy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staff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expertise.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Each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45" dirty="0">
                <a:solidFill>
                  <a:srgbClr val="575756"/>
                </a:solidFill>
                <a:latin typeface="Trebuchet MS"/>
                <a:cs typeface="Trebuchet MS"/>
              </a:rPr>
              <a:t>has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unique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needs,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depending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its student 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body.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Evidence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experience </a:t>
            </a:r>
            <a:r>
              <a:rPr sz="900" spc="60" dirty="0">
                <a:solidFill>
                  <a:srgbClr val="575756"/>
                </a:solidFill>
                <a:latin typeface="Trebuchet MS"/>
                <a:cs typeface="Trebuchet MS"/>
              </a:rPr>
              <a:t>shows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it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best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avoid  placing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all parental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engagement/family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responsibilities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just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one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individual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teacher.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know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programmes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and/or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activities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should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targeted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at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particular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groups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parents,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showing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sensitivity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cultural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norms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expectations,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including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specific,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detailed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directive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advice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guidance.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899" y="4067632"/>
            <a:ext cx="3078480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1100"/>
              </a:lnSpc>
              <a:spcBef>
                <a:spcPts val="10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know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successful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schools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work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help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teaching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staff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team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up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dedicated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Careers Champion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ensure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programme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available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entire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student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body.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An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effective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Careers Champion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leader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who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well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respected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administrators,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teachers,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supervisors,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parents/community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members, 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this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can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facilitate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programme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plan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successful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integration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into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whole.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use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programme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champions is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supported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example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research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which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found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partnering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well-respected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influential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teachers 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(i.e.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key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opinion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leaders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)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an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effective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strategy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building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broad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school- 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based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programmes</a:t>
            </a:r>
            <a:r>
              <a:rPr sz="750" spc="22" baseline="33333" dirty="0">
                <a:solidFill>
                  <a:srgbClr val="575756"/>
                </a:solidFill>
                <a:latin typeface="Trebuchet MS"/>
                <a:cs typeface="Trebuchet MS"/>
              </a:rPr>
              <a:t>9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5890" y="1413827"/>
            <a:ext cx="2885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1100"/>
              </a:lnSpc>
              <a:spcBef>
                <a:spcPts val="10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committed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engaging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from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very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beginning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planning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implementation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believe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strongly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developing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policies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practices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parent–teacher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partnerships</a:t>
            </a:r>
            <a:r>
              <a:rPr sz="750" spc="15" baseline="33333" dirty="0">
                <a:solidFill>
                  <a:srgbClr val="575756"/>
                </a:solidFill>
                <a:latin typeface="Trebuchet MS"/>
                <a:cs typeface="Trebuchet MS"/>
              </a:rPr>
              <a:t>10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1303" y="2205913"/>
            <a:ext cx="9626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8D1558"/>
                </a:solidFill>
                <a:latin typeface="Arial"/>
                <a:cs typeface="Arial"/>
              </a:rPr>
              <a:t>We know</a:t>
            </a:r>
            <a:r>
              <a:rPr sz="1000" b="1" spc="-22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8D1558"/>
                </a:solidFill>
                <a:latin typeface="Arial"/>
                <a:cs typeface="Arial"/>
              </a:rPr>
              <a:t>that…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5903" y="2463812"/>
            <a:ext cx="3065780" cy="8597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900" b="1" spc="-15" dirty="0">
                <a:solidFill>
                  <a:srgbClr val="575756"/>
                </a:solidFill>
                <a:latin typeface="Arial"/>
                <a:cs typeface="Arial"/>
              </a:rPr>
              <a:t>1.Parents</a:t>
            </a:r>
            <a:r>
              <a:rPr sz="900" b="1" spc="-8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575756"/>
                </a:solidFill>
                <a:latin typeface="Arial"/>
                <a:cs typeface="Arial"/>
              </a:rPr>
              <a:t>want</a:t>
            </a:r>
            <a:r>
              <a:rPr sz="900" b="1" spc="-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to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be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575756"/>
                </a:solidFill>
                <a:latin typeface="Arial"/>
                <a:cs typeface="Arial"/>
              </a:rPr>
              <a:t>good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parents.</a:t>
            </a:r>
            <a:endParaRPr sz="900">
              <a:latin typeface="Arial"/>
              <a:cs typeface="Arial"/>
            </a:endParaRPr>
          </a:p>
          <a:p>
            <a:pPr marL="38100" marR="30480">
              <a:lnSpc>
                <a:spcPct val="111100"/>
              </a:lnSpc>
              <a:spcBef>
                <a:spcPts val="285"/>
              </a:spcBef>
            </a:pP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Specifically,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want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(a)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good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or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better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relationship  with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child(ren),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(b)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better </a:t>
            </a:r>
            <a:r>
              <a:rPr sz="900" spc="50" dirty="0">
                <a:solidFill>
                  <a:srgbClr val="575756"/>
                </a:solidFill>
                <a:latin typeface="Trebuchet MS"/>
                <a:cs typeface="Trebuchet MS"/>
              </a:rPr>
              <a:t>ways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communicate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(c)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help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managing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challenging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behaviors</a:t>
            </a:r>
            <a:r>
              <a:rPr sz="750" spc="-7" baseline="33333" dirty="0">
                <a:solidFill>
                  <a:srgbClr val="575756"/>
                </a:solidFill>
                <a:latin typeface="Trebuchet MS"/>
                <a:cs typeface="Trebuchet MS"/>
              </a:rPr>
              <a:t>11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5890" y="5118227"/>
            <a:ext cx="3074035" cy="128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64515">
              <a:lnSpc>
                <a:spcPct val="111100"/>
              </a:lnSpc>
              <a:spcBef>
                <a:spcPts val="100"/>
              </a:spcBef>
            </a:pP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2.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Parents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need</a:t>
            </a:r>
            <a:r>
              <a:rPr sz="900" b="1" spc="-8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to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be</a:t>
            </a:r>
            <a:r>
              <a:rPr sz="900" b="1" spc="-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viewed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as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575756"/>
                </a:solidFill>
                <a:latin typeface="Arial"/>
                <a:cs typeface="Arial"/>
              </a:rPr>
              <a:t>experts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about  </a:t>
            </a:r>
            <a:r>
              <a:rPr sz="900" b="1" spc="15" dirty="0">
                <a:solidFill>
                  <a:srgbClr val="575756"/>
                </a:solidFill>
                <a:latin typeface="Arial"/>
                <a:cs typeface="Arial"/>
              </a:rPr>
              <a:t>their</a:t>
            </a:r>
            <a:r>
              <a:rPr sz="900" b="1" spc="-8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children.</a:t>
            </a:r>
            <a:endParaRPr sz="900">
              <a:latin typeface="Arial"/>
              <a:cs typeface="Arial"/>
            </a:endParaRPr>
          </a:p>
          <a:p>
            <a:pPr marL="38100" marR="30480">
              <a:lnSpc>
                <a:spcPct val="111100"/>
              </a:lnSpc>
              <a:spcBef>
                <a:spcPts val="280"/>
              </a:spcBef>
            </a:pP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It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uncommon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teaching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professionals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view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role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one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“the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teacher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expert,”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classroom/online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meeting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or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evening  </a:t>
            </a:r>
            <a:r>
              <a:rPr sz="900" spc="45" dirty="0">
                <a:solidFill>
                  <a:srgbClr val="575756"/>
                </a:solidFill>
                <a:latin typeface="Trebuchet MS"/>
                <a:cs typeface="Trebuchet MS"/>
              </a:rPr>
              <a:t>sessions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“correct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ways”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communicate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or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discipline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children.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However,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 are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very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different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person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who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knows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them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best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parent</a:t>
            </a:r>
            <a:r>
              <a:rPr sz="750" spc="-15" baseline="33333" dirty="0">
                <a:solidFill>
                  <a:srgbClr val="575756"/>
                </a:solidFill>
                <a:latin typeface="Trebuchet MS"/>
                <a:cs typeface="Trebuchet MS"/>
              </a:rPr>
              <a:t>14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7993" y="1476006"/>
            <a:ext cx="0" cy="4910455"/>
          </a:xfrm>
          <a:custGeom>
            <a:avLst/>
            <a:gdLst/>
            <a:ahLst/>
            <a:cxnLst/>
            <a:rect l="l" t="t" r="r" b="b"/>
            <a:pathLst>
              <a:path h="4910455">
                <a:moveTo>
                  <a:pt x="0" y="0"/>
                </a:moveTo>
                <a:lnTo>
                  <a:pt x="0" y="4910188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5998" y="1476006"/>
            <a:ext cx="0" cy="4910455"/>
          </a:xfrm>
          <a:custGeom>
            <a:avLst/>
            <a:gdLst/>
            <a:ahLst/>
            <a:cxnLst/>
            <a:rect l="l" t="t" r="r" b="b"/>
            <a:pathLst>
              <a:path h="4910455">
                <a:moveTo>
                  <a:pt x="0" y="0"/>
                </a:moveTo>
                <a:lnTo>
                  <a:pt x="0" y="4910188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7995" y="3597287"/>
            <a:ext cx="3036570" cy="1318895"/>
          </a:xfrm>
          <a:custGeom>
            <a:avLst/>
            <a:gdLst/>
            <a:ahLst/>
            <a:cxnLst/>
            <a:rect l="l" t="t" r="r" b="b"/>
            <a:pathLst>
              <a:path w="3036570" h="1318895">
                <a:moveTo>
                  <a:pt x="3035998" y="0"/>
                </a:moveTo>
                <a:lnTo>
                  <a:pt x="0" y="0"/>
                </a:lnTo>
                <a:lnTo>
                  <a:pt x="0" y="1318412"/>
                </a:lnTo>
                <a:lnTo>
                  <a:pt x="3035998" y="13184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02595" y="3715105"/>
            <a:ext cx="30873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marR="137160" indent="1270">
              <a:lnSpc>
                <a:spcPct val="111100"/>
              </a:lnSpc>
              <a:spcBef>
                <a:spcPts val="10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believe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despite all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challenges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faced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raising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young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low-income,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under-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resourced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communities,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being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good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parent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remains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key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motivation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engagement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teachers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primary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schools.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It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important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strength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should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never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lose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sight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of.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What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do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pivotal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children’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.This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reiterates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much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previous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work</a:t>
            </a:r>
            <a:r>
              <a:rPr sz="750" spc="-15" baseline="33333" dirty="0">
                <a:solidFill>
                  <a:srgbClr val="575756"/>
                </a:solidFill>
                <a:latin typeface="Trebuchet MS"/>
                <a:cs typeface="Trebuchet MS"/>
              </a:rPr>
              <a:t>13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27995" y="3572992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4">
                <a:moveTo>
                  <a:pt x="3035820" y="0"/>
                </a:moveTo>
                <a:lnTo>
                  <a:pt x="0" y="0"/>
                </a:lnTo>
                <a:lnTo>
                  <a:pt x="0" y="24307"/>
                </a:lnTo>
                <a:lnTo>
                  <a:pt x="3035820" y="24307"/>
                </a:lnTo>
                <a:lnTo>
                  <a:pt x="3035820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1994" y="1500301"/>
            <a:ext cx="3036570" cy="4322445"/>
          </a:xfrm>
          <a:custGeom>
            <a:avLst/>
            <a:gdLst/>
            <a:ahLst/>
            <a:cxnLst/>
            <a:rect l="l" t="t" r="r" b="b"/>
            <a:pathLst>
              <a:path w="3036570" h="4322445">
                <a:moveTo>
                  <a:pt x="3035998" y="0"/>
                </a:moveTo>
                <a:lnTo>
                  <a:pt x="0" y="0"/>
                </a:lnTo>
                <a:lnTo>
                  <a:pt x="0" y="4322013"/>
                </a:lnTo>
                <a:lnTo>
                  <a:pt x="3035998" y="4322013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marR="285115" indent="-3810">
              <a:lnSpc>
                <a:spcPct val="111100"/>
              </a:lnSpc>
              <a:spcBef>
                <a:spcPts val="100"/>
              </a:spcBef>
            </a:pPr>
            <a:r>
              <a:rPr spc="60" dirty="0"/>
              <a:t>As</a:t>
            </a:r>
            <a:r>
              <a:rPr spc="-75" dirty="0"/>
              <a:t> </a:t>
            </a:r>
            <a:r>
              <a:rPr spc="25" dirty="0"/>
              <a:t>professionals</a:t>
            </a:r>
            <a:r>
              <a:rPr spc="-90" dirty="0"/>
              <a:t> </a:t>
            </a:r>
            <a:r>
              <a:rPr spc="25" dirty="0"/>
              <a:t>we</a:t>
            </a:r>
            <a:r>
              <a:rPr spc="-75" dirty="0"/>
              <a:t> </a:t>
            </a:r>
            <a:r>
              <a:rPr spc="10" dirty="0"/>
              <a:t>strive</a:t>
            </a:r>
            <a:r>
              <a:rPr spc="-90" dirty="0"/>
              <a:t> </a:t>
            </a:r>
            <a:r>
              <a:rPr spc="5" dirty="0"/>
              <a:t>to</a:t>
            </a:r>
            <a:r>
              <a:rPr spc="-75" dirty="0"/>
              <a:t> </a:t>
            </a:r>
            <a:r>
              <a:rPr spc="20" dirty="0"/>
              <a:t>ensure</a:t>
            </a:r>
            <a:r>
              <a:rPr spc="-90" dirty="0"/>
              <a:t> </a:t>
            </a:r>
            <a:r>
              <a:rPr spc="25" dirty="0"/>
              <a:t>those</a:t>
            </a:r>
            <a:r>
              <a:rPr spc="-75" dirty="0"/>
              <a:t> </a:t>
            </a:r>
            <a:r>
              <a:rPr spc="5" dirty="0"/>
              <a:t>involved  </a:t>
            </a:r>
            <a:r>
              <a:rPr spc="-5" dirty="0"/>
              <a:t>in</a:t>
            </a:r>
            <a:r>
              <a:rPr spc="-75" dirty="0"/>
              <a:t> </a:t>
            </a:r>
            <a:r>
              <a:rPr dirty="0"/>
              <a:t>CRL</a:t>
            </a:r>
            <a:r>
              <a:rPr spc="-95" dirty="0"/>
              <a:t> </a:t>
            </a:r>
            <a:r>
              <a:rPr spc="15" dirty="0"/>
              <a:t>can</a:t>
            </a:r>
            <a:r>
              <a:rPr spc="-75" dirty="0"/>
              <a:t> </a:t>
            </a:r>
            <a:r>
              <a:rPr spc="-5" dirty="0"/>
              <a:t>offer</a:t>
            </a:r>
            <a:r>
              <a:rPr spc="-90" dirty="0"/>
              <a:t> </a:t>
            </a:r>
            <a:r>
              <a:rPr spc="20" dirty="0"/>
              <a:t>parents</a:t>
            </a:r>
            <a:r>
              <a:rPr spc="-75" dirty="0"/>
              <a:t> </a:t>
            </a:r>
            <a:r>
              <a:rPr spc="20" dirty="0"/>
              <a:t>a</a:t>
            </a:r>
            <a:r>
              <a:rPr spc="-75" dirty="0"/>
              <a:t> </a:t>
            </a:r>
            <a:r>
              <a:rPr spc="20" dirty="0"/>
              <a:t>set</a:t>
            </a:r>
            <a:r>
              <a:rPr spc="-70" dirty="0"/>
              <a:t> </a:t>
            </a:r>
            <a:r>
              <a:rPr spc="15" dirty="0"/>
              <a:t>of</a:t>
            </a:r>
            <a:r>
              <a:rPr spc="-90" dirty="0"/>
              <a:t> </a:t>
            </a:r>
            <a:r>
              <a:rPr spc="20" dirty="0"/>
              <a:t>options</a:t>
            </a:r>
            <a:r>
              <a:rPr spc="-75" dirty="0"/>
              <a:t> </a:t>
            </a:r>
            <a:r>
              <a:rPr spc="15" dirty="0"/>
              <a:t>or</a:t>
            </a:r>
            <a:r>
              <a:rPr spc="-90" dirty="0"/>
              <a:t> </a:t>
            </a:r>
            <a:r>
              <a:rPr spc="-35" dirty="0"/>
              <a:t>“toolkit”  </a:t>
            </a:r>
            <a:r>
              <a:rPr spc="15" dirty="0"/>
              <a:t>from which </a:t>
            </a:r>
            <a:r>
              <a:rPr spc="5" dirty="0"/>
              <a:t>they </a:t>
            </a:r>
            <a:r>
              <a:rPr spc="15" dirty="0"/>
              <a:t>can </a:t>
            </a:r>
            <a:r>
              <a:rPr dirty="0"/>
              <a:t>choose</a:t>
            </a:r>
            <a:r>
              <a:rPr sz="750" baseline="33333" dirty="0"/>
              <a:t>15</a:t>
            </a:r>
            <a:r>
              <a:rPr sz="900" dirty="0"/>
              <a:t>. </a:t>
            </a:r>
            <a:r>
              <a:rPr sz="900" spc="60" dirty="0"/>
              <a:t>As </a:t>
            </a:r>
            <a:r>
              <a:rPr sz="900" dirty="0"/>
              <a:t>the </a:t>
            </a:r>
            <a:r>
              <a:rPr sz="900" spc="15" dirty="0"/>
              <a:t>experts of  </a:t>
            </a:r>
            <a:r>
              <a:rPr sz="900" spc="-5" dirty="0"/>
              <a:t>their </a:t>
            </a:r>
            <a:r>
              <a:rPr sz="900" spc="40" dirty="0"/>
              <a:t>own </a:t>
            </a:r>
            <a:r>
              <a:rPr sz="900" spc="-15" dirty="0"/>
              <a:t>children, </a:t>
            </a:r>
            <a:r>
              <a:rPr sz="900" spc="20" dirty="0"/>
              <a:t>parents </a:t>
            </a:r>
            <a:r>
              <a:rPr sz="900" spc="-5" dirty="0"/>
              <a:t>retain </a:t>
            </a:r>
            <a:r>
              <a:rPr sz="900" dirty="0"/>
              <a:t>the </a:t>
            </a:r>
            <a:r>
              <a:rPr sz="900" spc="5" dirty="0"/>
              <a:t>right to </a:t>
            </a:r>
            <a:r>
              <a:rPr sz="900" spc="35" dirty="0"/>
              <a:t>use  </a:t>
            </a:r>
            <a:r>
              <a:rPr sz="900" spc="25" dirty="0"/>
              <a:t>what </a:t>
            </a:r>
            <a:r>
              <a:rPr sz="900" spc="5" dirty="0"/>
              <a:t>they </a:t>
            </a:r>
            <a:r>
              <a:rPr sz="900" spc="40" dirty="0"/>
              <a:t>wish </a:t>
            </a:r>
            <a:r>
              <a:rPr sz="900" spc="15" dirty="0"/>
              <a:t>from </a:t>
            </a:r>
            <a:r>
              <a:rPr sz="900" spc="20" dirty="0"/>
              <a:t>a </a:t>
            </a:r>
            <a:r>
              <a:rPr sz="900" dirty="0"/>
              <a:t>career-related </a:t>
            </a:r>
            <a:r>
              <a:rPr sz="900" spc="10" dirty="0"/>
              <a:t>learning  </a:t>
            </a:r>
            <a:r>
              <a:rPr sz="900" dirty="0"/>
              <a:t>toolkit</a:t>
            </a:r>
            <a:r>
              <a:rPr sz="900" spc="-80" dirty="0"/>
              <a:t> </a:t>
            </a:r>
            <a:r>
              <a:rPr sz="900" spc="15" dirty="0"/>
              <a:t>made</a:t>
            </a:r>
            <a:r>
              <a:rPr sz="900" spc="-75" dirty="0"/>
              <a:t> </a:t>
            </a:r>
            <a:r>
              <a:rPr sz="900" spc="5" dirty="0"/>
              <a:t>available</a:t>
            </a:r>
            <a:r>
              <a:rPr sz="900" spc="-75" dirty="0"/>
              <a:t> </a:t>
            </a:r>
            <a:r>
              <a:rPr sz="900" spc="15" dirty="0"/>
              <a:t>by</a:t>
            </a:r>
            <a:r>
              <a:rPr sz="900" spc="-110" dirty="0"/>
              <a:t> </a:t>
            </a:r>
            <a:r>
              <a:rPr sz="900" dirty="0"/>
              <a:t>the</a:t>
            </a:r>
            <a:r>
              <a:rPr sz="900" spc="-80" dirty="0"/>
              <a:t> </a:t>
            </a:r>
            <a:r>
              <a:rPr sz="900" spc="25" dirty="0"/>
              <a:t>school</a:t>
            </a:r>
            <a:r>
              <a:rPr sz="900" spc="-95" dirty="0"/>
              <a:t> </a:t>
            </a:r>
            <a:r>
              <a:rPr sz="900" spc="20" dirty="0"/>
              <a:t>and</a:t>
            </a:r>
            <a:r>
              <a:rPr sz="900" spc="-75" dirty="0"/>
              <a:t> </a:t>
            </a:r>
            <a:r>
              <a:rPr sz="900" spc="20" dirty="0"/>
              <a:t>assicated  </a:t>
            </a:r>
            <a:r>
              <a:rPr sz="900" spc="10" dirty="0"/>
              <a:t>partner</a:t>
            </a:r>
            <a:r>
              <a:rPr sz="900" spc="-90" dirty="0"/>
              <a:t> </a:t>
            </a:r>
            <a:r>
              <a:rPr sz="900" spc="10" dirty="0"/>
              <a:t>organisations.</a:t>
            </a:r>
            <a:r>
              <a:rPr sz="900" spc="-75" dirty="0"/>
              <a:t> </a:t>
            </a:r>
            <a:r>
              <a:rPr sz="900" spc="-5" dirty="0"/>
              <a:t>If</a:t>
            </a:r>
            <a:r>
              <a:rPr sz="900" spc="-90" dirty="0"/>
              <a:t> </a:t>
            </a:r>
            <a:r>
              <a:rPr sz="900" spc="20" dirty="0"/>
              <a:t>parents</a:t>
            </a:r>
            <a:r>
              <a:rPr sz="900" spc="-85" dirty="0"/>
              <a:t> </a:t>
            </a:r>
            <a:r>
              <a:rPr sz="900" spc="-5" dirty="0"/>
              <a:t>feel</a:t>
            </a:r>
            <a:r>
              <a:rPr sz="900" spc="-110" dirty="0"/>
              <a:t> </a:t>
            </a:r>
            <a:r>
              <a:rPr sz="900" spc="5" dirty="0"/>
              <a:t>that</a:t>
            </a:r>
            <a:r>
              <a:rPr sz="900" spc="-90" dirty="0"/>
              <a:t> </a:t>
            </a:r>
            <a:r>
              <a:rPr sz="900" spc="-5" dirty="0"/>
              <a:t>their</a:t>
            </a:r>
            <a:r>
              <a:rPr sz="900" spc="-90" dirty="0"/>
              <a:t> </a:t>
            </a:r>
            <a:r>
              <a:rPr sz="900" dirty="0"/>
              <a:t>role  </a:t>
            </a:r>
            <a:r>
              <a:rPr sz="900" spc="55" dirty="0"/>
              <a:t>as</a:t>
            </a:r>
            <a:r>
              <a:rPr sz="900" spc="-75" dirty="0"/>
              <a:t> </a:t>
            </a:r>
            <a:r>
              <a:rPr sz="900" spc="-25" dirty="0"/>
              <a:t>“experts”</a:t>
            </a:r>
            <a:r>
              <a:rPr sz="900" spc="-80" dirty="0"/>
              <a:t> </a:t>
            </a:r>
            <a:r>
              <a:rPr sz="900" spc="15" dirty="0"/>
              <a:t>of</a:t>
            </a:r>
            <a:r>
              <a:rPr sz="900" spc="-105" dirty="0"/>
              <a:t> </a:t>
            </a:r>
            <a:r>
              <a:rPr sz="900" spc="-5" dirty="0"/>
              <a:t>their</a:t>
            </a:r>
            <a:r>
              <a:rPr sz="900" spc="-85" dirty="0"/>
              <a:t> </a:t>
            </a:r>
            <a:r>
              <a:rPr sz="900" spc="40" dirty="0"/>
              <a:t>own</a:t>
            </a:r>
            <a:r>
              <a:rPr sz="900" spc="-70" dirty="0"/>
              <a:t> </a:t>
            </a:r>
            <a:r>
              <a:rPr sz="900" dirty="0"/>
              <a:t>children</a:t>
            </a:r>
            <a:r>
              <a:rPr sz="900" spc="-75" dirty="0"/>
              <a:t> </a:t>
            </a:r>
            <a:r>
              <a:rPr sz="900" spc="25" dirty="0"/>
              <a:t>is</a:t>
            </a:r>
            <a:r>
              <a:rPr sz="900" spc="-70" dirty="0"/>
              <a:t> </a:t>
            </a:r>
            <a:r>
              <a:rPr sz="900" spc="-5" dirty="0"/>
              <a:t>respected,</a:t>
            </a:r>
            <a:r>
              <a:rPr sz="900" spc="-90" dirty="0"/>
              <a:t> </a:t>
            </a:r>
            <a:r>
              <a:rPr sz="900" spc="5" dirty="0"/>
              <a:t>they</a:t>
            </a:r>
            <a:endParaRPr sz="900"/>
          </a:p>
          <a:p>
            <a:pPr marL="137795" marR="171450" indent="-635">
              <a:lnSpc>
                <a:spcPct val="111100"/>
              </a:lnSpc>
            </a:pPr>
            <a:r>
              <a:rPr dirty="0"/>
              <a:t>are</a:t>
            </a:r>
            <a:r>
              <a:rPr spc="-75" dirty="0"/>
              <a:t> </a:t>
            </a:r>
            <a:r>
              <a:rPr spc="10" dirty="0"/>
              <a:t>more</a:t>
            </a:r>
            <a:r>
              <a:rPr spc="-70" dirty="0"/>
              <a:t> </a:t>
            </a:r>
            <a:r>
              <a:rPr spc="-10" dirty="0"/>
              <a:t>likely</a:t>
            </a:r>
            <a:r>
              <a:rPr spc="-110" dirty="0"/>
              <a:t> </a:t>
            </a:r>
            <a:r>
              <a:rPr spc="5" dirty="0"/>
              <a:t>to</a:t>
            </a:r>
            <a:r>
              <a:rPr spc="-70" dirty="0"/>
              <a:t> </a:t>
            </a:r>
            <a:r>
              <a:rPr dirty="0"/>
              <a:t>engage,</a:t>
            </a:r>
            <a:r>
              <a:rPr spc="-75" dirty="0"/>
              <a:t> </a:t>
            </a:r>
            <a:r>
              <a:rPr spc="-5" dirty="0"/>
              <a:t>acquire</a:t>
            </a:r>
            <a:r>
              <a:rPr spc="-8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confidence</a:t>
            </a:r>
            <a:r>
              <a:rPr spc="-90" dirty="0"/>
              <a:t> </a:t>
            </a:r>
            <a:r>
              <a:rPr spc="5" dirty="0"/>
              <a:t>they  need</a:t>
            </a:r>
            <a:r>
              <a:rPr spc="-95" dirty="0"/>
              <a:t> </a:t>
            </a:r>
            <a:r>
              <a:rPr spc="5" dirty="0"/>
              <a:t>to</a:t>
            </a:r>
            <a:r>
              <a:rPr spc="-90" dirty="0"/>
              <a:t> </a:t>
            </a:r>
            <a:r>
              <a:rPr spc="5" dirty="0"/>
              <a:t>try</a:t>
            </a:r>
            <a:r>
              <a:rPr spc="-95" dirty="0"/>
              <a:t> </a:t>
            </a:r>
            <a:r>
              <a:rPr spc="35" dirty="0"/>
              <a:t>some</a:t>
            </a:r>
            <a:r>
              <a:rPr spc="-75" dirty="0"/>
              <a:t> </a:t>
            </a:r>
            <a:r>
              <a:rPr spc="30" dirty="0"/>
              <a:t>new</a:t>
            </a:r>
            <a:r>
              <a:rPr spc="-90" dirty="0"/>
              <a:t> </a:t>
            </a:r>
            <a:r>
              <a:rPr spc="5" dirty="0"/>
              <a:t>strategies,</a:t>
            </a:r>
            <a:r>
              <a:rPr spc="-75" dirty="0"/>
              <a:t> </a:t>
            </a:r>
            <a:r>
              <a:rPr spc="20" dirty="0"/>
              <a:t>and</a:t>
            </a:r>
            <a:r>
              <a:rPr spc="-75" dirty="0"/>
              <a:t> </a:t>
            </a:r>
            <a:r>
              <a:rPr spc="25" dirty="0"/>
              <a:t>support</a:t>
            </a:r>
            <a:r>
              <a:rPr spc="-75" dirty="0"/>
              <a:t> </a:t>
            </a:r>
            <a:r>
              <a:rPr spc="5" dirty="0"/>
              <a:t>other</a:t>
            </a:r>
          </a:p>
          <a:p>
            <a:pPr marL="137795">
              <a:lnSpc>
                <a:spcPct val="100000"/>
              </a:lnSpc>
              <a:spcBef>
                <a:spcPts val="120"/>
              </a:spcBef>
            </a:pPr>
            <a:r>
              <a:rPr spc="20" dirty="0"/>
              <a:t>parents</a:t>
            </a:r>
            <a:r>
              <a:rPr spc="-80" dirty="0"/>
              <a:t> </a:t>
            </a:r>
            <a:r>
              <a:rPr spc="25" dirty="0"/>
              <a:t>struggling</a:t>
            </a:r>
            <a:r>
              <a:rPr spc="-90" dirty="0"/>
              <a:t> </a:t>
            </a:r>
            <a:r>
              <a:rPr spc="10" dirty="0"/>
              <a:t>with</a:t>
            </a:r>
            <a:r>
              <a:rPr spc="-75" dirty="0"/>
              <a:t> </a:t>
            </a:r>
            <a:r>
              <a:rPr spc="10" dirty="0"/>
              <a:t>similar</a:t>
            </a:r>
            <a:r>
              <a:rPr spc="-90" dirty="0"/>
              <a:t> </a:t>
            </a:r>
            <a:r>
              <a:rPr spc="10" dirty="0"/>
              <a:t>issues</a:t>
            </a:r>
            <a:r>
              <a:rPr sz="750" spc="15" baseline="33333" dirty="0"/>
              <a:t>16</a:t>
            </a:r>
            <a:r>
              <a:rPr sz="900" spc="10" dirty="0"/>
              <a:t>.</a:t>
            </a:r>
            <a:endParaRPr sz="900"/>
          </a:p>
          <a:p>
            <a:pPr marL="135890" marR="297180" indent="-8890">
              <a:lnSpc>
                <a:spcPct val="111100"/>
              </a:lnSpc>
              <a:spcBef>
                <a:spcPts val="850"/>
              </a:spcBef>
            </a:pPr>
            <a:r>
              <a:rPr spc="5" dirty="0"/>
              <a:t>The </a:t>
            </a:r>
            <a:r>
              <a:rPr spc="35" dirty="0"/>
              <a:t>schools seeks </a:t>
            </a:r>
            <a:r>
              <a:rPr spc="10" dirty="0"/>
              <a:t>opportunities </a:t>
            </a:r>
            <a:r>
              <a:rPr spc="5" dirty="0"/>
              <a:t>to </a:t>
            </a:r>
            <a:r>
              <a:rPr spc="-5" dirty="0"/>
              <a:t>deliberately  </a:t>
            </a:r>
            <a:r>
              <a:rPr dirty="0"/>
              <a:t>mediate</a:t>
            </a:r>
            <a:r>
              <a:rPr spc="-95" dirty="0"/>
              <a:t> </a:t>
            </a:r>
            <a:r>
              <a:rPr dirty="0"/>
              <a:t>the</a:t>
            </a:r>
            <a:r>
              <a:rPr spc="-90" dirty="0"/>
              <a:t> </a:t>
            </a:r>
            <a:r>
              <a:rPr spc="20" dirty="0"/>
              <a:t>world</a:t>
            </a:r>
            <a:r>
              <a:rPr spc="-75" dirty="0"/>
              <a:t> </a:t>
            </a:r>
            <a:r>
              <a:rPr spc="15" dirty="0"/>
              <a:t>of</a:t>
            </a:r>
            <a:r>
              <a:rPr spc="-110" dirty="0"/>
              <a:t> </a:t>
            </a:r>
            <a:r>
              <a:rPr spc="25" dirty="0"/>
              <a:t>work</a:t>
            </a:r>
            <a:r>
              <a:rPr spc="-100" dirty="0"/>
              <a:t> </a:t>
            </a:r>
            <a:r>
              <a:rPr spc="5" dirty="0"/>
              <a:t>to</a:t>
            </a:r>
            <a:r>
              <a:rPr spc="-75" dirty="0"/>
              <a:t> </a:t>
            </a:r>
            <a:r>
              <a:rPr dirty="0"/>
              <a:t>children</a:t>
            </a:r>
            <a:r>
              <a:rPr spc="-75" dirty="0"/>
              <a:t> </a:t>
            </a:r>
            <a:r>
              <a:rPr spc="20" dirty="0"/>
              <a:t>and</a:t>
            </a:r>
            <a:r>
              <a:rPr spc="-75" dirty="0"/>
              <a:t> </a:t>
            </a:r>
            <a:r>
              <a:rPr spc="20" dirty="0"/>
              <a:t>parents  </a:t>
            </a:r>
            <a:r>
              <a:rPr spc="-5" dirty="0"/>
              <a:t>in </a:t>
            </a:r>
            <a:r>
              <a:rPr spc="5" dirty="0"/>
              <a:t>order to </a:t>
            </a:r>
            <a:r>
              <a:rPr spc="10" dirty="0"/>
              <a:t>combat </a:t>
            </a:r>
            <a:r>
              <a:rPr dirty="0"/>
              <a:t>the creation </a:t>
            </a:r>
            <a:r>
              <a:rPr spc="15" dirty="0"/>
              <a:t>of </a:t>
            </a:r>
            <a:r>
              <a:rPr dirty="0"/>
              <a:t>inaccurate </a:t>
            </a:r>
            <a:r>
              <a:rPr spc="-70" dirty="0"/>
              <a:t>(e.g.,  </a:t>
            </a:r>
            <a:r>
              <a:rPr dirty="0"/>
              <a:t>stereotypic) </a:t>
            </a:r>
            <a:r>
              <a:rPr spc="5" dirty="0"/>
              <a:t>perceptions that </a:t>
            </a:r>
            <a:r>
              <a:rPr spc="30" dirty="0"/>
              <a:t>may </a:t>
            </a:r>
            <a:r>
              <a:rPr spc="-5" dirty="0"/>
              <a:t>take time </a:t>
            </a:r>
            <a:r>
              <a:rPr spc="5" dirty="0"/>
              <a:t>to  </a:t>
            </a:r>
            <a:r>
              <a:rPr spc="-25" dirty="0"/>
              <a:t>rectify.</a:t>
            </a:r>
            <a:r>
              <a:rPr spc="-80" dirty="0"/>
              <a:t> </a:t>
            </a:r>
            <a:r>
              <a:rPr spc="20" dirty="0"/>
              <a:t>Parents</a:t>
            </a:r>
            <a:r>
              <a:rPr spc="-75" dirty="0"/>
              <a:t> </a:t>
            </a:r>
            <a:r>
              <a:rPr spc="15" dirty="0"/>
              <a:t>can</a:t>
            </a:r>
            <a:r>
              <a:rPr spc="-75" dirty="0"/>
              <a:t> </a:t>
            </a:r>
            <a:r>
              <a:rPr spc="25" dirty="0"/>
              <a:t>speak</a:t>
            </a:r>
            <a:r>
              <a:rPr spc="-100" dirty="0"/>
              <a:t> </a:t>
            </a:r>
            <a:r>
              <a:rPr spc="10" dirty="0"/>
              <a:t>with</a:t>
            </a:r>
            <a:r>
              <a:rPr spc="-90" dirty="0"/>
              <a:t> </a:t>
            </a:r>
            <a:r>
              <a:rPr spc="-5" dirty="0"/>
              <a:t>their</a:t>
            </a:r>
            <a:r>
              <a:rPr spc="-110" dirty="0"/>
              <a:t> </a:t>
            </a:r>
            <a:r>
              <a:rPr spc="30" dirty="0"/>
              <a:t>young</a:t>
            </a:r>
            <a:r>
              <a:rPr spc="-80" dirty="0"/>
              <a:t> </a:t>
            </a:r>
            <a:r>
              <a:rPr dirty="0"/>
              <a:t>children  </a:t>
            </a:r>
            <a:r>
              <a:rPr spc="20" dirty="0"/>
              <a:t>and </a:t>
            </a:r>
            <a:r>
              <a:rPr spc="5" dirty="0"/>
              <a:t>explain </a:t>
            </a:r>
            <a:r>
              <a:rPr spc="25" dirty="0"/>
              <a:t>aspects </a:t>
            </a:r>
            <a:r>
              <a:rPr spc="15" dirty="0"/>
              <a:t>of occupations </a:t>
            </a:r>
            <a:r>
              <a:rPr spc="5" dirty="0"/>
              <a:t>they </a:t>
            </a:r>
            <a:r>
              <a:rPr spc="-5" dirty="0"/>
              <a:t>notice  </a:t>
            </a:r>
            <a:r>
              <a:rPr spc="15" dirty="0"/>
              <a:t>around </a:t>
            </a:r>
            <a:r>
              <a:rPr spc="10" dirty="0"/>
              <a:t>them </a:t>
            </a:r>
            <a:r>
              <a:rPr spc="5" dirty="0"/>
              <a:t>that </a:t>
            </a:r>
            <a:r>
              <a:rPr dirty="0"/>
              <a:t>are </a:t>
            </a:r>
            <a:r>
              <a:rPr spc="5" dirty="0"/>
              <a:t>part </a:t>
            </a:r>
            <a:r>
              <a:rPr spc="15" dirty="0"/>
              <a:t>of </a:t>
            </a:r>
            <a:r>
              <a:rPr spc="-5" dirty="0"/>
              <a:t>their </a:t>
            </a:r>
            <a:r>
              <a:rPr spc="-10" dirty="0"/>
              <a:t>life </a:t>
            </a:r>
            <a:r>
              <a:rPr spc="-70" dirty="0"/>
              <a:t>(e.g., </a:t>
            </a:r>
            <a:r>
              <a:rPr dirty="0"/>
              <a:t>the  </a:t>
            </a:r>
            <a:r>
              <a:rPr spc="10" dirty="0"/>
              <a:t>doctor</a:t>
            </a:r>
            <a:r>
              <a:rPr spc="-110" dirty="0"/>
              <a:t> </a:t>
            </a:r>
            <a:r>
              <a:rPr spc="5" dirty="0"/>
              <a:t>they</a:t>
            </a:r>
            <a:r>
              <a:rPr spc="-110" dirty="0"/>
              <a:t> </a:t>
            </a:r>
            <a:r>
              <a:rPr spc="-15" dirty="0"/>
              <a:t>visit,</a:t>
            </a:r>
            <a:r>
              <a:rPr spc="-9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10" dirty="0"/>
              <a:t>librarian,</a:t>
            </a:r>
            <a:r>
              <a:rPr spc="-75" dirty="0"/>
              <a:t> </a:t>
            </a:r>
            <a:r>
              <a:rPr spc="20" dirty="0"/>
              <a:t>and</a:t>
            </a:r>
            <a:r>
              <a:rPr spc="-70" dirty="0"/>
              <a:t> </a:t>
            </a:r>
            <a:r>
              <a:rPr spc="20" dirty="0"/>
              <a:t>actors</a:t>
            </a:r>
            <a:r>
              <a:rPr spc="-75" dirty="0"/>
              <a:t> </a:t>
            </a:r>
            <a:r>
              <a:rPr spc="-5" dirty="0"/>
              <a:t>in</a:t>
            </a:r>
            <a:r>
              <a:rPr spc="-75" dirty="0"/>
              <a:t> </a:t>
            </a:r>
            <a:r>
              <a:rPr spc="20" dirty="0"/>
              <a:t>movies  and </a:t>
            </a:r>
            <a:r>
              <a:rPr dirty="0"/>
              <a:t>performances). </a:t>
            </a:r>
            <a:r>
              <a:rPr spc="20" dirty="0"/>
              <a:t>Parents </a:t>
            </a:r>
            <a:r>
              <a:rPr spc="15" dirty="0"/>
              <a:t>can </a:t>
            </a:r>
            <a:r>
              <a:rPr spc="35" dirty="0"/>
              <a:t>also </a:t>
            </a:r>
            <a:r>
              <a:rPr spc="-5" dirty="0"/>
              <a:t>tell </a:t>
            </a:r>
            <a:r>
              <a:rPr spc="10" dirty="0"/>
              <a:t>them  about </a:t>
            </a:r>
            <a:r>
              <a:rPr spc="15" dirty="0"/>
              <a:t>occupations </a:t>
            </a:r>
            <a:r>
              <a:rPr spc="5" dirty="0"/>
              <a:t>that </a:t>
            </a:r>
            <a:r>
              <a:rPr dirty="0"/>
              <a:t>are </a:t>
            </a:r>
            <a:r>
              <a:rPr spc="10" dirty="0"/>
              <a:t>not </a:t>
            </a:r>
            <a:r>
              <a:rPr spc="-10" dirty="0"/>
              <a:t>visible, </a:t>
            </a:r>
            <a:r>
              <a:rPr spc="-70" dirty="0"/>
              <a:t>e.g., </a:t>
            </a:r>
            <a:r>
              <a:rPr spc="25" dirty="0"/>
              <a:t>those  </a:t>
            </a:r>
            <a:r>
              <a:rPr spc="40" dirty="0"/>
              <a:t>who </a:t>
            </a:r>
            <a:r>
              <a:rPr spc="5" dirty="0"/>
              <a:t>engineered </a:t>
            </a:r>
            <a:r>
              <a:rPr dirty="0"/>
              <a:t>the </a:t>
            </a:r>
            <a:r>
              <a:rPr spc="-5" dirty="0"/>
              <a:t>electronic </a:t>
            </a:r>
            <a:r>
              <a:rPr spc="10" dirty="0"/>
              <a:t>devices </a:t>
            </a:r>
            <a:r>
              <a:rPr spc="5" dirty="0"/>
              <a:t>that they  </a:t>
            </a:r>
            <a:r>
              <a:rPr spc="35" dirty="0"/>
              <a:t>use</a:t>
            </a:r>
            <a:r>
              <a:rPr spc="-75" dirty="0"/>
              <a:t> </a:t>
            </a:r>
            <a:r>
              <a:rPr dirty="0"/>
              <a:t>at</a:t>
            </a:r>
            <a:r>
              <a:rPr spc="-75" dirty="0"/>
              <a:t> </a:t>
            </a:r>
            <a:r>
              <a:rPr spc="20" dirty="0"/>
              <a:t>home</a:t>
            </a:r>
            <a:r>
              <a:rPr spc="-70" dirty="0"/>
              <a:t> </a:t>
            </a:r>
            <a:r>
              <a:rPr spc="15" dirty="0"/>
              <a:t>or</a:t>
            </a:r>
            <a:r>
              <a:rPr spc="-110" dirty="0"/>
              <a:t> </a:t>
            </a:r>
            <a:r>
              <a:rPr spc="25" dirty="0"/>
              <a:t>those</a:t>
            </a:r>
            <a:r>
              <a:rPr spc="-85" dirty="0"/>
              <a:t> </a:t>
            </a:r>
            <a:r>
              <a:rPr spc="40" dirty="0"/>
              <a:t>who</a:t>
            </a:r>
            <a:r>
              <a:rPr spc="-75" dirty="0"/>
              <a:t> </a:t>
            </a:r>
            <a:r>
              <a:rPr spc="15" dirty="0"/>
              <a:t>designed</a:t>
            </a:r>
            <a:r>
              <a:rPr spc="-85" dirty="0"/>
              <a:t> </a:t>
            </a:r>
            <a:r>
              <a:rPr spc="-5" dirty="0"/>
              <a:t>their</a:t>
            </a:r>
            <a:r>
              <a:rPr spc="-90" dirty="0"/>
              <a:t> </a:t>
            </a:r>
            <a:r>
              <a:rPr spc="15" dirty="0"/>
              <a:t>clothes</a:t>
            </a:r>
            <a:r>
              <a:rPr spc="-70" dirty="0"/>
              <a:t> </a:t>
            </a:r>
            <a:r>
              <a:rPr spc="15" dirty="0"/>
              <a:t>or</a:t>
            </a:r>
          </a:p>
          <a:p>
            <a:pPr marL="137160" marR="142875" indent="2540">
              <a:lnSpc>
                <a:spcPct val="111100"/>
              </a:lnSpc>
            </a:pPr>
            <a:r>
              <a:rPr spc="15" dirty="0"/>
              <a:t>buildings</a:t>
            </a:r>
            <a:r>
              <a:rPr spc="-75" dirty="0"/>
              <a:t> </a:t>
            </a:r>
            <a:r>
              <a:rPr spc="-5" dirty="0"/>
              <a:t>in</a:t>
            </a:r>
            <a:r>
              <a:rPr spc="-9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5" dirty="0"/>
              <a:t>neighbourhood.</a:t>
            </a:r>
            <a:r>
              <a:rPr spc="-75" dirty="0"/>
              <a:t> </a:t>
            </a:r>
            <a:r>
              <a:rPr spc="25" dirty="0"/>
              <a:t>Such</a:t>
            </a:r>
            <a:r>
              <a:rPr spc="-70" dirty="0"/>
              <a:t> </a:t>
            </a:r>
            <a:r>
              <a:rPr spc="10" dirty="0"/>
              <a:t>information</a:t>
            </a:r>
            <a:r>
              <a:rPr spc="-75" dirty="0"/>
              <a:t> </a:t>
            </a:r>
            <a:r>
              <a:rPr spc="30" dirty="0"/>
              <a:t>may  </a:t>
            </a:r>
            <a:r>
              <a:rPr spc="15" dirty="0"/>
              <a:t>expand </a:t>
            </a:r>
            <a:r>
              <a:rPr spc="20" dirty="0"/>
              <a:t>and </a:t>
            </a:r>
            <a:r>
              <a:rPr spc="10" dirty="0"/>
              <a:t>increase </a:t>
            </a:r>
            <a:r>
              <a:rPr spc="-10" dirty="0"/>
              <a:t>children’s </a:t>
            </a:r>
            <a:r>
              <a:rPr spc="30" dirty="0"/>
              <a:t>passive </a:t>
            </a:r>
            <a:r>
              <a:rPr spc="20" dirty="0"/>
              <a:t>and </a:t>
            </a:r>
            <a:r>
              <a:rPr spc="-5" dirty="0"/>
              <a:t>active  </a:t>
            </a:r>
            <a:r>
              <a:rPr spc="5" dirty="0"/>
              <a:t>occupational</a:t>
            </a:r>
            <a:r>
              <a:rPr spc="-100" dirty="0"/>
              <a:t> </a:t>
            </a:r>
            <a:r>
              <a:rPr spc="5" dirty="0"/>
              <a:t>knowledge.</a:t>
            </a:r>
          </a:p>
        </p:txBody>
      </p:sp>
      <p:sp>
        <p:nvSpPr>
          <p:cNvPr id="16" name="object 16"/>
          <p:cNvSpPr/>
          <p:nvPr/>
        </p:nvSpPr>
        <p:spPr>
          <a:xfrm>
            <a:off x="7121994" y="1475994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5">
                <a:moveTo>
                  <a:pt x="3035807" y="0"/>
                </a:moveTo>
                <a:lnTo>
                  <a:pt x="0" y="0"/>
                </a:lnTo>
                <a:lnTo>
                  <a:pt x="0" y="24307"/>
                </a:lnTo>
                <a:lnTo>
                  <a:pt x="3035807" y="24307"/>
                </a:lnTo>
                <a:lnTo>
                  <a:pt x="3035807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3</a:t>
            </a:fld>
            <a:endParaRPr spc="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899" y="1413814"/>
            <a:ext cx="3112770" cy="310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93675">
              <a:lnSpc>
                <a:spcPct val="1111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3.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Parents</a:t>
            </a:r>
            <a:r>
              <a:rPr sz="900" b="1" spc="-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575756"/>
                </a:solidFill>
                <a:latin typeface="Arial"/>
                <a:cs typeface="Arial"/>
              </a:rPr>
              <a:t>want</a:t>
            </a:r>
            <a:r>
              <a:rPr sz="900" b="1" spc="-7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575756"/>
                </a:solidFill>
                <a:latin typeface="Arial"/>
                <a:cs typeface="Arial"/>
              </a:rPr>
              <a:t>their</a:t>
            </a:r>
            <a:r>
              <a:rPr sz="900" b="1" spc="-9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values</a:t>
            </a:r>
            <a:r>
              <a:rPr sz="900" b="1" spc="-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to</a:t>
            </a:r>
            <a:r>
              <a:rPr sz="9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be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acknowledged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575756"/>
                </a:solidFill>
                <a:latin typeface="Arial"/>
                <a:cs typeface="Arial"/>
              </a:rPr>
              <a:t>and 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woven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into</a:t>
            </a:r>
            <a:r>
              <a:rPr sz="900" b="1" spc="-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the</a:t>
            </a:r>
            <a:r>
              <a:rPr sz="9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575756"/>
                </a:solidFill>
                <a:latin typeface="Arial"/>
                <a:cs typeface="Arial"/>
              </a:rPr>
              <a:t>career-related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learning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programme</a:t>
            </a:r>
            <a:r>
              <a:rPr sz="9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575756"/>
                </a:solidFill>
                <a:latin typeface="Arial"/>
                <a:cs typeface="Arial"/>
              </a:rPr>
              <a:t>of 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activities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575756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38100" marR="30480">
              <a:lnSpc>
                <a:spcPct val="111100"/>
              </a:lnSpc>
              <a:spcBef>
                <a:spcPts val="280"/>
              </a:spcBef>
            </a:pP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approach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schools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different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values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beliefs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about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how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child(ren)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should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educated,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including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childrens’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exposure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experiences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world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work.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example,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many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hold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different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expectations for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boys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than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girls</a:t>
            </a:r>
            <a:r>
              <a:rPr sz="750" spc="-15" baseline="33333" dirty="0">
                <a:solidFill>
                  <a:srgbClr val="575756"/>
                </a:solidFill>
                <a:latin typeface="Trebuchet MS"/>
                <a:cs typeface="Trebuchet MS"/>
              </a:rPr>
              <a:t>17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.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also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vary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widely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their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tolerance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imposing a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future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perspective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</a:t>
            </a:r>
            <a:r>
              <a:rPr sz="900" spc="-114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child(ren).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These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values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important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 and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if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they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not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acknowledged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respected,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will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typically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choose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not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engage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supporting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strategies.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However,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most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have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not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thought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explicitly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about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(a)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what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it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they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value for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children,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(b)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what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they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trying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achieve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(c)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degree to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which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values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parenting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strategies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congruent.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These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important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considerations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helping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see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relevance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acquiring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new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set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career-related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resources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draw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upon.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1315" y="4757813"/>
            <a:ext cx="2937510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9880">
              <a:lnSpc>
                <a:spcPct val="111100"/>
              </a:lnSpc>
              <a:spcBef>
                <a:spcPts val="100"/>
              </a:spcBef>
            </a:pP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4.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Parents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need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a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range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575756"/>
                </a:solidFill>
                <a:latin typeface="Arial"/>
                <a:cs typeface="Arial"/>
              </a:rPr>
              <a:t>of</a:t>
            </a:r>
            <a:r>
              <a:rPr sz="900" b="1" spc="-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575756"/>
                </a:solidFill>
                <a:latin typeface="Arial"/>
                <a:cs typeface="Arial"/>
              </a:rPr>
              <a:t>strategies</a:t>
            </a:r>
            <a:r>
              <a:rPr sz="900" b="1" spc="-7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575756"/>
                </a:solidFill>
                <a:latin typeface="Arial"/>
                <a:cs typeface="Arial"/>
              </a:rPr>
              <a:t>from</a:t>
            </a:r>
            <a:r>
              <a:rPr sz="900" b="1" spc="-7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which 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to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575756"/>
                </a:solidFill>
                <a:latin typeface="Arial"/>
                <a:cs typeface="Arial"/>
              </a:rPr>
              <a:t>choose.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280"/>
              </a:spcBef>
            </a:pP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Because parents 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 are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all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different,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it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would  seem obvious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same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parental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engagement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strategy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would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not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work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equally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well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across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all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children.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Therefore,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have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ensured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flexibility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a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child-centred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approach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when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working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chidren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9269" y="3240709"/>
            <a:ext cx="3059430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">
              <a:lnSpc>
                <a:spcPct val="1111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575756"/>
                </a:solidFill>
                <a:latin typeface="Arial"/>
                <a:cs typeface="Arial"/>
              </a:rPr>
              <a:t>5.</a:t>
            </a:r>
            <a:r>
              <a:rPr sz="900" b="1" spc="-5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575756"/>
                </a:solidFill>
                <a:latin typeface="Arial"/>
                <a:cs typeface="Arial"/>
              </a:rPr>
              <a:t>Parents</a:t>
            </a:r>
            <a:r>
              <a:rPr sz="9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575756"/>
                </a:solidFill>
                <a:latin typeface="Arial"/>
                <a:cs typeface="Arial"/>
              </a:rPr>
              <a:t>need</a:t>
            </a:r>
            <a:r>
              <a:rPr sz="900" b="1" spc="-6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575756"/>
                </a:solidFill>
                <a:latin typeface="Arial"/>
                <a:cs typeface="Arial"/>
              </a:rPr>
              <a:t>frequent</a:t>
            </a:r>
            <a:r>
              <a:rPr sz="900" b="1" spc="-5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575756"/>
                </a:solidFill>
                <a:latin typeface="Arial"/>
                <a:cs typeface="Arial"/>
              </a:rPr>
              <a:t>reinforcement</a:t>
            </a:r>
            <a:r>
              <a:rPr sz="900" b="1" spc="-65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for</a:t>
            </a:r>
            <a:r>
              <a:rPr sz="900" b="1" spc="-9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575756"/>
                </a:solidFill>
                <a:latin typeface="Arial"/>
                <a:cs typeface="Arial"/>
              </a:rPr>
              <a:t>their</a:t>
            </a:r>
            <a:r>
              <a:rPr sz="900" b="1" spc="-7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575756"/>
                </a:solidFill>
                <a:latin typeface="Arial"/>
                <a:cs typeface="Arial"/>
              </a:rPr>
              <a:t>efforts  </a:t>
            </a:r>
            <a:r>
              <a:rPr sz="900" b="1" spc="20" dirty="0">
                <a:solidFill>
                  <a:srgbClr val="575756"/>
                </a:solidFill>
                <a:latin typeface="Arial"/>
                <a:cs typeface="Arial"/>
              </a:rPr>
              <a:t>to</a:t>
            </a:r>
            <a:r>
              <a:rPr sz="900" b="1" spc="-60" dirty="0">
                <a:solidFill>
                  <a:srgbClr val="575756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575756"/>
                </a:solidFill>
                <a:latin typeface="Arial"/>
                <a:cs typeface="Arial"/>
              </a:rPr>
              <a:t>change.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280"/>
              </a:spcBef>
            </a:pP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Just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parents’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use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differential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attention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helps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shape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child(ren)’s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attitudes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behavior,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it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essential</a:t>
            </a:r>
            <a:endParaRPr sz="900">
              <a:latin typeface="Trebuchet MS"/>
              <a:cs typeface="Trebuchet MS"/>
            </a:endParaRPr>
          </a:p>
          <a:p>
            <a:pPr marL="12700" marR="17145">
              <a:lnSpc>
                <a:spcPct val="111100"/>
              </a:lnSpc>
            </a:pP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get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lot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positive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attention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efforts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try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new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strategies—regardless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whether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those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strategies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work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when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first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try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them.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know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who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do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not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get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sufficient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offset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efforts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may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prematurely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disengage and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work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hard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avoid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this.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7993" y="1476006"/>
            <a:ext cx="0" cy="4398010"/>
          </a:xfrm>
          <a:custGeom>
            <a:avLst/>
            <a:gdLst/>
            <a:ahLst/>
            <a:cxnLst/>
            <a:rect l="l" t="t" r="r" b="b"/>
            <a:pathLst>
              <a:path h="4398010">
                <a:moveTo>
                  <a:pt x="0" y="0"/>
                </a:moveTo>
                <a:lnTo>
                  <a:pt x="0" y="4397781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5998" y="1476006"/>
            <a:ext cx="0" cy="4398010"/>
          </a:xfrm>
          <a:custGeom>
            <a:avLst/>
            <a:gdLst/>
            <a:ahLst/>
            <a:cxnLst/>
            <a:rect l="l" t="t" r="r" b="b"/>
            <a:pathLst>
              <a:path h="4398010">
                <a:moveTo>
                  <a:pt x="0" y="0"/>
                </a:moveTo>
                <a:lnTo>
                  <a:pt x="0" y="4397781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7995" y="1500301"/>
            <a:ext cx="3036570" cy="2995295"/>
          </a:xfrm>
          <a:custGeom>
            <a:avLst/>
            <a:gdLst/>
            <a:ahLst/>
            <a:cxnLst/>
            <a:rect l="l" t="t" r="r" b="b"/>
            <a:pathLst>
              <a:path w="3036570" h="2995295">
                <a:moveTo>
                  <a:pt x="3035998" y="0"/>
                </a:moveTo>
                <a:lnTo>
                  <a:pt x="0" y="0"/>
                </a:lnTo>
                <a:lnTo>
                  <a:pt x="0" y="2994812"/>
                </a:lnTo>
                <a:lnTo>
                  <a:pt x="3035998" y="29948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02595" y="1618106"/>
            <a:ext cx="308737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marR="169545" indent="-1905">
              <a:lnSpc>
                <a:spcPct val="111100"/>
              </a:lnSpc>
              <a:spcBef>
                <a:spcPts val="10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discussions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essential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because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they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help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clarify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important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each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other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how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career-related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can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improve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joint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work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schools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0" dirty="0">
                <a:solidFill>
                  <a:srgbClr val="575756"/>
                </a:solidFill>
                <a:latin typeface="Trebuchet MS"/>
                <a:cs typeface="Trebuchet MS"/>
              </a:rPr>
              <a:t>ways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consistent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shared 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goals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values.For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example,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Chicago Parent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Program</a:t>
            </a:r>
            <a:r>
              <a:rPr sz="750" spc="22" baseline="33333" dirty="0">
                <a:solidFill>
                  <a:srgbClr val="575756"/>
                </a:solidFill>
                <a:latin typeface="Trebuchet MS"/>
                <a:cs typeface="Trebuchet MS"/>
              </a:rPr>
              <a:t>18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asked parents 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“Ten,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fifteen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years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from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now,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how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would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you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like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your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feel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deep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down</a:t>
            </a:r>
            <a:endParaRPr sz="900">
              <a:latin typeface="Trebuchet MS"/>
              <a:cs typeface="Trebuchet MS"/>
            </a:endParaRPr>
          </a:p>
          <a:p>
            <a:pPr marL="135890" marR="139700" indent="1270">
              <a:lnSpc>
                <a:spcPct val="111100"/>
              </a:lnSpc>
            </a:pP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about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himself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or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herself?”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Across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diverse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population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who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have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attended the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program,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descriptions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remain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relatively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consistent: they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want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feel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loved,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competent,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respected,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smart,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good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about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themselves. The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group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leader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writes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these descriptions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board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everyone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see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then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asks,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“How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will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you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help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your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come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feel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this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way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about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themselves?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What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endParaRPr sz="900">
              <a:latin typeface="Trebuchet MS"/>
              <a:cs typeface="Trebuchet MS"/>
            </a:endParaRPr>
          </a:p>
          <a:p>
            <a:pPr marL="136525" marR="153670">
              <a:lnSpc>
                <a:spcPct val="111100"/>
              </a:lnSpc>
            </a:pP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behaviors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you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see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your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now,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you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need  to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reinforce,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going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help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them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develop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this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core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sense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self?”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27995" y="1475994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5">
                <a:moveTo>
                  <a:pt x="3035820" y="0"/>
                </a:moveTo>
                <a:lnTo>
                  <a:pt x="0" y="0"/>
                </a:lnTo>
                <a:lnTo>
                  <a:pt x="0" y="24307"/>
                </a:lnTo>
                <a:lnTo>
                  <a:pt x="3035820" y="24307"/>
                </a:lnTo>
                <a:lnTo>
                  <a:pt x="3035820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21994" y="1500301"/>
            <a:ext cx="3036570" cy="1623695"/>
          </a:xfrm>
          <a:custGeom>
            <a:avLst/>
            <a:gdLst/>
            <a:ahLst/>
            <a:cxnLst/>
            <a:rect l="l" t="t" r="r" b="b"/>
            <a:pathLst>
              <a:path w="3036570" h="1623695">
                <a:moveTo>
                  <a:pt x="3035998" y="0"/>
                </a:moveTo>
                <a:lnTo>
                  <a:pt x="0" y="0"/>
                </a:lnTo>
                <a:lnTo>
                  <a:pt x="0" y="1623212"/>
                </a:lnTo>
                <a:lnTo>
                  <a:pt x="3035998" y="16232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21994" y="1618106"/>
            <a:ext cx="303657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97155" indent="1905">
              <a:lnSpc>
                <a:spcPct val="111100"/>
              </a:lnSpc>
              <a:spcBef>
                <a:spcPts val="10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help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paretns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understand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there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many </a:t>
            </a:r>
            <a:r>
              <a:rPr sz="900" spc="50" dirty="0">
                <a:solidFill>
                  <a:srgbClr val="575756"/>
                </a:solidFill>
                <a:latin typeface="Trebuchet MS"/>
                <a:cs typeface="Trebuchet MS"/>
              </a:rPr>
              <a:t>ways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can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do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this—verbal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praise,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hugs,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smiles,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star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charts,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‘high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five’and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other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strategies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other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might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suggest.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One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14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advantages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career-related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activities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Careers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Champion/Leader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can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solicit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alternative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ideas  from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other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parents,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alternatives that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may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more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acceptable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parent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because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they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suggested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22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peers.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21994" y="1475994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5">
                <a:moveTo>
                  <a:pt x="3035807" y="0"/>
                </a:moveTo>
                <a:lnTo>
                  <a:pt x="0" y="0"/>
                </a:lnTo>
                <a:lnTo>
                  <a:pt x="0" y="24307"/>
                </a:lnTo>
                <a:lnTo>
                  <a:pt x="3035807" y="24307"/>
                </a:lnTo>
                <a:lnTo>
                  <a:pt x="3035807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1994" y="5144795"/>
            <a:ext cx="3036570" cy="1776095"/>
          </a:xfrm>
          <a:custGeom>
            <a:avLst/>
            <a:gdLst/>
            <a:ahLst/>
            <a:cxnLst/>
            <a:rect l="l" t="t" r="r" b="b"/>
            <a:pathLst>
              <a:path w="3036570" h="1776095">
                <a:moveTo>
                  <a:pt x="3035998" y="0"/>
                </a:moveTo>
                <a:lnTo>
                  <a:pt x="0" y="0"/>
                </a:lnTo>
                <a:lnTo>
                  <a:pt x="0" y="1775612"/>
                </a:lnTo>
                <a:lnTo>
                  <a:pt x="3035998" y="17756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96594" y="5262600"/>
            <a:ext cx="308737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193040" indent="24765">
              <a:lnSpc>
                <a:spcPct val="111100"/>
              </a:lnSpc>
              <a:spcBef>
                <a:spcPts val="10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nurture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effective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parent–teacher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relationships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‘side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 side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reciprocal’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rather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than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‘hierarchical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primarily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unidirectional’.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value co-generative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dialogues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between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teachers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parents,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is,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engagement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‘substantive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conversations </a:t>
            </a:r>
            <a:r>
              <a:rPr sz="900" spc="-125" dirty="0">
                <a:solidFill>
                  <a:srgbClr val="575756"/>
                </a:solidFill>
                <a:latin typeface="Trebuchet MS"/>
                <a:cs typeface="Trebuchet MS"/>
              </a:rPr>
              <a:t>. . .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while  adopting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an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open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disposition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possibilities</a:t>
            </a:r>
            <a:endParaRPr sz="900">
              <a:latin typeface="Trebuchet MS"/>
              <a:cs typeface="Trebuchet MS"/>
            </a:endParaRPr>
          </a:p>
          <a:p>
            <a:pPr marL="136525">
              <a:lnSpc>
                <a:spcPct val="100000"/>
              </a:lnSpc>
              <a:spcBef>
                <a:spcPts val="120"/>
              </a:spcBef>
            </a:pP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from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others’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views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ideas’</a:t>
            </a:r>
            <a:r>
              <a:rPr sz="750" spc="-37" baseline="33333" dirty="0">
                <a:solidFill>
                  <a:srgbClr val="575756"/>
                </a:solidFill>
                <a:latin typeface="Trebuchet MS"/>
                <a:cs typeface="Trebuchet MS"/>
              </a:rPr>
              <a:t>19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139065" marR="454025" indent="-6985">
              <a:lnSpc>
                <a:spcPct val="111100"/>
              </a:lnSpc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respectful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welcoming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environment 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critical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effective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parent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engagement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inclusive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education</a:t>
            </a:r>
            <a:r>
              <a:rPr sz="750" baseline="33333" dirty="0">
                <a:solidFill>
                  <a:srgbClr val="575756"/>
                </a:solidFill>
                <a:latin typeface="Trebuchet MS"/>
                <a:cs typeface="Trebuchet MS"/>
              </a:rPr>
              <a:t>20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21994" y="5120487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4">
                <a:moveTo>
                  <a:pt x="3035807" y="0"/>
                </a:moveTo>
                <a:lnTo>
                  <a:pt x="0" y="0"/>
                </a:lnTo>
                <a:lnTo>
                  <a:pt x="0" y="24307"/>
                </a:lnTo>
                <a:lnTo>
                  <a:pt x="3035807" y="24307"/>
                </a:lnTo>
                <a:lnTo>
                  <a:pt x="3035807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4</a:t>
            </a:fld>
            <a:endParaRPr spc="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847" y="1425206"/>
            <a:ext cx="3087370" cy="195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6416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8D1558"/>
                </a:solidFill>
                <a:latin typeface="Arial"/>
                <a:cs typeface="Arial"/>
              </a:rPr>
              <a:t>How</a:t>
            </a:r>
            <a:r>
              <a:rPr sz="1000" b="1" spc="-8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8D1558"/>
                </a:solidFill>
                <a:latin typeface="Arial"/>
                <a:cs typeface="Arial"/>
              </a:rPr>
              <a:t>Does</a:t>
            </a:r>
            <a:r>
              <a:rPr sz="1000" b="1" spc="-8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8D1558"/>
                </a:solidFill>
                <a:latin typeface="Arial"/>
                <a:cs typeface="Arial"/>
              </a:rPr>
              <a:t>the</a:t>
            </a:r>
            <a:r>
              <a:rPr sz="1000" b="1" spc="-7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D1558"/>
                </a:solidFill>
                <a:latin typeface="Arial"/>
                <a:cs typeface="Arial"/>
              </a:rPr>
              <a:t>Leadership</a:t>
            </a:r>
            <a:r>
              <a:rPr sz="1000" b="1" spc="-6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8D1558"/>
                </a:solidFill>
                <a:latin typeface="Arial"/>
                <a:cs typeface="Arial"/>
              </a:rPr>
              <a:t>Structure</a:t>
            </a:r>
            <a:r>
              <a:rPr sz="1000" b="1" spc="-7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D1558"/>
                </a:solidFill>
                <a:latin typeface="Arial"/>
                <a:cs typeface="Arial"/>
              </a:rPr>
              <a:t>in</a:t>
            </a:r>
            <a:r>
              <a:rPr sz="1000" b="1" spc="-7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8D1558"/>
                </a:solidFill>
                <a:latin typeface="Arial"/>
                <a:cs typeface="Arial"/>
              </a:rPr>
              <a:t>Schools  </a:t>
            </a:r>
            <a:r>
              <a:rPr sz="1000" b="1" spc="5" dirty="0">
                <a:solidFill>
                  <a:srgbClr val="8D1558"/>
                </a:solidFill>
                <a:latin typeface="Arial"/>
                <a:cs typeface="Arial"/>
              </a:rPr>
              <a:t>Affect </a:t>
            </a:r>
            <a:r>
              <a:rPr sz="1000" b="1" spc="-100" dirty="0">
                <a:solidFill>
                  <a:srgbClr val="8D1558"/>
                </a:solidFill>
                <a:latin typeface="Arial"/>
                <a:cs typeface="Arial"/>
              </a:rPr>
              <a:t>CRL </a:t>
            </a:r>
            <a:r>
              <a:rPr sz="1000" b="1" spc="10" dirty="0">
                <a:solidFill>
                  <a:srgbClr val="8D1558"/>
                </a:solidFill>
                <a:latin typeface="Arial"/>
                <a:cs typeface="Arial"/>
              </a:rPr>
              <a:t>Implementation </a:t>
            </a:r>
            <a:r>
              <a:rPr sz="1000" b="1" spc="-10" dirty="0">
                <a:solidFill>
                  <a:srgbClr val="8D1558"/>
                </a:solidFill>
                <a:latin typeface="Arial"/>
                <a:cs typeface="Arial"/>
              </a:rPr>
              <a:t>and</a:t>
            </a:r>
            <a:r>
              <a:rPr sz="1000" b="1" spc="-21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8D1558"/>
                </a:solidFill>
                <a:latin typeface="Arial"/>
                <a:cs typeface="Arial"/>
              </a:rPr>
              <a:t>Sustainability?</a:t>
            </a:r>
            <a:endParaRPr sz="1000">
              <a:latin typeface="Arial"/>
              <a:cs typeface="Arial"/>
            </a:endParaRPr>
          </a:p>
          <a:p>
            <a:pPr marL="38100" marR="30480">
              <a:lnSpc>
                <a:spcPct val="111100"/>
              </a:lnSpc>
              <a:spcBef>
                <a:spcPts val="83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leadership</a:t>
            </a:r>
            <a:r>
              <a:rPr sz="750" spc="7" baseline="33333" dirty="0">
                <a:solidFill>
                  <a:srgbClr val="575756"/>
                </a:solidFill>
                <a:latin typeface="Trebuchet MS"/>
                <a:cs typeface="Trebuchet MS"/>
              </a:rPr>
              <a:t>21</a:t>
            </a:r>
            <a:r>
              <a:rPr sz="750" spc="82" baseline="33333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plays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critical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role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initiation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maintenance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our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primary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school.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Not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only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headteacher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principal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endorsement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enthusiasm 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critical,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but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structure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hierarchy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leadership</a:t>
            </a:r>
            <a:endParaRPr sz="900">
              <a:latin typeface="Trebuchet MS"/>
              <a:cs typeface="Trebuchet MS"/>
            </a:endParaRPr>
          </a:p>
          <a:p>
            <a:pPr marL="38100" marR="86360">
              <a:lnSpc>
                <a:spcPct val="111100"/>
              </a:lnSpc>
            </a:pP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schools also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affects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ability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effectively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partner  with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parents,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teachers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business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volunteers.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some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schools,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headteachers/ principals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preferred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gatekeeper;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others,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they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delegate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implementation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responsibility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others.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Some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prefer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delegate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decision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making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about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family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supports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specific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staff.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1303" y="1425206"/>
            <a:ext cx="3027045" cy="226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D1558"/>
                </a:solidFill>
                <a:latin typeface="Arial"/>
                <a:cs typeface="Arial"/>
              </a:rPr>
              <a:t>Getting </a:t>
            </a:r>
            <a:r>
              <a:rPr sz="1000" b="1" spc="20" dirty="0">
                <a:solidFill>
                  <a:srgbClr val="8D1558"/>
                </a:solidFill>
                <a:latin typeface="Arial"/>
                <a:cs typeface="Arial"/>
              </a:rPr>
              <a:t>the</a:t>
            </a:r>
            <a:r>
              <a:rPr sz="1000" b="1" spc="-21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8D1558"/>
                </a:solidFill>
                <a:latin typeface="Arial"/>
                <a:cs typeface="Arial"/>
              </a:rPr>
              <a:t>Parent </a:t>
            </a:r>
            <a:r>
              <a:rPr sz="1000" b="1" spc="-5" dirty="0">
                <a:solidFill>
                  <a:srgbClr val="8D1558"/>
                </a:solidFill>
                <a:latin typeface="Arial"/>
                <a:cs typeface="Arial"/>
              </a:rPr>
              <a:t>Perspective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83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know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struggling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high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levels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social  adversity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may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able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dedicate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time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energy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enrolling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attending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 activities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school,  despite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desire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good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parents.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An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important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step  our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can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take in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developing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positive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partnerships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discover,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nurture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celebrate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  <a:p>
            <a:pPr marL="12700" marR="8255">
              <a:lnSpc>
                <a:spcPct val="111100"/>
              </a:lnSpc>
            </a:pP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child’s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abilities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strengths,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well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focus on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commonalities between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child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peers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rather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than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differences.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have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breadth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depth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 knowledge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experience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regarding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teachers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unlikely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have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respect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this.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Parents’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knowledge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experience are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critical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schools’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inclusive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policy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practice.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1303" y="5448262"/>
            <a:ext cx="30175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Being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proactive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establishing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effective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communication  </a:t>
            </a:r>
            <a:r>
              <a:rPr sz="900" spc="45" dirty="0">
                <a:solidFill>
                  <a:srgbClr val="575756"/>
                </a:solidFill>
                <a:latin typeface="Trebuchet MS"/>
                <a:cs typeface="Trebuchet MS"/>
              </a:rPr>
              <a:t>assists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our</a:t>
            </a:r>
            <a:r>
              <a:rPr sz="900" spc="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teachers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come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know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parents’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experience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perspectives.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This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means: </a:t>
            </a:r>
            <a:r>
              <a:rPr sz="900" spc="200" dirty="0">
                <a:solidFill>
                  <a:srgbClr val="575756"/>
                </a:solidFill>
                <a:latin typeface="Trebuchet MS"/>
                <a:cs typeface="Trebuchet MS"/>
              </a:rPr>
              <a:t>–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developing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positive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interpersonal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skills; </a:t>
            </a:r>
            <a:r>
              <a:rPr sz="900" spc="200" dirty="0">
                <a:solidFill>
                  <a:srgbClr val="575756"/>
                </a:solidFill>
                <a:latin typeface="Trebuchet MS"/>
                <a:cs typeface="Trebuchet MS"/>
              </a:rPr>
              <a:t>–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becoming skilled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listening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parents;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0" dirty="0">
                <a:solidFill>
                  <a:srgbClr val="575756"/>
                </a:solidFill>
                <a:latin typeface="Trebuchet MS"/>
                <a:cs typeface="Trebuchet MS"/>
              </a:rPr>
              <a:t>–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developing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skills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help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express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114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views.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3894" y="3100311"/>
            <a:ext cx="3110230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8D1558"/>
                </a:solidFill>
                <a:latin typeface="Arial"/>
                <a:cs typeface="Arial"/>
              </a:rPr>
              <a:t>Skills</a:t>
            </a:r>
            <a:r>
              <a:rPr sz="1000" b="1" spc="-7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8D1558"/>
                </a:solidFill>
                <a:latin typeface="Arial"/>
                <a:cs typeface="Arial"/>
              </a:rPr>
              <a:t>development</a:t>
            </a:r>
            <a:r>
              <a:rPr sz="1000" b="1" spc="-6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8D1558"/>
                </a:solidFill>
                <a:latin typeface="Arial"/>
                <a:cs typeface="Arial"/>
              </a:rPr>
              <a:t>and</a:t>
            </a:r>
            <a:r>
              <a:rPr sz="1000" b="1" spc="-8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8D1558"/>
                </a:solidFill>
                <a:latin typeface="Arial"/>
                <a:cs typeface="Arial"/>
              </a:rPr>
              <a:t>work</a:t>
            </a:r>
            <a:r>
              <a:rPr sz="1000" b="1" spc="-9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8D1558"/>
                </a:solidFill>
                <a:latin typeface="Arial"/>
                <a:cs typeface="Arial"/>
              </a:rPr>
              <a:t>with</a:t>
            </a:r>
            <a:r>
              <a:rPr sz="1000" b="1" spc="-8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8D1558"/>
                </a:solidFill>
                <a:latin typeface="Arial"/>
                <a:cs typeface="Arial"/>
              </a:rPr>
              <a:t>volunteers</a:t>
            </a:r>
            <a:endParaRPr sz="1000">
              <a:latin typeface="Arial"/>
              <a:cs typeface="Arial"/>
            </a:endParaRPr>
          </a:p>
          <a:p>
            <a:pPr marL="38100" marR="30480">
              <a:lnSpc>
                <a:spcPct val="111100"/>
              </a:lnSpc>
              <a:spcBef>
                <a:spcPts val="830"/>
              </a:spcBef>
            </a:pP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Primary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teachers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engage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students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everyday  learning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could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described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Childhood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proficiency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skills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resilience,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conscientiousness, 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self-awareness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motivation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found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closely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associated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educational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attainment</a:t>
            </a:r>
            <a:r>
              <a:rPr sz="750" baseline="33333" dirty="0">
                <a:solidFill>
                  <a:srgbClr val="575756"/>
                </a:solidFill>
                <a:latin typeface="Trebuchet MS"/>
                <a:cs typeface="Trebuchet MS"/>
              </a:rPr>
              <a:t>22,23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7993" y="1476006"/>
            <a:ext cx="0" cy="4900295"/>
          </a:xfrm>
          <a:custGeom>
            <a:avLst/>
            <a:gdLst/>
            <a:ahLst/>
            <a:cxnLst/>
            <a:rect l="l" t="t" r="r" b="b"/>
            <a:pathLst>
              <a:path h="4900295">
                <a:moveTo>
                  <a:pt x="0" y="0"/>
                </a:moveTo>
                <a:lnTo>
                  <a:pt x="0" y="4899875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5998" y="1476006"/>
            <a:ext cx="0" cy="4900295"/>
          </a:xfrm>
          <a:custGeom>
            <a:avLst/>
            <a:gdLst/>
            <a:ahLst/>
            <a:cxnLst/>
            <a:rect l="l" t="t" r="r" b="b"/>
            <a:pathLst>
              <a:path h="4900295">
                <a:moveTo>
                  <a:pt x="0" y="0"/>
                </a:moveTo>
                <a:lnTo>
                  <a:pt x="0" y="4899875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998" y="3633304"/>
            <a:ext cx="3036570" cy="1776095"/>
          </a:xfrm>
          <a:custGeom>
            <a:avLst/>
            <a:gdLst/>
            <a:ahLst/>
            <a:cxnLst/>
            <a:rect l="l" t="t" r="r" b="b"/>
            <a:pathLst>
              <a:path w="3036570" h="1776095">
                <a:moveTo>
                  <a:pt x="3035998" y="0"/>
                </a:moveTo>
                <a:lnTo>
                  <a:pt x="0" y="0"/>
                </a:lnTo>
                <a:lnTo>
                  <a:pt x="0" y="1775612"/>
                </a:lnTo>
                <a:lnTo>
                  <a:pt x="3035998" y="17756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5998" y="3751109"/>
            <a:ext cx="303657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120014" indent="1270">
              <a:lnSpc>
                <a:spcPct val="111100"/>
              </a:lnSpc>
              <a:spcBef>
                <a:spcPts val="100"/>
              </a:spcBef>
            </a:pP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Our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tailors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implementation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match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objectives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philosophy,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values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teaching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staff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expetise.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Every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parent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 </a:t>
            </a:r>
            <a:r>
              <a:rPr sz="900" spc="45" dirty="0">
                <a:solidFill>
                  <a:srgbClr val="575756"/>
                </a:solidFill>
                <a:latin typeface="Trebuchet MS"/>
                <a:cs typeface="Trebuchet MS"/>
              </a:rPr>
              <a:t>has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unique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needs,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depending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 circumstance.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always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consider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whether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adjustments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required</a:t>
            </a:r>
            <a:endParaRPr sz="900">
              <a:latin typeface="Trebuchet MS"/>
              <a:cs typeface="Trebuchet MS"/>
            </a:endParaRPr>
          </a:p>
          <a:p>
            <a:pPr marL="111760" marR="211454" indent="-635">
              <a:lnSpc>
                <a:spcPct val="111100"/>
              </a:lnSpc>
            </a:pP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child(ren)’s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learning.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example,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benefits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providing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adjustments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students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disability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clear.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Adjustments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provide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access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learning,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increase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participation,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allow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student’s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measured,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improve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engagement.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998" y="3608997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5" h="24764">
                <a:moveTo>
                  <a:pt x="3035820" y="0"/>
                </a:moveTo>
                <a:lnTo>
                  <a:pt x="0" y="0"/>
                </a:lnTo>
                <a:lnTo>
                  <a:pt x="0" y="24307"/>
                </a:lnTo>
                <a:lnTo>
                  <a:pt x="3035820" y="24307"/>
                </a:lnTo>
                <a:lnTo>
                  <a:pt x="3035820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7995" y="3926700"/>
            <a:ext cx="3036570" cy="1318895"/>
          </a:xfrm>
          <a:custGeom>
            <a:avLst/>
            <a:gdLst/>
            <a:ahLst/>
            <a:cxnLst/>
            <a:rect l="l" t="t" r="r" b="b"/>
            <a:pathLst>
              <a:path w="3036570" h="1318895">
                <a:moveTo>
                  <a:pt x="3035998" y="0"/>
                </a:moveTo>
                <a:lnTo>
                  <a:pt x="0" y="0"/>
                </a:lnTo>
                <a:lnTo>
                  <a:pt x="0" y="1318412"/>
                </a:lnTo>
                <a:lnTo>
                  <a:pt x="3035998" y="13184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27995" y="4044517"/>
            <a:ext cx="303657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198755" indent="1270">
              <a:lnSpc>
                <a:spcPct val="111100"/>
              </a:lnSpc>
              <a:spcBef>
                <a:spcPts val="10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set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aside designated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spaces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engage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conversations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and/or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activities.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Create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whole-school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‘career-related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(CRL) 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culture’.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Celebrate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that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everyone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is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learning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together</a:t>
            </a:r>
            <a:endParaRPr sz="900">
              <a:latin typeface="Trebuchet MS"/>
              <a:cs typeface="Trebuchet MS"/>
            </a:endParaRPr>
          </a:p>
          <a:p>
            <a:pPr marL="111125" marR="101600" indent="-45085">
              <a:lnSpc>
                <a:spcPct val="111100"/>
              </a:lnSpc>
            </a:pPr>
            <a:r>
              <a:rPr sz="900" spc="70" dirty="0">
                <a:solidFill>
                  <a:srgbClr val="575756"/>
                </a:solidFill>
                <a:latin typeface="Trebuchet MS"/>
                <a:cs typeface="Trebuchet MS"/>
              </a:rPr>
              <a:t>-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learn with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from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each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other.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Ensure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contribute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governance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staff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development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575756"/>
                </a:solidFill>
                <a:latin typeface="Trebuchet MS"/>
                <a:cs typeface="Trebuchet MS"/>
              </a:rPr>
              <a:t>(e.g.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local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support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groups).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27995" y="3902405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4">
                <a:moveTo>
                  <a:pt x="3035820" y="0"/>
                </a:moveTo>
                <a:lnTo>
                  <a:pt x="0" y="0"/>
                </a:lnTo>
                <a:lnTo>
                  <a:pt x="0" y="24307"/>
                </a:lnTo>
                <a:lnTo>
                  <a:pt x="3035820" y="24307"/>
                </a:lnTo>
                <a:lnTo>
                  <a:pt x="3035820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1994" y="1500301"/>
            <a:ext cx="3036570" cy="1471295"/>
          </a:xfrm>
          <a:custGeom>
            <a:avLst/>
            <a:gdLst/>
            <a:ahLst/>
            <a:cxnLst/>
            <a:rect l="l" t="t" r="r" b="b"/>
            <a:pathLst>
              <a:path w="3036570" h="1471295">
                <a:moveTo>
                  <a:pt x="3035998" y="0"/>
                </a:moveTo>
                <a:lnTo>
                  <a:pt x="0" y="0"/>
                </a:lnTo>
                <a:lnTo>
                  <a:pt x="0" y="1470812"/>
                </a:lnTo>
                <a:lnTo>
                  <a:pt x="3035998" y="14708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21994" y="1618106"/>
            <a:ext cx="30365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107314" indent="1905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Preferred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modes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communication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established, 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well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how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when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communication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should 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occur.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make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good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use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variety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social-media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channels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those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who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welcome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this.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single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communication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home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using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an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App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message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photograph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doing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an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activity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can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lot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more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meaningful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valued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than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one-off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directive.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21994" y="1475994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5">
                <a:moveTo>
                  <a:pt x="3035807" y="0"/>
                </a:moveTo>
                <a:lnTo>
                  <a:pt x="0" y="0"/>
                </a:lnTo>
                <a:lnTo>
                  <a:pt x="0" y="24307"/>
                </a:lnTo>
                <a:lnTo>
                  <a:pt x="3035807" y="24307"/>
                </a:lnTo>
                <a:lnTo>
                  <a:pt x="3035807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1994" y="4430661"/>
            <a:ext cx="3036570" cy="1776095"/>
          </a:xfrm>
          <a:custGeom>
            <a:avLst/>
            <a:gdLst/>
            <a:ahLst/>
            <a:cxnLst/>
            <a:rect l="l" t="t" r="r" b="b"/>
            <a:pathLst>
              <a:path w="3036570" h="1776095">
                <a:moveTo>
                  <a:pt x="3035998" y="0"/>
                </a:moveTo>
                <a:lnTo>
                  <a:pt x="0" y="0"/>
                </a:lnTo>
                <a:lnTo>
                  <a:pt x="0" y="1775612"/>
                </a:lnTo>
                <a:lnTo>
                  <a:pt x="3035998" y="1775612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21994" y="4548466"/>
            <a:ext cx="303657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245745" indent="635">
              <a:lnSpc>
                <a:spcPct val="111100"/>
              </a:lnSpc>
              <a:spcBef>
                <a:spcPts val="10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proactively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seek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volunteers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as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these  have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been </a:t>
            </a:r>
            <a:r>
              <a:rPr sz="900" spc="50" dirty="0">
                <a:solidFill>
                  <a:srgbClr val="575756"/>
                </a:solidFill>
                <a:latin typeface="Trebuchet MS"/>
                <a:cs typeface="Trebuchet MS"/>
              </a:rPr>
              <a:t>shown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make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positive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difference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classroom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activities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e.g.,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13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control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group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using</a:t>
            </a:r>
            <a:endParaRPr sz="900">
              <a:latin typeface="Trebuchet MS"/>
              <a:cs typeface="Trebuchet MS"/>
            </a:endParaRPr>
          </a:p>
          <a:p>
            <a:pPr marL="109855" marR="143510">
              <a:lnSpc>
                <a:spcPct val="111100"/>
              </a:lnSpc>
            </a:pP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statistical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testing,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researchers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found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programme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‘effective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improving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number of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reading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outcomes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pupils’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impact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strongest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relation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decoding,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reading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rate,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reading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fluency.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Such  an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approach can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applied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drawing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parents’  experience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expertise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supporting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this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other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subject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areas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curriculum.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21994" y="4406353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4" h="24764">
                <a:moveTo>
                  <a:pt x="3035807" y="0"/>
                </a:moveTo>
                <a:lnTo>
                  <a:pt x="0" y="0"/>
                </a:lnTo>
                <a:lnTo>
                  <a:pt x="0" y="24307"/>
                </a:lnTo>
                <a:lnTo>
                  <a:pt x="3035807" y="24307"/>
                </a:lnTo>
                <a:lnTo>
                  <a:pt x="3035807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5</a:t>
            </a:fld>
            <a:endParaRPr spc="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899" y="1425206"/>
            <a:ext cx="298640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8D1558"/>
                </a:solidFill>
                <a:latin typeface="Arial"/>
                <a:cs typeface="Arial"/>
              </a:rPr>
              <a:t>Measuring</a:t>
            </a:r>
            <a:r>
              <a:rPr sz="1000" b="1" spc="-8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8D1558"/>
                </a:solidFill>
                <a:latin typeface="Arial"/>
                <a:cs typeface="Arial"/>
              </a:rPr>
              <a:t>the</a:t>
            </a:r>
            <a:r>
              <a:rPr sz="1000" b="1" spc="-6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8D1558"/>
                </a:solidFill>
                <a:latin typeface="Arial"/>
                <a:cs typeface="Arial"/>
              </a:rPr>
              <a:t>impact</a:t>
            </a:r>
            <a:r>
              <a:rPr sz="1000" b="1" spc="-65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8D1558"/>
                </a:solidFill>
                <a:latin typeface="Arial"/>
                <a:cs typeface="Arial"/>
              </a:rPr>
              <a:t>of</a:t>
            </a:r>
            <a:r>
              <a:rPr sz="1000" b="1" spc="-80" dirty="0">
                <a:solidFill>
                  <a:srgbClr val="8D1558"/>
                </a:solidFill>
                <a:latin typeface="Arial"/>
                <a:cs typeface="Arial"/>
              </a:rPr>
              <a:t> </a:t>
            </a:r>
            <a:r>
              <a:rPr sz="1000" b="1" spc="-100" dirty="0">
                <a:solidFill>
                  <a:srgbClr val="8D1558"/>
                </a:solidFill>
                <a:latin typeface="Arial"/>
                <a:cs typeface="Arial"/>
              </a:rPr>
              <a:t>CRL</a:t>
            </a:r>
            <a:endParaRPr sz="1000">
              <a:latin typeface="Arial"/>
              <a:cs typeface="Arial"/>
            </a:endParaRPr>
          </a:p>
          <a:p>
            <a:pPr marL="38100" marR="30480">
              <a:lnSpc>
                <a:spcPct val="111100"/>
              </a:lnSpc>
              <a:spcBef>
                <a:spcPts val="830"/>
              </a:spcBef>
            </a:pP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importance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career-related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decisions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made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during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primary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575756"/>
                </a:solidFill>
                <a:latin typeface="Trebuchet MS"/>
                <a:cs typeface="Trebuchet MS"/>
              </a:rPr>
              <a:t>has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been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supported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both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studies</a:t>
            </a:r>
            <a:endParaRPr sz="900">
              <a:latin typeface="Trebuchet MS"/>
              <a:cs typeface="Trebuchet MS"/>
            </a:endParaRPr>
          </a:p>
          <a:p>
            <a:pPr marL="38100" marR="147320">
              <a:lnSpc>
                <a:spcPct val="111100"/>
              </a:lnSpc>
            </a:pP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children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retrospective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studies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adults.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  Education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Endowment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Foundation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highlights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parental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engagement </a:t>
            </a:r>
            <a:r>
              <a:rPr sz="900" spc="45" dirty="0">
                <a:solidFill>
                  <a:srgbClr val="575756"/>
                </a:solidFill>
                <a:latin typeface="Trebuchet MS"/>
                <a:cs typeface="Trebuchet MS"/>
              </a:rPr>
              <a:t>has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positive impact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average of </a:t>
            </a:r>
            <a:r>
              <a:rPr sz="900" spc="80" dirty="0">
                <a:solidFill>
                  <a:srgbClr val="575756"/>
                </a:solidFill>
                <a:latin typeface="Trebuchet MS"/>
                <a:cs typeface="Trebuchet MS"/>
              </a:rPr>
              <a:t>4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months’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additional</a:t>
            </a:r>
            <a:r>
              <a:rPr sz="900" spc="-1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progress</a:t>
            </a:r>
            <a:r>
              <a:rPr sz="750" spc="30" baseline="33333" dirty="0">
                <a:solidFill>
                  <a:srgbClr val="575756"/>
                </a:solidFill>
                <a:latin typeface="Trebuchet MS"/>
                <a:cs typeface="Trebuchet MS"/>
              </a:rPr>
              <a:t>24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998" y="2895295"/>
            <a:ext cx="3036570" cy="1991995"/>
          </a:xfrm>
          <a:custGeom>
            <a:avLst/>
            <a:gdLst/>
            <a:ahLst/>
            <a:cxnLst/>
            <a:rect l="l" t="t" r="r" b="b"/>
            <a:pathLst>
              <a:path w="3036570" h="1991995">
                <a:moveTo>
                  <a:pt x="3035998" y="0"/>
                </a:moveTo>
                <a:lnTo>
                  <a:pt x="0" y="0"/>
                </a:lnTo>
                <a:lnTo>
                  <a:pt x="0" y="1991613"/>
                </a:lnTo>
                <a:lnTo>
                  <a:pt x="3035998" y="1991613"/>
                </a:lnTo>
                <a:lnTo>
                  <a:pt x="303599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998" y="3013113"/>
            <a:ext cx="3036570" cy="176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127000" indent="1905">
              <a:lnSpc>
                <a:spcPct val="111100"/>
              </a:lnSpc>
              <a:spcBef>
                <a:spcPts val="100"/>
              </a:spcBef>
            </a:pP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Our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policy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considers </a:t>
            </a:r>
            <a:r>
              <a:rPr sz="900" spc="40" dirty="0">
                <a:solidFill>
                  <a:srgbClr val="575756"/>
                </a:solidFill>
                <a:latin typeface="Trebuchet MS"/>
                <a:cs typeface="Trebuchet MS"/>
              </a:rPr>
              <a:t>how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engage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all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parents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avoid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widening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attainment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gaps.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Gatsby</a:t>
            </a:r>
            <a:r>
              <a:rPr sz="900" u="sng" spc="-10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Benchmarks</a:t>
            </a:r>
            <a:r>
              <a:rPr sz="900" spc="-85" dirty="0">
                <a:solidFill>
                  <a:srgbClr val="275B9B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provide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practical</a:t>
            </a:r>
            <a:r>
              <a:rPr sz="900" spc="-114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framework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for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internally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measuring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impact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our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primary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school.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See</a:t>
            </a:r>
            <a:r>
              <a:rPr sz="900" spc="-16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3"/>
              </a:rPr>
              <a:t>also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101600" marR="351790" indent="10160">
              <a:lnSpc>
                <a:spcPct val="111100"/>
              </a:lnSpc>
              <a:spcBef>
                <a:spcPts val="850"/>
              </a:spcBef>
            </a:pP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also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draw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upon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u="sng" spc="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North</a:t>
            </a:r>
            <a:r>
              <a:rPr sz="900" u="sng" spc="-7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3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East</a:t>
            </a:r>
            <a:r>
              <a:rPr sz="900" u="sng" spc="-9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Ambitions:</a:t>
            </a:r>
            <a:r>
              <a:rPr sz="900" u="sng" spc="-7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CRL </a:t>
            </a:r>
            <a:r>
              <a:rPr sz="900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spc="-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Toolkit</a:t>
            </a:r>
            <a:r>
              <a:rPr sz="900" u="sng" spc="-9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for</a:t>
            </a:r>
            <a:r>
              <a:rPr sz="900" u="sng" spc="-9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primary</a:t>
            </a:r>
            <a:r>
              <a:rPr sz="900" u="sng" spc="-9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schools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101600" marR="215265" indent="10795" algn="just">
              <a:lnSpc>
                <a:spcPct val="111100"/>
              </a:lnSpc>
              <a:spcBef>
                <a:spcPts val="850"/>
              </a:spcBef>
            </a:pP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From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overseas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we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have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learned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from: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Little</a:t>
            </a:r>
            <a:r>
              <a:rPr sz="900" u="sng" spc="-7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Ripples </a:t>
            </a:r>
            <a:r>
              <a:rPr sz="900" spc="15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Today</a:t>
            </a:r>
            <a:r>
              <a:rPr sz="900" u="sng" spc="-9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Can</a:t>
            </a:r>
            <a:r>
              <a:rPr sz="900" u="sng" spc="-7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Change</a:t>
            </a:r>
            <a:r>
              <a:rPr sz="900" u="sng" spc="-7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Children’s</a:t>
            </a:r>
            <a:r>
              <a:rPr sz="900" u="sng" spc="-7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lives</a:t>
            </a:r>
            <a:r>
              <a:rPr sz="900" spc="-75" dirty="0">
                <a:solidFill>
                  <a:srgbClr val="275B9B"/>
                </a:solidFill>
                <a:latin typeface="Trebuchet MS"/>
                <a:cs typeface="Trebuchet MS"/>
                <a:hlinkClick r:id="rId5"/>
              </a:rPr>
              <a:t> </a:t>
            </a:r>
            <a:r>
              <a:rPr sz="900" spc="200" dirty="0">
                <a:solidFill>
                  <a:srgbClr val="575756"/>
                </a:solidFill>
                <a:latin typeface="Trebuchet MS"/>
                <a:cs typeface="Trebuchet MS"/>
              </a:rPr>
              <a:t>–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published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by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Australian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Government.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998" y="2871000"/>
            <a:ext cx="3035935" cy="24765"/>
          </a:xfrm>
          <a:custGeom>
            <a:avLst/>
            <a:gdLst/>
            <a:ahLst/>
            <a:cxnLst/>
            <a:rect l="l" t="t" r="r" b="b"/>
            <a:pathLst>
              <a:path w="3035935" h="24764">
                <a:moveTo>
                  <a:pt x="3035820" y="0"/>
                </a:moveTo>
                <a:lnTo>
                  <a:pt x="0" y="0"/>
                </a:lnTo>
                <a:lnTo>
                  <a:pt x="0" y="24307"/>
                </a:lnTo>
                <a:lnTo>
                  <a:pt x="3035820" y="24307"/>
                </a:lnTo>
                <a:lnTo>
                  <a:pt x="3035820" y="0"/>
                </a:lnTo>
                <a:close/>
              </a:path>
            </a:pathLst>
          </a:custGeom>
          <a:solidFill>
            <a:srgbClr val="202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6</a:t>
            </a:fld>
            <a:endParaRPr spc="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790346"/>
            <a:ext cx="10864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299" y="1413814"/>
            <a:ext cx="2234565" cy="538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105410" indent="-216535">
              <a:lnSpc>
                <a:spcPct val="111100"/>
              </a:lnSpc>
              <a:spcBef>
                <a:spcPts val="100"/>
              </a:spcBef>
              <a:buAutoNum type="arabicPeriod"/>
              <a:tabLst>
                <a:tab pos="228600" algn="l"/>
                <a:tab pos="229235" algn="l"/>
              </a:tabLst>
            </a:pP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Englund,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M.M.,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Luckner,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A.E.,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Whaley,  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G.J.L.,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Egeland,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B.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(2004).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Children’s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Achievement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Early Elementary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School: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Longitudinal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Effects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Parental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Involvement, Expectations,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Quality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2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Assistance.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Journal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Educational Psychology,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96(4),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723- 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730.</a:t>
            </a:r>
            <a:endParaRPr sz="900">
              <a:latin typeface="Trebuchet MS"/>
              <a:cs typeface="Trebuchet MS"/>
            </a:endParaRPr>
          </a:p>
          <a:p>
            <a:pPr marL="228600" indent="-21653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229235" algn="l"/>
              </a:tabLst>
            </a:pP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Howard,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60" dirty="0">
                <a:solidFill>
                  <a:srgbClr val="575756"/>
                </a:solidFill>
                <a:latin typeface="Trebuchet MS"/>
                <a:cs typeface="Trebuchet MS"/>
              </a:rPr>
              <a:t>K.A.S.,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Castine,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E.,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Flanagan,</a:t>
            </a:r>
            <a:endParaRPr sz="900">
              <a:latin typeface="Trebuchet MS"/>
              <a:cs typeface="Trebuchet MS"/>
            </a:endParaRPr>
          </a:p>
          <a:p>
            <a:pPr marL="228600" marR="218440">
              <a:lnSpc>
                <a:spcPct val="111100"/>
              </a:lnSpc>
            </a:pP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S. (2017).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Promising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Career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Workforce Development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Practices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Elementary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Settings.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In: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Solberg, </a:t>
            </a:r>
            <a:r>
              <a:rPr sz="900" spc="-70" dirty="0">
                <a:solidFill>
                  <a:srgbClr val="575756"/>
                </a:solidFill>
                <a:latin typeface="Trebuchet MS"/>
                <a:cs typeface="Trebuchet MS"/>
              </a:rPr>
              <a:t>V.S.H.,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Rasheed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Ali,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S. 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(Eds.).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Handbook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Career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Workforce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Development: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Practice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Policy,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(pp.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163-179).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New</a:t>
            </a:r>
            <a:r>
              <a:rPr sz="900" spc="-13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York: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Routledge.</a:t>
            </a:r>
            <a:endParaRPr sz="900">
              <a:latin typeface="Trebuchet MS"/>
              <a:cs typeface="Trebuchet MS"/>
            </a:endParaRPr>
          </a:p>
          <a:p>
            <a:pPr marL="228600" marR="5080" indent="-216535">
              <a:lnSpc>
                <a:spcPct val="111100"/>
              </a:lnSpc>
              <a:spcBef>
                <a:spcPts val="285"/>
              </a:spcBef>
              <a:buAutoNum type="arabicPeriod" startAt="3"/>
              <a:tabLst>
                <a:tab pos="229235" algn="l"/>
              </a:tabLst>
            </a:pP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Oomen, </a:t>
            </a:r>
            <a:r>
              <a:rPr sz="900" spc="-55" dirty="0">
                <a:solidFill>
                  <a:srgbClr val="575756"/>
                </a:solidFill>
                <a:latin typeface="Trebuchet MS"/>
                <a:cs typeface="Trebuchet MS"/>
              </a:rPr>
              <a:t>A.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(2018).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Parental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involvement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career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education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guidance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senior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general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secondary 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schools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Netherlands,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PhD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thesis,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Derby: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University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Derby.</a:t>
            </a:r>
            <a:endParaRPr sz="900">
              <a:latin typeface="Trebuchet MS"/>
              <a:cs typeface="Trebuchet MS"/>
            </a:endParaRPr>
          </a:p>
          <a:p>
            <a:pPr marL="228600" marR="98425" indent="-216535">
              <a:lnSpc>
                <a:spcPct val="111100"/>
              </a:lnSpc>
              <a:spcBef>
                <a:spcPts val="284"/>
              </a:spcBef>
              <a:buAutoNum type="arabicPeriod" startAt="3"/>
              <a:tabLst>
                <a:tab pos="229235" algn="l"/>
              </a:tabLst>
            </a:pP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Barnes,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S-A.,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Bimrose, </a:t>
            </a:r>
            <a:r>
              <a:rPr sz="900" spc="-130" dirty="0">
                <a:solidFill>
                  <a:srgbClr val="575756"/>
                </a:solidFill>
                <a:latin typeface="Trebuchet MS"/>
                <a:cs typeface="Trebuchet MS"/>
              </a:rPr>
              <a:t>J.,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Brown, 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A., 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Gough,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30" dirty="0">
                <a:solidFill>
                  <a:srgbClr val="575756"/>
                </a:solidFill>
                <a:latin typeface="Trebuchet MS"/>
                <a:cs typeface="Trebuchet MS"/>
              </a:rPr>
              <a:t>J.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Wright,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S.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(2020).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role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parents and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carers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providing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careers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guidance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35" dirty="0">
                <a:solidFill>
                  <a:srgbClr val="575756"/>
                </a:solidFill>
                <a:latin typeface="Trebuchet MS"/>
                <a:cs typeface="Trebuchet MS"/>
              </a:rPr>
              <a:t>how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they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can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be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better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supported: International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evidence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report.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Coventry: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University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14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Warwick.</a:t>
            </a:r>
            <a:endParaRPr sz="900">
              <a:latin typeface="Trebuchet MS"/>
              <a:cs typeface="Trebuchet MS"/>
            </a:endParaRPr>
          </a:p>
          <a:p>
            <a:pPr marL="228600" indent="-216535">
              <a:lnSpc>
                <a:spcPct val="100000"/>
              </a:lnSpc>
              <a:spcBef>
                <a:spcPts val="400"/>
              </a:spcBef>
              <a:buClr>
                <a:srgbClr val="575756"/>
              </a:buClr>
              <a:buAutoNum type="arabicPeriod" startAt="3"/>
              <a:tabLst>
                <a:tab pos="228600" algn="l"/>
                <a:tab pos="229235" algn="l"/>
              </a:tabLst>
            </a:pP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Education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and</a:t>
            </a:r>
            <a:r>
              <a:rPr sz="900" u="sng" spc="-17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 </a:t>
            </a:r>
            <a:r>
              <a:rPr sz="900" u="sng" spc="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2"/>
              </a:rPr>
              <a:t>Employers</a:t>
            </a:r>
            <a:endParaRPr sz="900">
              <a:latin typeface="Trebuchet MS"/>
              <a:cs typeface="Trebuchet MS"/>
            </a:endParaRPr>
          </a:p>
          <a:p>
            <a:pPr marL="228600" marR="184150" indent="-216535">
              <a:lnSpc>
                <a:spcPct val="111100"/>
              </a:lnSpc>
              <a:spcBef>
                <a:spcPts val="285"/>
              </a:spcBef>
              <a:buAutoNum type="arabicPeriod" startAt="3"/>
              <a:tabLst>
                <a:tab pos="229235" algn="l"/>
              </a:tabLst>
            </a:pP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Goodall, </a:t>
            </a:r>
            <a:r>
              <a:rPr sz="900" spc="-130" dirty="0">
                <a:solidFill>
                  <a:srgbClr val="575756"/>
                </a:solidFill>
                <a:latin typeface="Trebuchet MS"/>
                <a:cs typeface="Trebuchet MS"/>
              </a:rPr>
              <a:t>J.,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(2019).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Parental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engagement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deficit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discourses: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absolving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system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solving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parents.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Educational</a:t>
            </a:r>
            <a:r>
              <a:rPr sz="900" spc="-114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Review,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DOI.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9270" y="1413814"/>
            <a:ext cx="2228215" cy="272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348615" algn="just">
              <a:lnSpc>
                <a:spcPct val="111100"/>
              </a:lnSpc>
              <a:spcBef>
                <a:spcPts val="100"/>
              </a:spcBef>
            </a:pP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Gorski,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P.,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2008.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myth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2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 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“culture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poverty”.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Educational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Leadership,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65(7),</a:t>
            </a:r>
            <a:r>
              <a:rPr sz="900" spc="-2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pp.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32-36.</a:t>
            </a:r>
            <a:endParaRPr sz="900">
              <a:latin typeface="Trebuchet MS"/>
              <a:cs typeface="Trebuchet MS"/>
            </a:endParaRPr>
          </a:p>
          <a:p>
            <a:pPr marL="228600" marR="5080" indent="-216535" algn="just">
              <a:lnSpc>
                <a:spcPct val="111100"/>
              </a:lnSpc>
              <a:spcBef>
                <a:spcPts val="280"/>
              </a:spcBef>
            </a:pP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7.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Pushor,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D.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(2015).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‘Walking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alongside: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pedagogy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2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working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family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Canada’,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L.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Orland-Barak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</a:t>
            </a:r>
            <a:endParaRPr sz="900">
              <a:latin typeface="Trebuchet MS"/>
              <a:cs typeface="Trebuchet MS"/>
            </a:endParaRPr>
          </a:p>
          <a:p>
            <a:pPr marL="228600" marR="16510">
              <a:lnSpc>
                <a:spcPct val="111100"/>
              </a:lnSpc>
            </a:pP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C.J.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Craig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(eds),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International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Teacher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Education: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Promising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pedagogies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(Part 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B),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Bingley: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Emerald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Group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Publishing 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Limited,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pp.</a:t>
            </a:r>
            <a:r>
              <a:rPr sz="900" spc="-14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233–51.</a:t>
            </a:r>
            <a:endParaRPr sz="900">
              <a:latin typeface="Trebuchet MS"/>
              <a:cs typeface="Trebuchet MS"/>
            </a:endParaRPr>
          </a:p>
          <a:p>
            <a:pPr marL="228600" marR="16510" indent="-216535">
              <a:lnSpc>
                <a:spcPct val="111100"/>
              </a:lnSpc>
              <a:spcBef>
                <a:spcPts val="285"/>
              </a:spcBef>
              <a:buAutoNum type="arabicPeriod" startAt="8"/>
              <a:tabLst>
                <a:tab pos="229235" algn="l"/>
              </a:tabLst>
            </a:pP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Jeynes,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W. </a:t>
            </a:r>
            <a:r>
              <a:rPr sz="900" spc="-60" dirty="0">
                <a:solidFill>
                  <a:srgbClr val="575756"/>
                </a:solidFill>
                <a:latin typeface="Trebuchet MS"/>
                <a:cs typeface="Trebuchet MS"/>
              </a:rPr>
              <a:t>H.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(2005).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meta-analysis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2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relation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parental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involvement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urban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elementary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student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academic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achievement.</a:t>
            </a:r>
            <a:r>
              <a:rPr sz="900" spc="-10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3"/>
              </a:rPr>
              <a:t>Urban 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3"/>
              </a:rPr>
              <a:t>Education,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3"/>
              </a:rPr>
              <a:t>40,</a:t>
            </a:r>
            <a:r>
              <a:rPr sz="900" u="sng" spc="-15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3"/>
              </a:rPr>
              <a:t> </a:t>
            </a:r>
            <a:r>
              <a:rPr sz="900" u="sng" spc="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3"/>
              </a:rPr>
              <a:t>237–269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228600" marR="127000" indent="-216535">
              <a:lnSpc>
                <a:spcPct val="111100"/>
              </a:lnSpc>
              <a:spcBef>
                <a:spcPts val="284"/>
              </a:spcBef>
              <a:buClr>
                <a:srgbClr val="575756"/>
              </a:buClr>
              <a:buAutoNum type="arabicPeriod" startAt="8"/>
              <a:tabLst>
                <a:tab pos="229235" algn="l"/>
              </a:tabLst>
            </a:pPr>
            <a:r>
              <a:rPr sz="900" u="sng" spc="-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Teach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Fist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900" u="sng" spc="-3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4"/>
              </a:rPr>
              <a:t>(2019)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70" dirty="0">
                <a:solidFill>
                  <a:srgbClr val="575756"/>
                </a:solidFill>
                <a:latin typeface="Trebuchet MS"/>
                <a:cs typeface="Trebuchet MS"/>
              </a:rPr>
              <a:t>-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CRL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International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Literature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Review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9270" y="4147984"/>
            <a:ext cx="2136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11100"/>
              </a:lnSpc>
              <a:spcBef>
                <a:spcPts val="100"/>
              </a:spcBef>
            </a:pPr>
            <a:r>
              <a:rPr sz="900" spc="-60" dirty="0">
                <a:solidFill>
                  <a:srgbClr val="575756"/>
                </a:solidFill>
                <a:latin typeface="Trebuchet MS"/>
                <a:cs typeface="Trebuchet MS"/>
              </a:rPr>
              <a:t>10.</a:t>
            </a:r>
            <a:r>
              <a:rPr sz="900" spc="-60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Weist, </a:t>
            </a:r>
            <a:r>
              <a:rPr sz="900" u="sng" spc="-4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M.D., </a:t>
            </a:r>
            <a:r>
              <a:rPr sz="900" u="sng" spc="-3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Lever, </a:t>
            </a:r>
            <a:r>
              <a:rPr sz="900" u="sng" spc="-6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N.A.,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Bradshaw,  </a:t>
            </a:r>
            <a:r>
              <a:rPr sz="900" u="sng" spc="-9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C.P.,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and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Owens,</a:t>
            </a:r>
            <a:r>
              <a:rPr sz="900" u="sng" spc="-10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J.S.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(2014)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Handbook  of</a:t>
            </a:r>
            <a:r>
              <a:rPr sz="900" u="sng" spc="-10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Mental</a:t>
            </a:r>
            <a:r>
              <a:rPr sz="900" u="sng" spc="-1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-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Health: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Research,</a:t>
            </a:r>
            <a:r>
              <a:rPr sz="900" u="sng" spc="-1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-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Training, 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Policy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and</a:t>
            </a:r>
            <a:r>
              <a:rPr sz="900" u="sng" spc="-1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5"/>
              </a:rPr>
              <a:t>Practice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9270" y="4793436"/>
            <a:ext cx="22313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11100"/>
              </a:lnSpc>
              <a:spcBef>
                <a:spcPts val="100"/>
              </a:spcBef>
            </a:pPr>
            <a:r>
              <a:rPr sz="900" spc="-125" dirty="0">
                <a:solidFill>
                  <a:srgbClr val="575756"/>
                </a:solidFill>
                <a:latin typeface="Trebuchet MS"/>
                <a:cs typeface="Trebuchet MS"/>
              </a:rPr>
              <a:t>11.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Mildred, 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C.,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Furey., </a:t>
            </a:r>
            <a:r>
              <a:rPr sz="900" spc="-55" dirty="0">
                <a:solidFill>
                  <a:srgbClr val="575756"/>
                </a:solidFill>
                <a:latin typeface="Trebuchet MS"/>
                <a:cs typeface="Trebuchet MS"/>
              </a:rPr>
              <a:t>E.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(2017).</a:t>
            </a:r>
            <a:r>
              <a:rPr sz="900" spc="-30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The 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Early </a:t>
            </a:r>
            <a:r>
              <a:rPr sz="900" u="sng" spc="-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Year </a:t>
            </a:r>
            <a:r>
              <a:rPr sz="900" u="sng" spc="7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-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Career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Development for 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Young</a:t>
            </a:r>
            <a:r>
              <a:rPr sz="900" u="sng" spc="-9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Children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7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-</a:t>
            </a:r>
            <a:r>
              <a:rPr sz="900" u="sng" spc="-114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A</a:t>
            </a:r>
            <a:r>
              <a:rPr sz="900" u="sng" spc="-1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Guide</a:t>
            </a:r>
            <a:r>
              <a:rPr sz="900" u="sng" spc="-10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for</a:t>
            </a:r>
            <a:r>
              <a:rPr sz="900" u="sng" spc="-1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Educators.  </a:t>
            </a:r>
            <a:r>
              <a:rPr sz="900" u="sng" spc="-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Toronto,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Canada: </a:t>
            </a:r>
            <a:r>
              <a:rPr sz="900" u="sng" spc="-3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CERIC,</a:t>
            </a:r>
            <a:r>
              <a:rPr sz="900" u="sng" spc="-2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4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2017.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9270" y="5438888"/>
            <a:ext cx="2166620" cy="128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11100"/>
              </a:lnSpc>
              <a:spcBef>
                <a:spcPts val="100"/>
              </a:spcBef>
              <a:buAutoNum type="arabicPeriod" startAt="12"/>
              <a:tabLst>
                <a:tab pos="229235" algn="l"/>
              </a:tabLst>
            </a:pP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OECD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(2020).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Early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Learning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Child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Well-being:</a:t>
            </a:r>
            <a:r>
              <a:rPr sz="900" spc="-114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Study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Five-Year-Olds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England,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Estonia,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the United  States.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Organisation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for Economic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Cooperation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Development,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Paris,  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p.12.</a:t>
            </a:r>
            <a:endParaRPr sz="900">
              <a:latin typeface="Trebuchet MS"/>
              <a:cs typeface="Trebuchet MS"/>
            </a:endParaRPr>
          </a:p>
          <a:p>
            <a:pPr marL="228600" marR="168910" indent="-216535">
              <a:lnSpc>
                <a:spcPct val="111100"/>
              </a:lnSpc>
              <a:spcBef>
                <a:spcPts val="280"/>
              </a:spcBef>
              <a:buAutoNum type="arabicPeriod" startAt="12"/>
              <a:tabLst>
                <a:tab pos="229235" algn="l"/>
              </a:tabLst>
            </a:pP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Smees, </a:t>
            </a:r>
            <a:r>
              <a:rPr sz="900" spc="-50" dirty="0">
                <a:solidFill>
                  <a:srgbClr val="575756"/>
                </a:solidFill>
                <a:latin typeface="Trebuchet MS"/>
                <a:cs typeface="Trebuchet MS"/>
              </a:rPr>
              <a:t>R,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Sammons,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P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(2018). </a:t>
            </a:r>
            <a:r>
              <a:rPr sz="900" u="sng" spc="-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What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role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does</a:t>
            </a:r>
            <a:r>
              <a:rPr sz="900" u="sng" spc="-10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the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home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learning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5381" y="1413814"/>
            <a:ext cx="2228215" cy="302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77470">
              <a:lnSpc>
                <a:spcPct val="111100"/>
              </a:lnSpc>
              <a:spcBef>
                <a:spcPts val="100"/>
              </a:spcBef>
            </a:pP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environment</a:t>
            </a:r>
            <a:r>
              <a:rPr sz="900" u="sng" spc="-9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play</a:t>
            </a:r>
            <a:r>
              <a:rPr sz="900" u="sng" spc="-10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in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supporting</a:t>
            </a:r>
            <a:r>
              <a:rPr sz="900" u="sng" spc="-9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good </a:t>
            </a:r>
            <a:r>
              <a:rPr sz="900" spc="25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child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development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in the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early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years </a:t>
            </a:r>
            <a:r>
              <a:rPr sz="900" spc="25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and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positive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outcomes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in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later</a:t>
            </a:r>
            <a:r>
              <a:rPr sz="900" u="sng" spc="-10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6"/>
              </a:rPr>
              <a:t>life?</a:t>
            </a:r>
            <a:endParaRPr sz="900">
              <a:latin typeface="Trebuchet MS"/>
              <a:cs typeface="Trebuchet MS"/>
            </a:endParaRPr>
          </a:p>
          <a:p>
            <a:pPr marL="228600" marR="13970" indent="-216535">
              <a:lnSpc>
                <a:spcPct val="111100"/>
              </a:lnSpc>
              <a:spcBef>
                <a:spcPts val="280"/>
              </a:spcBef>
              <a:buAutoNum type="arabicPeriod" startAt="14"/>
              <a:tabLst>
                <a:tab pos="229235" algn="l"/>
              </a:tabLst>
            </a:pP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Cinamon, </a:t>
            </a:r>
            <a:r>
              <a:rPr sz="900" spc="-50" dirty="0">
                <a:solidFill>
                  <a:srgbClr val="575756"/>
                </a:solidFill>
                <a:latin typeface="Trebuchet MS"/>
                <a:cs typeface="Trebuchet MS"/>
              </a:rPr>
              <a:t>R. 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G.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Orly,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D.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(2010). </a:t>
            </a:r>
            <a:r>
              <a:rPr sz="900" u="sng" spc="-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Parental Attitudes Toward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Pre- 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schoolers’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Career Education: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A </a:t>
            </a:r>
            <a:r>
              <a:rPr sz="900" u="sng" spc="3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Mixed- 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Method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Study. Journal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of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Career 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Development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sz="900" u="sng" spc="-5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37,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sz="900" u="sng" spc="-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no.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sz="900" u="sng" spc="3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2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sz="900" u="sng" spc="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(August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sz="900" u="sng" spc="-1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1,</a:t>
            </a:r>
            <a:r>
              <a:rPr sz="900" u="sng" spc="-8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sz="900" u="sng" spc="-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2010):  </a:t>
            </a:r>
            <a:r>
              <a:rPr sz="900" u="sng" spc="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7"/>
              </a:rPr>
              <a:t>519–40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228600" marR="168275" indent="-216535">
              <a:lnSpc>
                <a:spcPct val="111100"/>
              </a:lnSpc>
              <a:spcBef>
                <a:spcPts val="285"/>
              </a:spcBef>
              <a:buAutoNum type="arabicPeriod" startAt="14"/>
              <a:tabLst>
                <a:tab pos="229235" algn="l"/>
              </a:tabLst>
            </a:pP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Chope,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575756"/>
                </a:solidFill>
                <a:latin typeface="Trebuchet MS"/>
                <a:cs typeface="Trebuchet MS"/>
              </a:rPr>
              <a:t>R.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C.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(2002).</a:t>
            </a:r>
            <a:r>
              <a:rPr sz="900" spc="-90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Family</a:t>
            </a:r>
            <a:r>
              <a:rPr sz="900" u="sng" spc="-1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Matters: 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Influences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of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the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Family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in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Career 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Decision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Making.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 </a:t>
            </a:r>
            <a:r>
              <a:rPr sz="900" u="sng" spc="-3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ERIC,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8"/>
              </a:rPr>
              <a:t>2002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.</a:t>
            </a:r>
            <a:endParaRPr sz="900">
              <a:latin typeface="Trebuchet MS"/>
              <a:cs typeface="Trebuchet MS"/>
            </a:endParaRPr>
          </a:p>
          <a:p>
            <a:pPr marL="228600" marR="5080" indent="-216535" algn="just">
              <a:lnSpc>
                <a:spcPct val="111100"/>
              </a:lnSpc>
              <a:spcBef>
                <a:spcPts val="284"/>
              </a:spcBef>
              <a:buAutoNum type="arabicPeriod" startAt="14"/>
              <a:tabLst>
                <a:tab pos="229235" algn="l"/>
              </a:tabLst>
            </a:pP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Pushor,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D.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(2015).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‘Walking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alongside: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A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pedagogy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2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working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with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family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Canada’,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L.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Orland-Barak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</a:t>
            </a:r>
            <a:endParaRPr sz="900">
              <a:latin typeface="Trebuchet MS"/>
              <a:cs typeface="Trebuchet MS"/>
            </a:endParaRPr>
          </a:p>
          <a:p>
            <a:pPr marL="228600" marR="16510">
              <a:lnSpc>
                <a:spcPct val="111100"/>
              </a:lnSpc>
            </a:pP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C.J.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Craig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(eds),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International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Teacher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Education: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Promising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pedagogies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(Part 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B),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Bingley: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Emerald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Group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Publishing 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Limited,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pp.</a:t>
            </a:r>
            <a:r>
              <a:rPr sz="900" spc="-14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233–51.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5381" y="4452708"/>
            <a:ext cx="22199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11100"/>
              </a:lnSpc>
              <a:spcBef>
                <a:spcPts val="100"/>
              </a:spcBef>
            </a:pP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17.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Archer, 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L.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(2014).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Conceptualising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aspiration.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-130" dirty="0">
                <a:solidFill>
                  <a:srgbClr val="575756"/>
                </a:solidFill>
                <a:latin typeface="Trebuchet MS"/>
                <a:cs typeface="Trebuchet MS"/>
              </a:rPr>
              <a:t>J.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Stanley, </a:t>
            </a:r>
            <a:r>
              <a:rPr sz="900" spc="-55" dirty="0">
                <a:solidFill>
                  <a:srgbClr val="575756"/>
                </a:solidFill>
                <a:latin typeface="Trebuchet MS"/>
                <a:cs typeface="Trebuchet MS"/>
              </a:rPr>
              <a:t>A. </a:t>
            </a:r>
            <a:r>
              <a:rPr sz="900" spc="50" dirty="0">
                <a:solidFill>
                  <a:srgbClr val="575756"/>
                </a:solidFill>
                <a:latin typeface="Trebuchet MS"/>
                <a:cs typeface="Trebuchet MS"/>
              </a:rPr>
              <a:t>Mann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 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L.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Archer</a:t>
            </a:r>
            <a:r>
              <a:rPr sz="900" spc="-11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(Eds.),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Understanding</a:t>
            </a:r>
            <a:r>
              <a:rPr sz="900" spc="-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employer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engagement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education: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Theories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evidence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(pp.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23-35). London: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Routledge.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5381" y="5402884"/>
            <a:ext cx="2136775" cy="1280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6535">
              <a:lnSpc>
                <a:spcPct val="111100"/>
              </a:lnSpc>
              <a:spcBef>
                <a:spcPts val="100"/>
              </a:spcBef>
              <a:buAutoNum type="arabicPeriod" startAt="18"/>
              <a:tabLst>
                <a:tab pos="229235" algn="l"/>
              </a:tabLst>
            </a:pP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Weist, </a:t>
            </a:r>
            <a:r>
              <a:rPr sz="900" spc="-45" dirty="0">
                <a:solidFill>
                  <a:srgbClr val="575756"/>
                </a:solidFill>
                <a:latin typeface="Trebuchet MS"/>
                <a:cs typeface="Trebuchet MS"/>
              </a:rPr>
              <a:t>M.D.,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Lever, 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N.A.,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Bradshaw,  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C.P.,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Owens,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J.S.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(2014)</a:t>
            </a:r>
            <a:r>
              <a:rPr sz="900" spc="-80" dirty="0">
                <a:solidFill>
                  <a:srgbClr val="275B9B"/>
                </a:solidFill>
                <a:latin typeface="Trebuchet MS"/>
                <a:cs typeface="Trebuchet MS"/>
              </a:rPr>
              <a:t> </a:t>
            </a:r>
            <a:r>
              <a:rPr sz="900" u="sng" spc="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Handbook  of</a:t>
            </a:r>
            <a:r>
              <a:rPr sz="900" u="sng" spc="-10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2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Mental</a:t>
            </a:r>
            <a:r>
              <a:rPr sz="900" u="sng" spc="-1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Health: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Research,</a:t>
            </a:r>
            <a:r>
              <a:rPr sz="900" u="sng" spc="-1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Training,  </a:t>
            </a: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Policy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and</a:t>
            </a:r>
            <a:r>
              <a:rPr sz="900" u="sng" spc="-1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 </a:t>
            </a:r>
            <a:r>
              <a:rPr sz="900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</a:rPr>
              <a:t>Practice</a:t>
            </a:r>
            <a:endParaRPr sz="900">
              <a:latin typeface="Trebuchet MS"/>
              <a:cs typeface="Trebuchet MS"/>
            </a:endParaRPr>
          </a:p>
          <a:p>
            <a:pPr marL="228600" marR="8890" indent="-216535">
              <a:lnSpc>
                <a:spcPct val="111100"/>
              </a:lnSpc>
              <a:spcBef>
                <a:spcPts val="280"/>
              </a:spcBef>
              <a:buAutoNum type="arabicPeriod" startAt="18"/>
              <a:tabLst>
                <a:tab pos="229235" algn="l"/>
              </a:tabLst>
            </a:pP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Willis, </a:t>
            </a:r>
            <a:r>
              <a:rPr sz="900" spc="-50" dirty="0">
                <a:solidFill>
                  <a:srgbClr val="575756"/>
                </a:solidFill>
                <a:latin typeface="Trebuchet MS"/>
                <a:cs typeface="Trebuchet MS"/>
              </a:rPr>
              <a:t>L.-D.,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2016,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‘Exploring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co-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generativity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for developing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co-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teaching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community of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practice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a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parent–teacher engagement</a:t>
            </a:r>
            <a:r>
              <a:rPr sz="900" spc="-19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5" dirty="0">
                <a:solidFill>
                  <a:srgbClr val="575756"/>
                </a:solidFill>
                <a:latin typeface="Trebuchet MS"/>
                <a:cs typeface="Trebuchet MS"/>
              </a:rPr>
              <a:t>project,’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1277" y="1413814"/>
            <a:ext cx="2230120" cy="401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17145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International</a:t>
            </a:r>
            <a:r>
              <a:rPr sz="900" spc="-114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Journal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Educational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Research,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vol.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80,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pp.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124–33.</a:t>
            </a:r>
            <a:endParaRPr sz="900">
              <a:latin typeface="Trebuchet MS"/>
              <a:cs typeface="Trebuchet MS"/>
            </a:endParaRPr>
          </a:p>
          <a:p>
            <a:pPr marL="228600" marR="156845" indent="-216535">
              <a:lnSpc>
                <a:spcPct val="111100"/>
              </a:lnSpc>
              <a:spcBef>
                <a:spcPts val="280"/>
              </a:spcBef>
              <a:buAutoNum type="arabicPeriod" startAt="20"/>
              <a:tabLst>
                <a:tab pos="229235" algn="l"/>
              </a:tabLst>
            </a:pP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Povey, </a:t>
            </a:r>
            <a:r>
              <a:rPr sz="900" spc="-130" dirty="0">
                <a:solidFill>
                  <a:srgbClr val="575756"/>
                </a:solidFill>
                <a:latin typeface="Trebuchet MS"/>
                <a:cs typeface="Trebuchet MS"/>
              </a:rPr>
              <a:t>J.,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Campbell, 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A.K.,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Willis,</a:t>
            </a:r>
            <a:r>
              <a:rPr sz="900" spc="-204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0" dirty="0">
                <a:solidFill>
                  <a:srgbClr val="575756"/>
                </a:solidFill>
                <a:latin typeface="Trebuchet MS"/>
                <a:cs typeface="Trebuchet MS"/>
              </a:rPr>
              <a:t>L.-D.,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Haynes,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M.,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Western,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M.,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Bennett,  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S.,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Antrobus, </a:t>
            </a:r>
            <a:r>
              <a:rPr sz="900" spc="-55" dirty="0">
                <a:solidFill>
                  <a:srgbClr val="575756"/>
                </a:solidFill>
                <a:latin typeface="Trebuchet MS"/>
                <a:cs typeface="Trebuchet MS"/>
              </a:rPr>
              <a:t>E.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Pedde, </a:t>
            </a:r>
            <a:r>
              <a:rPr sz="900" spc="-95" dirty="0">
                <a:solidFill>
                  <a:srgbClr val="575756"/>
                </a:solidFill>
                <a:latin typeface="Trebuchet MS"/>
                <a:cs typeface="Trebuchet MS"/>
              </a:rPr>
              <a:t>C.,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(2016).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‘Engaging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parents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5756"/>
                </a:solidFill>
                <a:latin typeface="Trebuchet MS"/>
                <a:cs typeface="Trebuchet MS"/>
              </a:rPr>
              <a:t>schools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endParaRPr sz="900">
              <a:latin typeface="Trebuchet MS"/>
              <a:cs typeface="Trebuchet MS"/>
            </a:endParaRPr>
          </a:p>
          <a:p>
            <a:pPr marL="228600" marR="47625">
              <a:lnSpc>
                <a:spcPct val="111100"/>
              </a:lnSpc>
            </a:pP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building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parent–school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partnerships: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The role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school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parent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organisation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leadership’,</a:t>
            </a:r>
            <a:r>
              <a:rPr sz="900" spc="-1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International 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Journal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Educational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Research,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vol.  </a:t>
            </a:r>
            <a:r>
              <a:rPr sz="900" spc="-35" dirty="0">
                <a:solidFill>
                  <a:srgbClr val="575756"/>
                </a:solidFill>
                <a:latin typeface="Trebuchet MS"/>
                <a:cs typeface="Trebuchet MS"/>
              </a:rPr>
              <a:t>79, pp.</a:t>
            </a:r>
            <a:r>
              <a:rPr sz="900" spc="-13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128–41.</a:t>
            </a:r>
            <a:endParaRPr sz="900">
              <a:latin typeface="Trebuchet MS"/>
              <a:cs typeface="Trebuchet MS"/>
            </a:endParaRPr>
          </a:p>
          <a:p>
            <a:pPr marL="228600" indent="-216535">
              <a:lnSpc>
                <a:spcPct val="100000"/>
              </a:lnSpc>
              <a:spcBef>
                <a:spcPts val="405"/>
              </a:spcBef>
              <a:buClr>
                <a:srgbClr val="575756"/>
              </a:buClr>
              <a:buAutoNum type="arabicPeriod" startAt="21"/>
              <a:tabLst>
                <a:tab pos="229235" algn="l"/>
              </a:tabLst>
            </a:pPr>
            <a:r>
              <a:rPr sz="900" u="sng" spc="-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9"/>
              </a:rPr>
              <a:t>Hester, </a:t>
            </a:r>
            <a:r>
              <a:rPr sz="900" u="sng" spc="-5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9"/>
              </a:rPr>
              <a:t>R.</a:t>
            </a:r>
            <a:r>
              <a:rPr sz="900" spc="-140" dirty="0">
                <a:solidFill>
                  <a:srgbClr val="275B9B"/>
                </a:solidFill>
                <a:latin typeface="Trebuchet MS"/>
                <a:cs typeface="Trebuchet MS"/>
                <a:hlinkClick r:id="rId9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(undated)</a:t>
            </a:r>
            <a:endParaRPr sz="900">
              <a:latin typeface="Trebuchet MS"/>
              <a:cs typeface="Trebuchet MS"/>
            </a:endParaRPr>
          </a:p>
          <a:p>
            <a:pPr marL="228600" marR="5080" indent="-216535">
              <a:lnSpc>
                <a:spcPct val="111100"/>
              </a:lnSpc>
              <a:spcBef>
                <a:spcPts val="284"/>
              </a:spcBef>
              <a:buAutoNum type="arabicPeriod" startAt="21"/>
              <a:tabLst>
                <a:tab pos="229235" algn="l"/>
              </a:tabLst>
            </a:pP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Kautz, </a:t>
            </a:r>
            <a:r>
              <a:rPr sz="900" spc="-105" dirty="0">
                <a:solidFill>
                  <a:srgbClr val="575756"/>
                </a:solidFill>
                <a:latin typeface="Trebuchet MS"/>
                <a:cs typeface="Trebuchet MS"/>
              </a:rPr>
              <a:t>T.,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Heckman, </a:t>
            </a:r>
            <a:r>
              <a:rPr sz="900" spc="-130" dirty="0">
                <a:solidFill>
                  <a:srgbClr val="575756"/>
                </a:solidFill>
                <a:latin typeface="Trebuchet MS"/>
                <a:cs typeface="Trebuchet MS"/>
              </a:rPr>
              <a:t>J. J.,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Diris, 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R.,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Weel,  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B.,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Borghans,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65" dirty="0">
                <a:solidFill>
                  <a:srgbClr val="575756"/>
                </a:solidFill>
                <a:latin typeface="Trebuchet MS"/>
                <a:cs typeface="Trebuchet MS"/>
              </a:rPr>
              <a:t>L.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5" dirty="0">
                <a:solidFill>
                  <a:srgbClr val="575756"/>
                </a:solidFill>
                <a:latin typeface="Trebuchet MS"/>
                <a:cs typeface="Trebuchet MS"/>
              </a:rPr>
              <a:t>(2014).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Fostering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measuring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skills: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Improving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cognitive 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non-cognitive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skills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to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promote  </a:t>
            </a:r>
            <a:r>
              <a:rPr sz="900" spc="-15" dirty="0">
                <a:solidFill>
                  <a:srgbClr val="575756"/>
                </a:solidFill>
                <a:latin typeface="Trebuchet MS"/>
                <a:cs typeface="Trebuchet MS"/>
              </a:rPr>
              <a:t>lifetime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success.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Germany: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National 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Bureau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0" dirty="0">
                <a:solidFill>
                  <a:srgbClr val="575756"/>
                </a:solidFill>
                <a:latin typeface="Trebuchet MS"/>
                <a:cs typeface="Trebuchet MS"/>
              </a:rPr>
              <a:t>of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Economic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Research.</a:t>
            </a:r>
            <a:endParaRPr sz="900">
              <a:latin typeface="Trebuchet MS"/>
              <a:cs typeface="Trebuchet MS"/>
            </a:endParaRPr>
          </a:p>
          <a:p>
            <a:pPr marL="228600" marR="44450" indent="-216535">
              <a:lnSpc>
                <a:spcPct val="111100"/>
              </a:lnSpc>
              <a:spcBef>
                <a:spcPts val="280"/>
              </a:spcBef>
              <a:buAutoNum type="arabicPeriod" startAt="21"/>
              <a:tabLst>
                <a:tab pos="229235" algn="l"/>
              </a:tabLst>
            </a:pP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Goodman, 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A.,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Joshi, 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H.,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Nasim, </a:t>
            </a:r>
            <a:r>
              <a:rPr sz="900" spc="-75" dirty="0">
                <a:solidFill>
                  <a:srgbClr val="575756"/>
                </a:solidFill>
                <a:latin typeface="Trebuchet MS"/>
                <a:cs typeface="Trebuchet MS"/>
              </a:rPr>
              <a:t>B., </a:t>
            </a:r>
            <a:r>
              <a:rPr sz="900" spc="55" dirty="0">
                <a:solidFill>
                  <a:srgbClr val="575756"/>
                </a:solidFill>
                <a:latin typeface="Trebuchet MS"/>
                <a:cs typeface="Trebuchet MS"/>
              </a:rPr>
              <a:t>&amp; 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Tyler, 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C. </a:t>
            </a:r>
            <a:r>
              <a:rPr sz="900" spc="-30" dirty="0">
                <a:solidFill>
                  <a:srgbClr val="575756"/>
                </a:solidFill>
                <a:latin typeface="Trebuchet MS"/>
                <a:cs typeface="Trebuchet MS"/>
              </a:rPr>
              <a:t>(2015).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Social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emotional  </a:t>
            </a:r>
            <a:r>
              <a:rPr sz="900" spc="20" dirty="0">
                <a:solidFill>
                  <a:srgbClr val="575756"/>
                </a:solidFill>
                <a:latin typeface="Trebuchet MS"/>
                <a:cs typeface="Trebuchet MS"/>
              </a:rPr>
              <a:t>skills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in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childhood</a:t>
            </a:r>
            <a:r>
              <a:rPr sz="9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and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575756"/>
                </a:solidFill>
                <a:latin typeface="Trebuchet MS"/>
                <a:cs typeface="Trebuchet MS"/>
              </a:rPr>
              <a:t>their</a:t>
            </a:r>
            <a:r>
              <a:rPr sz="9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Trebuchet MS"/>
                <a:cs typeface="Trebuchet MS"/>
              </a:rPr>
              <a:t>long-term 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effects </a:t>
            </a:r>
            <a:r>
              <a:rPr sz="900" spc="25" dirty="0">
                <a:solidFill>
                  <a:srgbClr val="575756"/>
                </a:solidFill>
                <a:latin typeface="Trebuchet MS"/>
                <a:cs typeface="Trebuchet MS"/>
              </a:rPr>
              <a:t>on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adult </a:t>
            </a:r>
            <a:r>
              <a:rPr sz="900" spc="-40" dirty="0">
                <a:solidFill>
                  <a:srgbClr val="575756"/>
                </a:solidFill>
                <a:latin typeface="Trebuchet MS"/>
                <a:cs typeface="Trebuchet MS"/>
              </a:rPr>
              <a:t>life.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London: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Early  </a:t>
            </a:r>
            <a:r>
              <a:rPr sz="900" dirty="0">
                <a:solidFill>
                  <a:srgbClr val="575756"/>
                </a:solidFill>
                <a:latin typeface="Trebuchet MS"/>
                <a:cs typeface="Trebuchet MS"/>
              </a:rPr>
              <a:t>Intervention</a:t>
            </a:r>
            <a:r>
              <a:rPr sz="9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Trebuchet MS"/>
                <a:cs typeface="Trebuchet MS"/>
              </a:rPr>
              <a:t>Foundation.</a:t>
            </a:r>
            <a:endParaRPr sz="900">
              <a:latin typeface="Trebuchet MS"/>
              <a:cs typeface="Trebuchet MS"/>
            </a:endParaRPr>
          </a:p>
          <a:p>
            <a:pPr marL="228600" marR="11430" indent="-216535">
              <a:lnSpc>
                <a:spcPct val="111100"/>
              </a:lnSpc>
              <a:spcBef>
                <a:spcPts val="285"/>
              </a:spcBef>
              <a:buClr>
                <a:srgbClr val="575756"/>
              </a:buClr>
              <a:buAutoNum type="arabicPeriod" startAt="21"/>
              <a:tabLst>
                <a:tab pos="229235" algn="l"/>
              </a:tabLst>
            </a:pPr>
            <a:r>
              <a:rPr sz="9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10"/>
              </a:rPr>
              <a:t>The</a:t>
            </a:r>
            <a:r>
              <a:rPr sz="900" u="sng" spc="-9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10"/>
              </a:rPr>
              <a:t>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10"/>
              </a:rPr>
              <a:t>Education</a:t>
            </a:r>
            <a:r>
              <a:rPr sz="900" u="sng" spc="-8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10"/>
              </a:rPr>
              <a:t> </a:t>
            </a:r>
            <a:r>
              <a:rPr sz="900" u="sng" spc="1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10"/>
              </a:rPr>
              <a:t>Endowment</a:t>
            </a:r>
            <a:r>
              <a:rPr sz="900" u="sng" spc="-9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10"/>
              </a:rPr>
              <a:t> </a:t>
            </a:r>
            <a:r>
              <a:rPr sz="9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Trebuchet MS"/>
                <a:cs typeface="Trebuchet MS"/>
                <a:hlinkClick r:id="rId10"/>
              </a:rPr>
              <a:t>Foundation </a:t>
            </a:r>
            <a:r>
              <a:rPr sz="900" spc="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575756"/>
                </a:solidFill>
                <a:latin typeface="Trebuchet MS"/>
                <a:cs typeface="Trebuchet MS"/>
              </a:rPr>
              <a:t>(undated).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85998" y="1476006"/>
            <a:ext cx="0" cy="5312410"/>
          </a:xfrm>
          <a:custGeom>
            <a:avLst/>
            <a:gdLst/>
            <a:ahLst/>
            <a:cxnLst/>
            <a:rect l="l" t="t" r="r" b="b"/>
            <a:pathLst>
              <a:path h="5312409">
                <a:moveTo>
                  <a:pt x="0" y="0"/>
                </a:moveTo>
                <a:lnTo>
                  <a:pt x="0" y="5312181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1995" y="1476006"/>
            <a:ext cx="0" cy="5312410"/>
          </a:xfrm>
          <a:custGeom>
            <a:avLst/>
            <a:gdLst/>
            <a:ahLst/>
            <a:cxnLst/>
            <a:rect l="l" t="t" r="r" b="b"/>
            <a:pathLst>
              <a:path h="5312409">
                <a:moveTo>
                  <a:pt x="0" y="0"/>
                </a:moveTo>
                <a:lnTo>
                  <a:pt x="0" y="5312181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8005" y="1476006"/>
            <a:ext cx="0" cy="5312410"/>
          </a:xfrm>
          <a:custGeom>
            <a:avLst/>
            <a:gdLst/>
            <a:ahLst/>
            <a:cxnLst/>
            <a:rect l="l" t="t" r="r" b="b"/>
            <a:pathLst>
              <a:path h="5312409">
                <a:moveTo>
                  <a:pt x="0" y="0"/>
                </a:moveTo>
                <a:lnTo>
                  <a:pt x="0" y="5312181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70" dirty="0"/>
              <a:t>7</a:t>
            </a:fld>
            <a:endParaRPr spc="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66686"/>
            <a:ext cx="10692130" cy="193675"/>
          </a:xfrm>
          <a:custGeom>
            <a:avLst/>
            <a:gdLst/>
            <a:ahLst/>
            <a:cxnLst/>
            <a:rect l="l" t="t" r="r" b="b"/>
            <a:pathLst>
              <a:path w="10692130" h="193675">
                <a:moveTo>
                  <a:pt x="0" y="193319"/>
                </a:moveTo>
                <a:lnTo>
                  <a:pt x="10692003" y="193319"/>
                </a:lnTo>
                <a:lnTo>
                  <a:pt x="10692003" y="0"/>
                </a:lnTo>
                <a:lnTo>
                  <a:pt x="0" y="0"/>
                </a:lnTo>
                <a:lnTo>
                  <a:pt x="0" y="193319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499" y="5822124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499" y="0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7140" y="6386573"/>
            <a:ext cx="1511312" cy="395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596595" y="1021499"/>
            <a:ext cx="1899920" cy="461645"/>
            <a:chOff x="6596595" y="1021499"/>
            <a:chExt cx="1899920" cy="461645"/>
          </a:xfrm>
        </p:grpSpPr>
        <p:sp>
          <p:nvSpPr>
            <p:cNvPr id="6" name="object 6"/>
            <p:cNvSpPr/>
            <p:nvPr/>
          </p:nvSpPr>
          <p:spPr>
            <a:xfrm>
              <a:off x="7310335" y="1036650"/>
              <a:ext cx="1185659" cy="4177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97446" y="1022337"/>
              <a:ext cx="690245" cy="459740"/>
            </a:xfrm>
            <a:custGeom>
              <a:avLst/>
              <a:gdLst/>
              <a:ahLst/>
              <a:cxnLst/>
              <a:rect l="l" t="t" r="r" b="b"/>
              <a:pathLst>
                <a:path w="690245" h="459740">
                  <a:moveTo>
                    <a:pt x="689838" y="0"/>
                  </a:moveTo>
                  <a:lnTo>
                    <a:pt x="0" y="0"/>
                  </a:lnTo>
                  <a:lnTo>
                    <a:pt x="0" y="459663"/>
                  </a:lnTo>
                  <a:lnTo>
                    <a:pt x="689838" y="459663"/>
                  </a:lnTo>
                  <a:lnTo>
                    <a:pt x="68983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00405" y="1025309"/>
              <a:ext cx="684530" cy="454025"/>
            </a:xfrm>
            <a:custGeom>
              <a:avLst/>
              <a:gdLst/>
              <a:ahLst/>
              <a:cxnLst/>
              <a:rect l="l" t="t" r="r" b="b"/>
              <a:pathLst>
                <a:path w="684529" h="454025">
                  <a:moveTo>
                    <a:pt x="0" y="0"/>
                  </a:moveTo>
                  <a:lnTo>
                    <a:pt x="683907" y="0"/>
                  </a:lnTo>
                  <a:lnTo>
                    <a:pt x="683907" y="453732"/>
                  </a:lnTo>
                  <a:lnTo>
                    <a:pt x="0" y="453732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3728" y="1072705"/>
              <a:ext cx="356235" cy="353060"/>
            </a:xfrm>
            <a:custGeom>
              <a:avLst/>
              <a:gdLst/>
              <a:ahLst/>
              <a:cxnLst/>
              <a:rect l="l" t="t" r="r" b="b"/>
              <a:pathLst>
                <a:path w="356234" h="353059">
                  <a:moveTo>
                    <a:pt x="49352" y="171691"/>
                  </a:moveTo>
                  <a:lnTo>
                    <a:pt x="30416" y="171691"/>
                  </a:lnTo>
                  <a:lnTo>
                    <a:pt x="24676" y="153784"/>
                  </a:lnTo>
                  <a:lnTo>
                    <a:pt x="18935" y="171691"/>
                  </a:lnTo>
                  <a:lnTo>
                    <a:pt x="0" y="171691"/>
                  </a:lnTo>
                  <a:lnTo>
                    <a:pt x="15544" y="182511"/>
                  </a:lnTo>
                  <a:lnTo>
                    <a:pt x="9804" y="200088"/>
                  </a:lnTo>
                  <a:lnTo>
                    <a:pt x="24676" y="189611"/>
                  </a:lnTo>
                  <a:lnTo>
                    <a:pt x="39890" y="200088"/>
                  </a:lnTo>
                  <a:lnTo>
                    <a:pt x="34137" y="182511"/>
                  </a:lnTo>
                  <a:lnTo>
                    <a:pt x="49352" y="171691"/>
                  </a:lnTo>
                  <a:close/>
                </a:path>
                <a:path w="356234" h="353059">
                  <a:moveTo>
                    <a:pt x="202806" y="17576"/>
                  </a:moveTo>
                  <a:lnTo>
                    <a:pt x="183870" y="17576"/>
                  </a:lnTo>
                  <a:lnTo>
                    <a:pt x="178130" y="0"/>
                  </a:lnTo>
                  <a:lnTo>
                    <a:pt x="172389" y="17576"/>
                  </a:lnTo>
                  <a:lnTo>
                    <a:pt x="153454" y="17576"/>
                  </a:lnTo>
                  <a:lnTo>
                    <a:pt x="168668" y="28727"/>
                  </a:lnTo>
                  <a:lnTo>
                    <a:pt x="162915" y="46304"/>
                  </a:lnTo>
                  <a:lnTo>
                    <a:pt x="178130" y="35483"/>
                  </a:lnTo>
                  <a:lnTo>
                    <a:pt x="193001" y="46304"/>
                  </a:lnTo>
                  <a:lnTo>
                    <a:pt x="187261" y="28727"/>
                  </a:lnTo>
                  <a:lnTo>
                    <a:pt x="202806" y="17576"/>
                  </a:lnTo>
                  <a:close/>
                </a:path>
                <a:path w="356234" h="353059">
                  <a:moveTo>
                    <a:pt x="203136" y="324129"/>
                  </a:moveTo>
                  <a:lnTo>
                    <a:pt x="184200" y="324129"/>
                  </a:lnTo>
                  <a:lnTo>
                    <a:pt x="178460" y="306552"/>
                  </a:lnTo>
                  <a:lnTo>
                    <a:pt x="172720" y="324129"/>
                  </a:lnTo>
                  <a:lnTo>
                    <a:pt x="153784" y="324129"/>
                  </a:lnTo>
                  <a:lnTo>
                    <a:pt x="169329" y="335280"/>
                  </a:lnTo>
                  <a:lnTo>
                    <a:pt x="163588" y="352856"/>
                  </a:lnTo>
                  <a:lnTo>
                    <a:pt x="178460" y="342036"/>
                  </a:lnTo>
                  <a:lnTo>
                    <a:pt x="193675" y="352856"/>
                  </a:lnTo>
                  <a:lnTo>
                    <a:pt x="187921" y="335280"/>
                  </a:lnTo>
                  <a:lnTo>
                    <a:pt x="203136" y="324129"/>
                  </a:lnTo>
                  <a:close/>
                </a:path>
                <a:path w="356234" h="353059">
                  <a:moveTo>
                    <a:pt x="355917" y="171361"/>
                  </a:moveTo>
                  <a:lnTo>
                    <a:pt x="336981" y="171361"/>
                  </a:lnTo>
                  <a:lnTo>
                    <a:pt x="331241" y="153784"/>
                  </a:lnTo>
                  <a:lnTo>
                    <a:pt x="325501" y="171361"/>
                  </a:lnTo>
                  <a:lnTo>
                    <a:pt x="306565" y="171361"/>
                  </a:lnTo>
                  <a:lnTo>
                    <a:pt x="321779" y="182511"/>
                  </a:lnTo>
                  <a:lnTo>
                    <a:pt x="316026" y="200088"/>
                  </a:lnTo>
                  <a:lnTo>
                    <a:pt x="331241" y="189268"/>
                  </a:lnTo>
                  <a:lnTo>
                    <a:pt x="346113" y="200088"/>
                  </a:lnTo>
                  <a:lnTo>
                    <a:pt x="340372" y="182511"/>
                  </a:lnTo>
                  <a:lnTo>
                    <a:pt x="355917" y="1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93559" y="1092644"/>
              <a:ext cx="105130" cy="1027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94245" y="1301864"/>
              <a:ext cx="105460" cy="102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84682" y="1301521"/>
              <a:ext cx="105460" cy="1027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84352" y="1092644"/>
              <a:ext cx="105790" cy="1027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6602615" y="864006"/>
            <a:ext cx="337185" cy="79375"/>
          </a:xfrm>
          <a:custGeom>
            <a:avLst/>
            <a:gdLst/>
            <a:ahLst/>
            <a:cxnLst/>
            <a:rect l="l" t="t" r="r" b="b"/>
            <a:pathLst>
              <a:path w="337184" h="79375">
                <a:moveTo>
                  <a:pt x="4432" y="3759"/>
                </a:moveTo>
                <a:lnTo>
                  <a:pt x="0" y="6388"/>
                </a:lnTo>
                <a:lnTo>
                  <a:pt x="0" y="58978"/>
                </a:lnTo>
                <a:lnTo>
                  <a:pt x="5562" y="58978"/>
                </a:lnTo>
                <a:lnTo>
                  <a:pt x="5562" y="34747"/>
                </a:lnTo>
                <a:lnTo>
                  <a:pt x="30238" y="33997"/>
                </a:lnTo>
                <a:lnTo>
                  <a:pt x="30238" y="29565"/>
                </a:lnTo>
                <a:lnTo>
                  <a:pt x="5562" y="28816"/>
                </a:lnTo>
                <a:lnTo>
                  <a:pt x="5562" y="9537"/>
                </a:lnTo>
                <a:lnTo>
                  <a:pt x="33248" y="9537"/>
                </a:lnTo>
                <a:lnTo>
                  <a:pt x="33248" y="5181"/>
                </a:lnTo>
                <a:lnTo>
                  <a:pt x="4432" y="3759"/>
                </a:lnTo>
                <a:close/>
              </a:path>
              <a:path w="337184" h="79375">
                <a:moveTo>
                  <a:pt x="43713" y="19113"/>
                </a:moveTo>
                <a:lnTo>
                  <a:pt x="38150" y="19113"/>
                </a:lnTo>
                <a:lnTo>
                  <a:pt x="38150" y="53568"/>
                </a:lnTo>
                <a:lnTo>
                  <a:pt x="42506" y="59728"/>
                </a:lnTo>
                <a:lnTo>
                  <a:pt x="56578" y="59728"/>
                </a:lnTo>
                <a:lnTo>
                  <a:pt x="60642" y="57023"/>
                </a:lnTo>
                <a:lnTo>
                  <a:pt x="65239" y="54394"/>
                </a:lnTo>
                <a:lnTo>
                  <a:pt x="70802" y="54394"/>
                </a:lnTo>
                <a:lnTo>
                  <a:pt x="70802" y="54178"/>
                </a:lnTo>
                <a:lnTo>
                  <a:pt x="46647" y="54178"/>
                </a:lnTo>
                <a:lnTo>
                  <a:pt x="43713" y="51917"/>
                </a:lnTo>
                <a:lnTo>
                  <a:pt x="43713" y="19113"/>
                </a:lnTo>
                <a:close/>
              </a:path>
              <a:path w="337184" h="79375">
                <a:moveTo>
                  <a:pt x="70802" y="54394"/>
                </a:moveTo>
                <a:lnTo>
                  <a:pt x="65239" y="54394"/>
                </a:lnTo>
                <a:lnTo>
                  <a:pt x="66890" y="58978"/>
                </a:lnTo>
                <a:lnTo>
                  <a:pt x="70802" y="58978"/>
                </a:lnTo>
                <a:lnTo>
                  <a:pt x="70802" y="54394"/>
                </a:lnTo>
                <a:close/>
              </a:path>
              <a:path w="337184" h="79375">
                <a:moveTo>
                  <a:pt x="70802" y="19113"/>
                </a:moveTo>
                <a:lnTo>
                  <a:pt x="65239" y="19113"/>
                </a:lnTo>
                <a:lnTo>
                  <a:pt x="65239" y="49822"/>
                </a:lnTo>
                <a:lnTo>
                  <a:pt x="59436" y="52666"/>
                </a:lnTo>
                <a:lnTo>
                  <a:pt x="56502" y="54178"/>
                </a:lnTo>
                <a:lnTo>
                  <a:pt x="70802" y="54178"/>
                </a:lnTo>
                <a:lnTo>
                  <a:pt x="70802" y="19113"/>
                </a:lnTo>
                <a:close/>
              </a:path>
              <a:path w="337184" h="79375">
                <a:moveTo>
                  <a:pt x="83743" y="19113"/>
                </a:moveTo>
                <a:lnTo>
                  <a:pt x="79832" y="19113"/>
                </a:lnTo>
                <a:lnTo>
                  <a:pt x="79832" y="58978"/>
                </a:lnTo>
                <a:lnTo>
                  <a:pt x="85394" y="58978"/>
                </a:lnTo>
                <a:lnTo>
                  <a:pt x="85394" y="28270"/>
                </a:lnTo>
                <a:lnTo>
                  <a:pt x="91186" y="25488"/>
                </a:lnTo>
                <a:lnTo>
                  <a:pt x="94119" y="23990"/>
                </a:lnTo>
                <a:lnTo>
                  <a:pt x="112061" y="23990"/>
                </a:lnTo>
                <a:lnTo>
                  <a:pt x="111900" y="23761"/>
                </a:lnTo>
                <a:lnTo>
                  <a:pt x="85394" y="23761"/>
                </a:lnTo>
                <a:lnTo>
                  <a:pt x="83743" y="19113"/>
                </a:lnTo>
                <a:close/>
              </a:path>
              <a:path w="337184" h="79375">
                <a:moveTo>
                  <a:pt x="112061" y="23990"/>
                </a:moveTo>
                <a:lnTo>
                  <a:pt x="103987" y="23990"/>
                </a:lnTo>
                <a:lnTo>
                  <a:pt x="106921" y="26238"/>
                </a:lnTo>
                <a:lnTo>
                  <a:pt x="106921" y="58978"/>
                </a:lnTo>
                <a:lnTo>
                  <a:pt x="112483" y="58978"/>
                </a:lnTo>
                <a:lnTo>
                  <a:pt x="112483" y="24587"/>
                </a:lnTo>
                <a:lnTo>
                  <a:pt x="112061" y="23990"/>
                </a:lnTo>
                <a:close/>
              </a:path>
              <a:path w="337184" h="79375">
                <a:moveTo>
                  <a:pt x="108127" y="18427"/>
                </a:moveTo>
                <a:lnTo>
                  <a:pt x="94056" y="18427"/>
                </a:lnTo>
                <a:lnTo>
                  <a:pt x="89992" y="21132"/>
                </a:lnTo>
                <a:lnTo>
                  <a:pt x="85394" y="23761"/>
                </a:lnTo>
                <a:lnTo>
                  <a:pt x="111900" y="23761"/>
                </a:lnTo>
                <a:lnTo>
                  <a:pt x="108127" y="18427"/>
                </a:lnTo>
                <a:close/>
              </a:path>
              <a:path w="337184" h="79375">
                <a:moveTo>
                  <a:pt x="135813" y="18503"/>
                </a:moveTo>
                <a:lnTo>
                  <a:pt x="121069" y="18503"/>
                </a:lnTo>
                <a:lnTo>
                  <a:pt x="119265" y="29032"/>
                </a:lnTo>
                <a:lnTo>
                  <a:pt x="119389" y="49060"/>
                </a:lnTo>
                <a:lnTo>
                  <a:pt x="121513" y="59499"/>
                </a:lnTo>
                <a:lnTo>
                  <a:pt x="137541" y="59499"/>
                </a:lnTo>
                <a:lnTo>
                  <a:pt x="145224" y="56045"/>
                </a:lnTo>
                <a:lnTo>
                  <a:pt x="147180" y="54622"/>
                </a:lnTo>
                <a:lnTo>
                  <a:pt x="152666" y="54622"/>
                </a:lnTo>
                <a:lnTo>
                  <a:pt x="152666" y="53949"/>
                </a:lnTo>
                <a:lnTo>
                  <a:pt x="127533" y="53949"/>
                </a:lnTo>
                <a:lnTo>
                  <a:pt x="124828" y="49060"/>
                </a:lnTo>
                <a:lnTo>
                  <a:pt x="124828" y="27000"/>
                </a:lnTo>
                <a:lnTo>
                  <a:pt x="127609" y="24066"/>
                </a:lnTo>
                <a:lnTo>
                  <a:pt x="152666" y="24066"/>
                </a:lnTo>
                <a:lnTo>
                  <a:pt x="152666" y="21513"/>
                </a:lnTo>
                <a:lnTo>
                  <a:pt x="147180" y="21513"/>
                </a:lnTo>
                <a:lnTo>
                  <a:pt x="142367" y="19558"/>
                </a:lnTo>
                <a:lnTo>
                  <a:pt x="135813" y="18503"/>
                </a:lnTo>
                <a:close/>
              </a:path>
              <a:path w="337184" h="79375">
                <a:moveTo>
                  <a:pt x="152666" y="54622"/>
                </a:moveTo>
                <a:lnTo>
                  <a:pt x="147180" y="54622"/>
                </a:lnTo>
                <a:lnTo>
                  <a:pt x="148678" y="59055"/>
                </a:lnTo>
                <a:lnTo>
                  <a:pt x="152666" y="59055"/>
                </a:lnTo>
                <a:lnTo>
                  <a:pt x="152666" y="54622"/>
                </a:lnTo>
                <a:close/>
              </a:path>
              <a:path w="337184" h="79375">
                <a:moveTo>
                  <a:pt x="152666" y="24066"/>
                </a:moveTo>
                <a:lnTo>
                  <a:pt x="138226" y="24066"/>
                </a:lnTo>
                <a:lnTo>
                  <a:pt x="141986" y="24663"/>
                </a:lnTo>
                <a:lnTo>
                  <a:pt x="147180" y="26022"/>
                </a:lnTo>
                <a:lnTo>
                  <a:pt x="147180" y="50482"/>
                </a:lnTo>
                <a:lnTo>
                  <a:pt x="143116" y="52146"/>
                </a:lnTo>
                <a:lnTo>
                  <a:pt x="138379" y="53949"/>
                </a:lnTo>
                <a:lnTo>
                  <a:pt x="152666" y="53949"/>
                </a:lnTo>
                <a:lnTo>
                  <a:pt x="152666" y="24066"/>
                </a:lnTo>
                <a:close/>
              </a:path>
              <a:path w="337184" h="79375">
                <a:moveTo>
                  <a:pt x="152666" y="0"/>
                </a:moveTo>
                <a:lnTo>
                  <a:pt x="147180" y="0"/>
                </a:lnTo>
                <a:lnTo>
                  <a:pt x="147180" y="21513"/>
                </a:lnTo>
                <a:lnTo>
                  <a:pt x="152666" y="21513"/>
                </a:lnTo>
                <a:lnTo>
                  <a:pt x="152666" y="0"/>
                </a:lnTo>
                <a:close/>
              </a:path>
              <a:path w="337184" h="79375">
                <a:moveTo>
                  <a:pt x="187807" y="18808"/>
                </a:moveTo>
                <a:lnTo>
                  <a:pt x="178396" y="18808"/>
                </a:lnTo>
                <a:lnTo>
                  <a:pt x="170462" y="19438"/>
                </a:lnTo>
                <a:lnTo>
                  <a:pt x="165042" y="22161"/>
                </a:lnTo>
                <a:lnTo>
                  <a:pt x="161937" y="28227"/>
                </a:lnTo>
                <a:lnTo>
                  <a:pt x="160960" y="38747"/>
                </a:lnTo>
                <a:lnTo>
                  <a:pt x="160947" y="54546"/>
                </a:lnTo>
                <a:lnTo>
                  <a:pt x="163957" y="59436"/>
                </a:lnTo>
                <a:lnTo>
                  <a:pt x="180365" y="59436"/>
                </a:lnTo>
                <a:lnTo>
                  <a:pt x="186829" y="59055"/>
                </a:lnTo>
                <a:lnTo>
                  <a:pt x="192925" y="57327"/>
                </a:lnTo>
                <a:lnTo>
                  <a:pt x="192925" y="53949"/>
                </a:lnTo>
                <a:lnTo>
                  <a:pt x="187286" y="53949"/>
                </a:lnTo>
                <a:lnTo>
                  <a:pt x="181038" y="53873"/>
                </a:lnTo>
                <a:lnTo>
                  <a:pt x="168236" y="53873"/>
                </a:lnTo>
                <a:lnTo>
                  <a:pt x="166509" y="51536"/>
                </a:lnTo>
                <a:lnTo>
                  <a:pt x="166509" y="42125"/>
                </a:lnTo>
                <a:lnTo>
                  <a:pt x="190588" y="42125"/>
                </a:lnTo>
                <a:lnTo>
                  <a:pt x="193675" y="38747"/>
                </a:lnTo>
                <a:lnTo>
                  <a:pt x="193675" y="36639"/>
                </a:lnTo>
                <a:lnTo>
                  <a:pt x="166509" y="36639"/>
                </a:lnTo>
                <a:lnTo>
                  <a:pt x="166509" y="24434"/>
                </a:lnTo>
                <a:lnTo>
                  <a:pt x="169976" y="24371"/>
                </a:lnTo>
                <a:lnTo>
                  <a:pt x="193675" y="24371"/>
                </a:lnTo>
                <a:lnTo>
                  <a:pt x="193675" y="19710"/>
                </a:lnTo>
                <a:lnTo>
                  <a:pt x="187807" y="18808"/>
                </a:lnTo>
                <a:close/>
              </a:path>
              <a:path w="337184" h="79375">
                <a:moveTo>
                  <a:pt x="192925" y="53124"/>
                </a:moveTo>
                <a:lnTo>
                  <a:pt x="187286" y="53949"/>
                </a:lnTo>
                <a:lnTo>
                  <a:pt x="192925" y="53949"/>
                </a:lnTo>
                <a:lnTo>
                  <a:pt x="192925" y="53124"/>
                </a:lnTo>
                <a:close/>
              </a:path>
              <a:path w="337184" h="79375">
                <a:moveTo>
                  <a:pt x="193675" y="24371"/>
                </a:moveTo>
                <a:lnTo>
                  <a:pt x="186613" y="24371"/>
                </a:lnTo>
                <a:lnTo>
                  <a:pt x="188112" y="25044"/>
                </a:lnTo>
                <a:lnTo>
                  <a:pt x="188112" y="35433"/>
                </a:lnTo>
                <a:lnTo>
                  <a:pt x="186677" y="36639"/>
                </a:lnTo>
                <a:lnTo>
                  <a:pt x="193675" y="36639"/>
                </a:lnTo>
                <a:lnTo>
                  <a:pt x="193675" y="24371"/>
                </a:lnTo>
                <a:close/>
              </a:path>
              <a:path w="337184" h="79375">
                <a:moveTo>
                  <a:pt x="217004" y="18503"/>
                </a:moveTo>
                <a:lnTo>
                  <a:pt x="202260" y="18503"/>
                </a:lnTo>
                <a:lnTo>
                  <a:pt x="200456" y="29032"/>
                </a:lnTo>
                <a:lnTo>
                  <a:pt x="200580" y="49060"/>
                </a:lnTo>
                <a:lnTo>
                  <a:pt x="202704" y="59499"/>
                </a:lnTo>
                <a:lnTo>
                  <a:pt x="218732" y="59499"/>
                </a:lnTo>
                <a:lnTo>
                  <a:pt x="226415" y="56045"/>
                </a:lnTo>
                <a:lnTo>
                  <a:pt x="228371" y="54622"/>
                </a:lnTo>
                <a:lnTo>
                  <a:pt x="233857" y="54622"/>
                </a:lnTo>
                <a:lnTo>
                  <a:pt x="233857" y="53949"/>
                </a:lnTo>
                <a:lnTo>
                  <a:pt x="208724" y="53949"/>
                </a:lnTo>
                <a:lnTo>
                  <a:pt x="206006" y="49060"/>
                </a:lnTo>
                <a:lnTo>
                  <a:pt x="206006" y="27000"/>
                </a:lnTo>
                <a:lnTo>
                  <a:pt x="208800" y="24066"/>
                </a:lnTo>
                <a:lnTo>
                  <a:pt x="233857" y="24066"/>
                </a:lnTo>
                <a:lnTo>
                  <a:pt x="233857" y="21513"/>
                </a:lnTo>
                <a:lnTo>
                  <a:pt x="228371" y="21513"/>
                </a:lnTo>
                <a:lnTo>
                  <a:pt x="223558" y="19558"/>
                </a:lnTo>
                <a:lnTo>
                  <a:pt x="217004" y="18503"/>
                </a:lnTo>
                <a:close/>
              </a:path>
              <a:path w="337184" h="79375">
                <a:moveTo>
                  <a:pt x="233857" y="54622"/>
                </a:moveTo>
                <a:lnTo>
                  <a:pt x="228371" y="54622"/>
                </a:lnTo>
                <a:lnTo>
                  <a:pt x="229870" y="59055"/>
                </a:lnTo>
                <a:lnTo>
                  <a:pt x="233857" y="59055"/>
                </a:lnTo>
                <a:lnTo>
                  <a:pt x="233857" y="54622"/>
                </a:lnTo>
                <a:close/>
              </a:path>
              <a:path w="337184" h="79375">
                <a:moveTo>
                  <a:pt x="233857" y="24066"/>
                </a:moveTo>
                <a:lnTo>
                  <a:pt x="219417" y="24066"/>
                </a:lnTo>
                <a:lnTo>
                  <a:pt x="223177" y="24663"/>
                </a:lnTo>
                <a:lnTo>
                  <a:pt x="228371" y="26022"/>
                </a:lnTo>
                <a:lnTo>
                  <a:pt x="228371" y="50482"/>
                </a:lnTo>
                <a:lnTo>
                  <a:pt x="224307" y="52146"/>
                </a:lnTo>
                <a:lnTo>
                  <a:pt x="219557" y="53949"/>
                </a:lnTo>
                <a:lnTo>
                  <a:pt x="233857" y="53949"/>
                </a:lnTo>
                <a:lnTo>
                  <a:pt x="233857" y="24066"/>
                </a:lnTo>
                <a:close/>
              </a:path>
              <a:path w="337184" h="79375">
                <a:moveTo>
                  <a:pt x="233857" y="0"/>
                </a:moveTo>
                <a:lnTo>
                  <a:pt x="228371" y="0"/>
                </a:lnTo>
                <a:lnTo>
                  <a:pt x="228371" y="21513"/>
                </a:lnTo>
                <a:lnTo>
                  <a:pt x="233857" y="21513"/>
                </a:lnTo>
                <a:lnTo>
                  <a:pt x="233857" y="0"/>
                </a:lnTo>
                <a:close/>
              </a:path>
              <a:path w="337184" h="79375">
                <a:moveTo>
                  <a:pt x="293841" y="54622"/>
                </a:moveTo>
                <a:lnTo>
                  <a:pt x="267182" y="54622"/>
                </a:lnTo>
                <a:lnTo>
                  <a:pt x="269138" y="56045"/>
                </a:lnTo>
                <a:lnTo>
                  <a:pt x="276821" y="59499"/>
                </a:lnTo>
                <a:lnTo>
                  <a:pt x="292849" y="59499"/>
                </a:lnTo>
                <a:lnTo>
                  <a:pt x="293841" y="54622"/>
                </a:lnTo>
                <a:close/>
              </a:path>
              <a:path w="337184" h="79375">
                <a:moveTo>
                  <a:pt x="267106" y="0"/>
                </a:moveTo>
                <a:lnTo>
                  <a:pt x="261708" y="0"/>
                </a:lnTo>
                <a:lnTo>
                  <a:pt x="261708" y="59055"/>
                </a:lnTo>
                <a:lnTo>
                  <a:pt x="265684" y="59055"/>
                </a:lnTo>
                <a:lnTo>
                  <a:pt x="267182" y="54622"/>
                </a:lnTo>
                <a:lnTo>
                  <a:pt x="293841" y="54622"/>
                </a:lnTo>
                <a:lnTo>
                  <a:pt x="293978" y="53949"/>
                </a:lnTo>
                <a:lnTo>
                  <a:pt x="275996" y="53949"/>
                </a:lnTo>
                <a:lnTo>
                  <a:pt x="271246" y="52146"/>
                </a:lnTo>
                <a:lnTo>
                  <a:pt x="267182" y="50482"/>
                </a:lnTo>
                <a:lnTo>
                  <a:pt x="267182" y="26022"/>
                </a:lnTo>
                <a:lnTo>
                  <a:pt x="272376" y="24663"/>
                </a:lnTo>
                <a:lnTo>
                  <a:pt x="276148" y="24066"/>
                </a:lnTo>
                <a:lnTo>
                  <a:pt x="294246" y="24066"/>
                </a:lnTo>
                <a:lnTo>
                  <a:pt x="293809" y="21513"/>
                </a:lnTo>
                <a:lnTo>
                  <a:pt x="267106" y="21513"/>
                </a:lnTo>
                <a:lnTo>
                  <a:pt x="267106" y="0"/>
                </a:lnTo>
                <a:close/>
              </a:path>
              <a:path w="337184" h="79375">
                <a:moveTo>
                  <a:pt x="294246" y="24066"/>
                </a:moveTo>
                <a:lnTo>
                  <a:pt x="286753" y="24066"/>
                </a:lnTo>
                <a:lnTo>
                  <a:pt x="289547" y="27000"/>
                </a:lnTo>
                <a:lnTo>
                  <a:pt x="289547" y="49060"/>
                </a:lnTo>
                <a:lnTo>
                  <a:pt x="286829" y="53949"/>
                </a:lnTo>
                <a:lnTo>
                  <a:pt x="293978" y="53949"/>
                </a:lnTo>
                <a:lnTo>
                  <a:pt x="294973" y="49060"/>
                </a:lnTo>
                <a:lnTo>
                  <a:pt x="295097" y="29032"/>
                </a:lnTo>
                <a:lnTo>
                  <a:pt x="294246" y="24066"/>
                </a:lnTo>
                <a:close/>
              </a:path>
              <a:path w="337184" h="79375">
                <a:moveTo>
                  <a:pt x="293293" y="18503"/>
                </a:moveTo>
                <a:lnTo>
                  <a:pt x="278549" y="18503"/>
                </a:lnTo>
                <a:lnTo>
                  <a:pt x="271932" y="19558"/>
                </a:lnTo>
                <a:lnTo>
                  <a:pt x="267106" y="21513"/>
                </a:lnTo>
                <a:lnTo>
                  <a:pt x="293809" y="21513"/>
                </a:lnTo>
                <a:lnTo>
                  <a:pt x="293293" y="18503"/>
                </a:lnTo>
                <a:close/>
              </a:path>
              <a:path w="337184" h="79375">
                <a:moveTo>
                  <a:pt x="304292" y="19113"/>
                </a:moveTo>
                <a:lnTo>
                  <a:pt x="298196" y="19113"/>
                </a:lnTo>
                <a:lnTo>
                  <a:pt x="307975" y="50787"/>
                </a:lnTo>
                <a:lnTo>
                  <a:pt x="310451" y="58915"/>
                </a:lnTo>
                <a:lnTo>
                  <a:pt x="315417" y="59067"/>
                </a:lnTo>
                <a:lnTo>
                  <a:pt x="317004" y="59067"/>
                </a:lnTo>
                <a:lnTo>
                  <a:pt x="309930" y="79375"/>
                </a:lnTo>
                <a:lnTo>
                  <a:pt x="313397" y="79375"/>
                </a:lnTo>
                <a:lnTo>
                  <a:pt x="319036" y="71704"/>
                </a:lnTo>
                <a:lnTo>
                  <a:pt x="324753" y="54622"/>
                </a:lnTo>
                <a:lnTo>
                  <a:pt x="315353" y="54622"/>
                </a:lnTo>
                <a:lnTo>
                  <a:pt x="313994" y="50330"/>
                </a:lnTo>
                <a:lnTo>
                  <a:pt x="304292" y="19113"/>
                </a:lnTo>
                <a:close/>
              </a:path>
              <a:path w="337184" h="79375">
                <a:moveTo>
                  <a:pt x="336638" y="19113"/>
                </a:moveTo>
                <a:lnTo>
                  <a:pt x="330403" y="19113"/>
                </a:lnTo>
                <a:lnTo>
                  <a:pt x="318960" y="53263"/>
                </a:lnTo>
                <a:lnTo>
                  <a:pt x="315353" y="54622"/>
                </a:lnTo>
                <a:lnTo>
                  <a:pt x="324753" y="54622"/>
                </a:lnTo>
                <a:lnTo>
                  <a:pt x="336638" y="19113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1999" y="994676"/>
            <a:ext cx="7620" cy="430530"/>
          </a:xfrm>
          <a:custGeom>
            <a:avLst/>
            <a:gdLst/>
            <a:ahLst/>
            <a:cxnLst/>
            <a:rect l="l" t="t" r="r" b="b"/>
            <a:pathLst>
              <a:path w="7619" h="430530">
                <a:moveTo>
                  <a:pt x="7493" y="0"/>
                </a:moveTo>
                <a:lnTo>
                  <a:pt x="0" y="0"/>
                </a:lnTo>
                <a:lnTo>
                  <a:pt x="0" y="430123"/>
                </a:lnTo>
                <a:lnTo>
                  <a:pt x="7493" y="430123"/>
                </a:lnTo>
                <a:lnTo>
                  <a:pt x="7493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950716" y="1031036"/>
            <a:ext cx="1109345" cy="357505"/>
            <a:chOff x="950716" y="1031036"/>
            <a:chExt cx="1109345" cy="357505"/>
          </a:xfrm>
        </p:grpSpPr>
        <p:sp>
          <p:nvSpPr>
            <p:cNvPr id="17" name="object 17"/>
            <p:cNvSpPr/>
            <p:nvPr/>
          </p:nvSpPr>
          <p:spPr>
            <a:xfrm>
              <a:off x="950716" y="1031036"/>
              <a:ext cx="570230" cy="99060"/>
            </a:xfrm>
            <a:custGeom>
              <a:avLst/>
              <a:gdLst/>
              <a:ahLst/>
              <a:cxnLst/>
              <a:rect l="l" t="t" r="r" b="b"/>
              <a:pathLst>
                <a:path w="570230" h="99059">
                  <a:moveTo>
                    <a:pt x="11963" y="6515"/>
                  </a:moveTo>
                  <a:lnTo>
                    <a:pt x="0" y="6515"/>
                  </a:lnTo>
                  <a:lnTo>
                    <a:pt x="0" y="98259"/>
                  </a:lnTo>
                  <a:lnTo>
                    <a:pt x="11836" y="98259"/>
                  </a:lnTo>
                  <a:lnTo>
                    <a:pt x="11836" y="28066"/>
                  </a:lnTo>
                  <a:lnTo>
                    <a:pt x="26119" y="28066"/>
                  </a:lnTo>
                  <a:lnTo>
                    <a:pt x="11963" y="6515"/>
                  </a:lnTo>
                  <a:close/>
                </a:path>
                <a:path w="570230" h="99059">
                  <a:moveTo>
                    <a:pt x="26119" y="28066"/>
                  </a:moveTo>
                  <a:lnTo>
                    <a:pt x="11836" y="28066"/>
                  </a:lnTo>
                  <a:lnTo>
                    <a:pt x="58153" y="98259"/>
                  </a:lnTo>
                  <a:lnTo>
                    <a:pt x="69862" y="98259"/>
                  </a:lnTo>
                  <a:lnTo>
                    <a:pt x="69862" y="76834"/>
                  </a:lnTo>
                  <a:lnTo>
                    <a:pt x="58153" y="76834"/>
                  </a:lnTo>
                  <a:lnTo>
                    <a:pt x="26119" y="28066"/>
                  </a:lnTo>
                  <a:close/>
                </a:path>
                <a:path w="570230" h="99059">
                  <a:moveTo>
                    <a:pt x="69862" y="6515"/>
                  </a:moveTo>
                  <a:lnTo>
                    <a:pt x="58153" y="6515"/>
                  </a:lnTo>
                  <a:lnTo>
                    <a:pt x="58153" y="76834"/>
                  </a:lnTo>
                  <a:lnTo>
                    <a:pt x="69862" y="76834"/>
                  </a:lnTo>
                  <a:lnTo>
                    <a:pt x="69862" y="6515"/>
                  </a:lnTo>
                  <a:close/>
                </a:path>
                <a:path w="570230" h="99059">
                  <a:moveTo>
                    <a:pt x="119875" y="31076"/>
                  </a:moveTo>
                  <a:lnTo>
                    <a:pt x="100787" y="31076"/>
                  </a:lnTo>
                  <a:lnTo>
                    <a:pt x="94843" y="32105"/>
                  </a:lnTo>
                  <a:lnTo>
                    <a:pt x="78384" y="65925"/>
                  </a:lnTo>
                  <a:lnTo>
                    <a:pt x="78793" y="74338"/>
                  </a:lnTo>
                  <a:lnTo>
                    <a:pt x="97167" y="98882"/>
                  </a:lnTo>
                  <a:lnTo>
                    <a:pt x="119913" y="98882"/>
                  </a:lnTo>
                  <a:lnTo>
                    <a:pt x="127736" y="96507"/>
                  </a:lnTo>
                  <a:lnTo>
                    <a:pt x="132016" y="91744"/>
                  </a:lnTo>
                  <a:lnTo>
                    <a:pt x="134229" y="88341"/>
                  </a:lnTo>
                  <a:lnTo>
                    <a:pt x="103835" y="88341"/>
                  </a:lnTo>
                  <a:lnTo>
                    <a:pt x="100825" y="87947"/>
                  </a:lnTo>
                  <a:lnTo>
                    <a:pt x="98361" y="87109"/>
                  </a:lnTo>
                  <a:lnTo>
                    <a:pt x="96748" y="86601"/>
                  </a:lnTo>
                  <a:lnTo>
                    <a:pt x="95504" y="85877"/>
                  </a:lnTo>
                  <a:lnTo>
                    <a:pt x="90093" y="69265"/>
                  </a:lnTo>
                  <a:lnTo>
                    <a:pt x="90220" y="58966"/>
                  </a:lnTo>
                  <a:lnTo>
                    <a:pt x="106553" y="41605"/>
                  </a:lnTo>
                  <a:lnTo>
                    <a:pt x="133896" y="41605"/>
                  </a:lnTo>
                  <a:lnTo>
                    <a:pt x="132016" y="38607"/>
                  </a:lnTo>
                  <a:lnTo>
                    <a:pt x="127736" y="33591"/>
                  </a:lnTo>
                  <a:lnTo>
                    <a:pt x="119875" y="31076"/>
                  </a:lnTo>
                  <a:close/>
                </a:path>
                <a:path w="570230" h="99059">
                  <a:moveTo>
                    <a:pt x="133896" y="41605"/>
                  </a:moveTo>
                  <a:lnTo>
                    <a:pt x="113842" y="41605"/>
                  </a:lnTo>
                  <a:lnTo>
                    <a:pt x="116852" y="42075"/>
                  </a:lnTo>
                  <a:lnTo>
                    <a:pt x="120764" y="43573"/>
                  </a:lnTo>
                  <a:lnTo>
                    <a:pt x="126624" y="74219"/>
                  </a:lnTo>
                  <a:lnTo>
                    <a:pt x="125844" y="79120"/>
                  </a:lnTo>
                  <a:lnTo>
                    <a:pt x="103835" y="88341"/>
                  </a:lnTo>
                  <a:lnTo>
                    <a:pt x="134229" y="88341"/>
                  </a:lnTo>
                  <a:lnTo>
                    <a:pt x="134831" y="87415"/>
                  </a:lnTo>
                  <a:lnTo>
                    <a:pt x="136839" y="81573"/>
                  </a:lnTo>
                  <a:lnTo>
                    <a:pt x="138022" y="74338"/>
                  </a:lnTo>
                  <a:lnTo>
                    <a:pt x="138442" y="65354"/>
                  </a:lnTo>
                  <a:lnTo>
                    <a:pt x="138042" y="56472"/>
                  </a:lnTo>
                  <a:lnTo>
                    <a:pt x="136839" y="49052"/>
                  </a:lnTo>
                  <a:lnTo>
                    <a:pt x="134831" y="43096"/>
                  </a:lnTo>
                  <a:lnTo>
                    <a:pt x="133896" y="41605"/>
                  </a:lnTo>
                  <a:close/>
                </a:path>
                <a:path w="570230" h="99059">
                  <a:moveTo>
                    <a:pt x="155879" y="31711"/>
                  </a:moveTo>
                  <a:lnTo>
                    <a:pt x="146977" y="31711"/>
                  </a:lnTo>
                  <a:lnTo>
                    <a:pt x="146977" y="98259"/>
                  </a:lnTo>
                  <a:lnTo>
                    <a:pt x="158673" y="98259"/>
                  </a:lnTo>
                  <a:lnTo>
                    <a:pt x="158673" y="49885"/>
                  </a:lnTo>
                  <a:lnTo>
                    <a:pt x="163169" y="47116"/>
                  </a:lnTo>
                  <a:lnTo>
                    <a:pt x="167017" y="45224"/>
                  </a:lnTo>
                  <a:lnTo>
                    <a:pt x="173380" y="43129"/>
                  </a:lnTo>
                  <a:lnTo>
                    <a:pt x="177126" y="42608"/>
                  </a:lnTo>
                  <a:lnTo>
                    <a:pt x="191249" y="42608"/>
                  </a:lnTo>
                  <a:lnTo>
                    <a:pt x="191249" y="40106"/>
                  </a:lnTo>
                  <a:lnTo>
                    <a:pt x="158673" y="40106"/>
                  </a:lnTo>
                  <a:lnTo>
                    <a:pt x="155879" y="31711"/>
                  </a:lnTo>
                  <a:close/>
                </a:path>
                <a:path w="570230" h="99059">
                  <a:moveTo>
                    <a:pt x="191249" y="42608"/>
                  </a:moveTo>
                  <a:lnTo>
                    <a:pt x="185788" y="42608"/>
                  </a:lnTo>
                  <a:lnTo>
                    <a:pt x="189052" y="42824"/>
                  </a:lnTo>
                  <a:lnTo>
                    <a:pt x="191249" y="43243"/>
                  </a:lnTo>
                  <a:lnTo>
                    <a:pt x="191249" y="42608"/>
                  </a:lnTo>
                  <a:close/>
                </a:path>
                <a:path w="570230" h="99059">
                  <a:moveTo>
                    <a:pt x="187223" y="30962"/>
                  </a:moveTo>
                  <a:lnTo>
                    <a:pt x="179755" y="30962"/>
                  </a:lnTo>
                  <a:lnTo>
                    <a:pt x="176453" y="31432"/>
                  </a:lnTo>
                  <a:lnTo>
                    <a:pt x="158673" y="40106"/>
                  </a:lnTo>
                  <a:lnTo>
                    <a:pt x="191249" y="40106"/>
                  </a:lnTo>
                  <a:lnTo>
                    <a:pt x="191249" y="31953"/>
                  </a:lnTo>
                  <a:lnTo>
                    <a:pt x="189814" y="31292"/>
                  </a:lnTo>
                  <a:lnTo>
                    <a:pt x="187223" y="30962"/>
                  </a:lnTo>
                  <a:close/>
                </a:path>
                <a:path w="570230" h="99059">
                  <a:moveTo>
                    <a:pt x="221538" y="41986"/>
                  </a:moveTo>
                  <a:lnTo>
                    <a:pt x="209829" y="41986"/>
                  </a:lnTo>
                  <a:lnTo>
                    <a:pt x="209829" y="74447"/>
                  </a:lnTo>
                  <a:lnTo>
                    <a:pt x="210879" y="84808"/>
                  </a:lnTo>
                  <a:lnTo>
                    <a:pt x="214029" y="92209"/>
                  </a:lnTo>
                  <a:lnTo>
                    <a:pt x="219280" y="96651"/>
                  </a:lnTo>
                  <a:lnTo>
                    <a:pt x="226631" y="98132"/>
                  </a:lnTo>
                  <a:lnTo>
                    <a:pt x="238975" y="98132"/>
                  </a:lnTo>
                  <a:lnTo>
                    <a:pt x="238975" y="90360"/>
                  </a:lnTo>
                  <a:lnTo>
                    <a:pt x="238379" y="90360"/>
                  </a:lnTo>
                  <a:lnTo>
                    <a:pt x="234861" y="89484"/>
                  </a:lnTo>
                  <a:lnTo>
                    <a:pt x="228409" y="87731"/>
                  </a:lnTo>
                  <a:lnTo>
                    <a:pt x="226123" y="87147"/>
                  </a:lnTo>
                  <a:lnTo>
                    <a:pt x="224396" y="85890"/>
                  </a:lnTo>
                  <a:lnTo>
                    <a:pt x="222110" y="82054"/>
                  </a:lnTo>
                  <a:lnTo>
                    <a:pt x="221538" y="78625"/>
                  </a:lnTo>
                  <a:lnTo>
                    <a:pt x="221538" y="41986"/>
                  </a:lnTo>
                  <a:close/>
                </a:path>
                <a:path w="570230" h="99059">
                  <a:moveTo>
                    <a:pt x="221538" y="13030"/>
                  </a:moveTo>
                  <a:lnTo>
                    <a:pt x="212382" y="13030"/>
                  </a:lnTo>
                  <a:lnTo>
                    <a:pt x="209829" y="31584"/>
                  </a:lnTo>
                  <a:lnTo>
                    <a:pt x="197739" y="34213"/>
                  </a:lnTo>
                  <a:lnTo>
                    <a:pt x="197739" y="41986"/>
                  </a:lnTo>
                  <a:lnTo>
                    <a:pt x="239991" y="41986"/>
                  </a:lnTo>
                  <a:lnTo>
                    <a:pt x="239991" y="31584"/>
                  </a:lnTo>
                  <a:lnTo>
                    <a:pt x="221538" y="31584"/>
                  </a:lnTo>
                  <a:lnTo>
                    <a:pt x="221538" y="13030"/>
                  </a:lnTo>
                  <a:close/>
                </a:path>
                <a:path w="570230" h="99059">
                  <a:moveTo>
                    <a:pt x="262509" y="0"/>
                  </a:moveTo>
                  <a:lnTo>
                    <a:pt x="250799" y="0"/>
                  </a:lnTo>
                  <a:lnTo>
                    <a:pt x="250799" y="98259"/>
                  </a:lnTo>
                  <a:lnTo>
                    <a:pt x="262509" y="98259"/>
                  </a:lnTo>
                  <a:lnTo>
                    <a:pt x="262509" y="47878"/>
                  </a:lnTo>
                  <a:lnTo>
                    <a:pt x="267512" y="45364"/>
                  </a:lnTo>
                  <a:lnTo>
                    <a:pt x="271462" y="43611"/>
                  </a:lnTo>
                  <a:lnTo>
                    <a:pt x="277228" y="41605"/>
                  </a:lnTo>
                  <a:lnTo>
                    <a:pt x="280543" y="41109"/>
                  </a:lnTo>
                  <a:lnTo>
                    <a:pt x="305375" y="41109"/>
                  </a:lnTo>
                  <a:lnTo>
                    <a:pt x="303896" y="39357"/>
                  </a:lnTo>
                  <a:lnTo>
                    <a:pt x="262509" y="39357"/>
                  </a:lnTo>
                  <a:lnTo>
                    <a:pt x="262509" y="0"/>
                  </a:lnTo>
                  <a:close/>
                </a:path>
                <a:path w="570230" h="99059">
                  <a:moveTo>
                    <a:pt x="305375" y="41109"/>
                  </a:moveTo>
                  <a:lnTo>
                    <a:pt x="287997" y="41109"/>
                  </a:lnTo>
                  <a:lnTo>
                    <a:pt x="290804" y="42049"/>
                  </a:lnTo>
                  <a:lnTo>
                    <a:pt x="294538" y="45808"/>
                  </a:lnTo>
                  <a:lnTo>
                    <a:pt x="295465" y="48628"/>
                  </a:lnTo>
                  <a:lnTo>
                    <a:pt x="295465" y="98259"/>
                  </a:lnTo>
                  <a:lnTo>
                    <a:pt x="307174" y="98259"/>
                  </a:lnTo>
                  <a:lnTo>
                    <a:pt x="307174" y="46291"/>
                  </a:lnTo>
                  <a:lnTo>
                    <a:pt x="305375" y="41109"/>
                  </a:lnTo>
                  <a:close/>
                </a:path>
                <a:path w="570230" h="99059">
                  <a:moveTo>
                    <a:pt x="293179" y="30581"/>
                  </a:moveTo>
                  <a:lnTo>
                    <a:pt x="284949" y="30581"/>
                  </a:lnTo>
                  <a:lnTo>
                    <a:pt x="283044" y="30746"/>
                  </a:lnTo>
                  <a:lnTo>
                    <a:pt x="280835" y="31076"/>
                  </a:lnTo>
                  <a:lnTo>
                    <a:pt x="279984" y="31165"/>
                  </a:lnTo>
                  <a:lnTo>
                    <a:pt x="279069" y="31356"/>
                  </a:lnTo>
                  <a:lnTo>
                    <a:pt x="277126" y="31940"/>
                  </a:lnTo>
                  <a:lnTo>
                    <a:pt x="275158" y="32600"/>
                  </a:lnTo>
                  <a:lnTo>
                    <a:pt x="271564" y="34175"/>
                  </a:lnTo>
                  <a:lnTo>
                    <a:pt x="270637" y="34505"/>
                  </a:lnTo>
                  <a:lnTo>
                    <a:pt x="269875" y="34899"/>
                  </a:lnTo>
                  <a:lnTo>
                    <a:pt x="265760" y="37325"/>
                  </a:lnTo>
                  <a:lnTo>
                    <a:pt x="262509" y="39357"/>
                  </a:lnTo>
                  <a:lnTo>
                    <a:pt x="303896" y="39357"/>
                  </a:lnTo>
                  <a:lnTo>
                    <a:pt x="298272" y="32689"/>
                  </a:lnTo>
                  <a:lnTo>
                    <a:pt x="293179" y="30581"/>
                  </a:lnTo>
                  <a:close/>
                </a:path>
                <a:path w="570230" h="99059">
                  <a:moveTo>
                    <a:pt x="358076" y="6515"/>
                  </a:moveTo>
                  <a:lnTo>
                    <a:pt x="353580" y="6515"/>
                  </a:lnTo>
                  <a:lnTo>
                    <a:pt x="349745" y="7810"/>
                  </a:lnTo>
                  <a:lnTo>
                    <a:pt x="343382" y="12992"/>
                  </a:lnTo>
                  <a:lnTo>
                    <a:pt x="341795" y="17373"/>
                  </a:lnTo>
                  <a:lnTo>
                    <a:pt x="341795" y="93116"/>
                  </a:lnTo>
                  <a:lnTo>
                    <a:pt x="347256" y="98640"/>
                  </a:lnTo>
                  <a:lnTo>
                    <a:pt x="360235" y="98640"/>
                  </a:lnTo>
                  <a:lnTo>
                    <a:pt x="399427" y="96507"/>
                  </a:lnTo>
                  <a:lnTo>
                    <a:pt x="399427" y="87350"/>
                  </a:lnTo>
                  <a:lnTo>
                    <a:pt x="359257" y="87350"/>
                  </a:lnTo>
                  <a:lnTo>
                    <a:pt x="357517" y="87109"/>
                  </a:lnTo>
                  <a:lnTo>
                    <a:pt x="354469" y="85940"/>
                  </a:lnTo>
                  <a:lnTo>
                    <a:pt x="353580" y="84010"/>
                  </a:lnTo>
                  <a:lnTo>
                    <a:pt x="353491" y="58775"/>
                  </a:lnTo>
                  <a:lnTo>
                    <a:pt x="394093" y="57530"/>
                  </a:lnTo>
                  <a:lnTo>
                    <a:pt x="394093" y="48247"/>
                  </a:lnTo>
                  <a:lnTo>
                    <a:pt x="353491" y="46875"/>
                  </a:lnTo>
                  <a:lnTo>
                    <a:pt x="353491" y="22809"/>
                  </a:lnTo>
                  <a:lnTo>
                    <a:pt x="353745" y="21221"/>
                  </a:lnTo>
                  <a:lnTo>
                    <a:pt x="354253" y="20053"/>
                  </a:lnTo>
                  <a:lnTo>
                    <a:pt x="355028" y="18541"/>
                  </a:lnTo>
                  <a:lnTo>
                    <a:pt x="356971" y="17792"/>
                  </a:lnTo>
                  <a:lnTo>
                    <a:pt x="399427" y="17792"/>
                  </a:lnTo>
                  <a:lnTo>
                    <a:pt x="399427" y="8521"/>
                  </a:lnTo>
                  <a:lnTo>
                    <a:pt x="397903" y="8356"/>
                  </a:lnTo>
                  <a:lnTo>
                    <a:pt x="358076" y="6515"/>
                  </a:lnTo>
                  <a:close/>
                </a:path>
                <a:path w="570230" h="99059">
                  <a:moveTo>
                    <a:pt x="459988" y="40779"/>
                  </a:moveTo>
                  <a:lnTo>
                    <a:pt x="442417" y="40779"/>
                  </a:lnTo>
                  <a:lnTo>
                    <a:pt x="444523" y="41200"/>
                  </a:lnTo>
                  <a:lnTo>
                    <a:pt x="446023" y="42113"/>
                  </a:lnTo>
                  <a:lnTo>
                    <a:pt x="449859" y="48628"/>
                  </a:lnTo>
                  <a:lnTo>
                    <a:pt x="449846" y="57772"/>
                  </a:lnTo>
                  <a:lnTo>
                    <a:pt x="418287" y="57772"/>
                  </a:lnTo>
                  <a:lnTo>
                    <a:pt x="413943" y="59347"/>
                  </a:lnTo>
                  <a:lnTo>
                    <a:pt x="407746" y="65608"/>
                  </a:lnTo>
                  <a:lnTo>
                    <a:pt x="406196" y="69722"/>
                  </a:lnTo>
                  <a:lnTo>
                    <a:pt x="406196" y="87185"/>
                  </a:lnTo>
                  <a:lnTo>
                    <a:pt x="407835" y="91287"/>
                  </a:lnTo>
                  <a:lnTo>
                    <a:pt x="414362" y="97472"/>
                  </a:lnTo>
                  <a:lnTo>
                    <a:pt x="418630" y="99009"/>
                  </a:lnTo>
                  <a:lnTo>
                    <a:pt x="427189" y="99009"/>
                  </a:lnTo>
                  <a:lnTo>
                    <a:pt x="449846" y="90487"/>
                  </a:lnTo>
                  <a:lnTo>
                    <a:pt x="461556" y="90487"/>
                  </a:lnTo>
                  <a:lnTo>
                    <a:pt x="461556" y="88480"/>
                  </a:lnTo>
                  <a:lnTo>
                    <a:pt x="420319" y="88480"/>
                  </a:lnTo>
                  <a:lnTo>
                    <a:pt x="417906" y="85978"/>
                  </a:lnTo>
                  <a:lnTo>
                    <a:pt x="417906" y="70815"/>
                  </a:lnTo>
                  <a:lnTo>
                    <a:pt x="420243" y="68224"/>
                  </a:lnTo>
                  <a:lnTo>
                    <a:pt x="424903" y="67805"/>
                  </a:lnTo>
                  <a:lnTo>
                    <a:pt x="449846" y="66052"/>
                  </a:lnTo>
                  <a:lnTo>
                    <a:pt x="461556" y="66052"/>
                  </a:lnTo>
                  <a:lnTo>
                    <a:pt x="461516" y="45542"/>
                  </a:lnTo>
                  <a:lnTo>
                    <a:pt x="460616" y="41821"/>
                  </a:lnTo>
                  <a:lnTo>
                    <a:pt x="459988" y="40779"/>
                  </a:lnTo>
                  <a:close/>
                </a:path>
                <a:path w="570230" h="99059">
                  <a:moveTo>
                    <a:pt x="461556" y="90487"/>
                  </a:moveTo>
                  <a:lnTo>
                    <a:pt x="449846" y="90487"/>
                  </a:lnTo>
                  <a:lnTo>
                    <a:pt x="452640" y="98259"/>
                  </a:lnTo>
                  <a:lnTo>
                    <a:pt x="461556" y="98259"/>
                  </a:lnTo>
                  <a:lnTo>
                    <a:pt x="461556" y="90487"/>
                  </a:lnTo>
                  <a:close/>
                </a:path>
                <a:path w="570230" h="99059">
                  <a:moveTo>
                    <a:pt x="461556" y="66052"/>
                  </a:moveTo>
                  <a:lnTo>
                    <a:pt x="449846" y="66052"/>
                  </a:lnTo>
                  <a:lnTo>
                    <a:pt x="449846" y="82346"/>
                  </a:lnTo>
                  <a:lnTo>
                    <a:pt x="443052" y="84848"/>
                  </a:lnTo>
                  <a:lnTo>
                    <a:pt x="439648" y="85877"/>
                  </a:lnTo>
                  <a:lnTo>
                    <a:pt x="431419" y="87960"/>
                  </a:lnTo>
                  <a:lnTo>
                    <a:pt x="427964" y="88480"/>
                  </a:lnTo>
                  <a:lnTo>
                    <a:pt x="461556" y="88480"/>
                  </a:lnTo>
                  <a:lnTo>
                    <a:pt x="461556" y="66052"/>
                  </a:lnTo>
                  <a:close/>
                </a:path>
                <a:path w="570230" h="99059">
                  <a:moveTo>
                    <a:pt x="449503" y="30454"/>
                  </a:moveTo>
                  <a:lnTo>
                    <a:pt x="441185" y="30454"/>
                  </a:lnTo>
                  <a:lnTo>
                    <a:pt x="431696" y="30704"/>
                  </a:lnTo>
                  <a:lnTo>
                    <a:pt x="423060" y="31456"/>
                  </a:lnTo>
                  <a:lnTo>
                    <a:pt x="415280" y="32710"/>
                  </a:lnTo>
                  <a:lnTo>
                    <a:pt x="408355" y="34467"/>
                  </a:lnTo>
                  <a:lnTo>
                    <a:pt x="408355" y="42240"/>
                  </a:lnTo>
                  <a:lnTo>
                    <a:pt x="418199" y="41632"/>
                  </a:lnTo>
                  <a:lnTo>
                    <a:pt x="426719" y="41200"/>
                  </a:lnTo>
                  <a:lnTo>
                    <a:pt x="433916" y="40941"/>
                  </a:lnTo>
                  <a:lnTo>
                    <a:pt x="439788" y="40855"/>
                  </a:lnTo>
                  <a:lnTo>
                    <a:pt x="442417" y="40779"/>
                  </a:lnTo>
                  <a:lnTo>
                    <a:pt x="459988" y="40779"/>
                  </a:lnTo>
                  <a:lnTo>
                    <a:pt x="458749" y="38722"/>
                  </a:lnTo>
                  <a:lnTo>
                    <a:pt x="455358" y="33210"/>
                  </a:lnTo>
                  <a:lnTo>
                    <a:pt x="449503" y="30454"/>
                  </a:lnTo>
                  <a:close/>
                </a:path>
                <a:path w="570230" h="99059">
                  <a:moveTo>
                    <a:pt x="493318" y="31076"/>
                  </a:moveTo>
                  <a:lnTo>
                    <a:pt x="480174" y="31076"/>
                  </a:lnTo>
                  <a:lnTo>
                    <a:pt x="475526" y="32537"/>
                  </a:lnTo>
                  <a:lnTo>
                    <a:pt x="470103" y="38392"/>
                  </a:lnTo>
                  <a:lnTo>
                    <a:pt x="468851" y="42240"/>
                  </a:lnTo>
                  <a:lnTo>
                    <a:pt x="468869" y="60413"/>
                  </a:lnTo>
                  <a:lnTo>
                    <a:pt x="470179" y="64401"/>
                  </a:lnTo>
                  <a:lnTo>
                    <a:pt x="475945" y="69329"/>
                  </a:lnTo>
                  <a:lnTo>
                    <a:pt x="480491" y="70561"/>
                  </a:lnTo>
                  <a:lnTo>
                    <a:pt x="507250" y="70561"/>
                  </a:lnTo>
                  <a:lnTo>
                    <a:pt x="508571" y="70815"/>
                  </a:lnTo>
                  <a:lnTo>
                    <a:pt x="509587" y="71310"/>
                  </a:lnTo>
                  <a:lnTo>
                    <a:pt x="511200" y="72237"/>
                  </a:lnTo>
                  <a:lnTo>
                    <a:pt x="512000" y="74066"/>
                  </a:lnTo>
                  <a:lnTo>
                    <a:pt x="512000" y="86105"/>
                  </a:lnTo>
                  <a:lnTo>
                    <a:pt x="509879" y="88112"/>
                  </a:lnTo>
                  <a:lnTo>
                    <a:pt x="471538" y="88112"/>
                  </a:lnTo>
                  <a:lnTo>
                    <a:pt x="471538" y="96126"/>
                  </a:lnTo>
                  <a:lnTo>
                    <a:pt x="473824" y="96710"/>
                  </a:lnTo>
                  <a:lnTo>
                    <a:pt x="479259" y="97320"/>
                  </a:lnTo>
                  <a:lnTo>
                    <a:pt x="496392" y="98577"/>
                  </a:lnTo>
                  <a:lnTo>
                    <a:pt x="502843" y="98882"/>
                  </a:lnTo>
                  <a:lnTo>
                    <a:pt x="518198" y="98882"/>
                  </a:lnTo>
                  <a:lnTo>
                    <a:pt x="523709" y="93421"/>
                  </a:lnTo>
                  <a:lnTo>
                    <a:pt x="523657" y="69329"/>
                  </a:lnTo>
                  <a:lnTo>
                    <a:pt x="521246" y="64668"/>
                  </a:lnTo>
                  <a:lnTo>
                    <a:pt x="513702" y="60413"/>
                  </a:lnTo>
                  <a:lnTo>
                    <a:pt x="510527" y="59651"/>
                  </a:lnTo>
                  <a:lnTo>
                    <a:pt x="485533" y="59651"/>
                  </a:lnTo>
                  <a:lnTo>
                    <a:pt x="483793" y="59359"/>
                  </a:lnTo>
                  <a:lnTo>
                    <a:pt x="482612" y="58775"/>
                  </a:lnTo>
                  <a:lnTo>
                    <a:pt x="481164" y="58115"/>
                  </a:lnTo>
                  <a:lnTo>
                    <a:pt x="480453" y="56273"/>
                  </a:lnTo>
                  <a:lnTo>
                    <a:pt x="480453" y="45910"/>
                  </a:lnTo>
                  <a:lnTo>
                    <a:pt x="480872" y="44246"/>
                  </a:lnTo>
                  <a:lnTo>
                    <a:pt x="482574" y="42240"/>
                  </a:lnTo>
                  <a:lnTo>
                    <a:pt x="484606" y="41732"/>
                  </a:lnTo>
                  <a:lnTo>
                    <a:pt x="520280" y="41732"/>
                  </a:lnTo>
                  <a:lnTo>
                    <a:pt x="520280" y="33464"/>
                  </a:lnTo>
                  <a:lnTo>
                    <a:pt x="518325" y="33045"/>
                  </a:lnTo>
                  <a:lnTo>
                    <a:pt x="513892" y="32537"/>
                  </a:lnTo>
                  <a:lnTo>
                    <a:pt x="500062" y="31368"/>
                  </a:lnTo>
                  <a:lnTo>
                    <a:pt x="493318" y="31076"/>
                  </a:lnTo>
                  <a:close/>
                </a:path>
                <a:path w="570230" h="99059">
                  <a:moveTo>
                    <a:pt x="551370" y="41986"/>
                  </a:moveTo>
                  <a:lnTo>
                    <a:pt x="539661" y="41986"/>
                  </a:lnTo>
                  <a:lnTo>
                    <a:pt x="539661" y="74447"/>
                  </a:lnTo>
                  <a:lnTo>
                    <a:pt x="540711" y="84808"/>
                  </a:lnTo>
                  <a:lnTo>
                    <a:pt x="543861" y="92209"/>
                  </a:lnTo>
                  <a:lnTo>
                    <a:pt x="549112" y="96651"/>
                  </a:lnTo>
                  <a:lnTo>
                    <a:pt x="556463" y="98132"/>
                  </a:lnTo>
                  <a:lnTo>
                    <a:pt x="568807" y="98132"/>
                  </a:lnTo>
                  <a:lnTo>
                    <a:pt x="568807" y="90360"/>
                  </a:lnTo>
                  <a:lnTo>
                    <a:pt x="568210" y="90360"/>
                  </a:lnTo>
                  <a:lnTo>
                    <a:pt x="564692" y="89484"/>
                  </a:lnTo>
                  <a:lnTo>
                    <a:pt x="558241" y="87731"/>
                  </a:lnTo>
                  <a:lnTo>
                    <a:pt x="555955" y="87147"/>
                  </a:lnTo>
                  <a:lnTo>
                    <a:pt x="554228" y="85890"/>
                  </a:lnTo>
                  <a:lnTo>
                    <a:pt x="551942" y="82054"/>
                  </a:lnTo>
                  <a:lnTo>
                    <a:pt x="551370" y="78625"/>
                  </a:lnTo>
                  <a:lnTo>
                    <a:pt x="551370" y="41986"/>
                  </a:lnTo>
                  <a:close/>
                </a:path>
                <a:path w="570230" h="99059">
                  <a:moveTo>
                    <a:pt x="551370" y="13030"/>
                  </a:moveTo>
                  <a:lnTo>
                    <a:pt x="542213" y="13030"/>
                  </a:lnTo>
                  <a:lnTo>
                    <a:pt x="539661" y="31584"/>
                  </a:lnTo>
                  <a:lnTo>
                    <a:pt x="527570" y="34213"/>
                  </a:lnTo>
                  <a:lnTo>
                    <a:pt x="527570" y="41986"/>
                  </a:lnTo>
                  <a:lnTo>
                    <a:pt x="569823" y="41986"/>
                  </a:lnTo>
                  <a:lnTo>
                    <a:pt x="569823" y="31584"/>
                  </a:lnTo>
                  <a:lnTo>
                    <a:pt x="551370" y="31584"/>
                  </a:lnTo>
                  <a:lnTo>
                    <a:pt x="551370" y="1303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0716" y="1172438"/>
              <a:ext cx="1109345" cy="216535"/>
            </a:xfrm>
            <a:custGeom>
              <a:avLst/>
              <a:gdLst/>
              <a:ahLst/>
              <a:cxnLst/>
              <a:rect l="l" t="t" r="r" b="b"/>
              <a:pathLst>
                <a:path w="1109345" h="216534">
                  <a:moveTo>
                    <a:pt x="112572" y="14477"/>
                  </a:moveTo>
                  <a:lnTo>
                    <a:pt x="68491" y="14477"/>
                  </a:lnTo>
                  <a:lnTo>
                    <a:pt x="0" y="214375"/>
                  </a:lnTo>
                  <a:lnTo>
                    <a:pt x="41592" y="214375"/>
                  </a:lnTo>
                  <a:lnTo>
                    <a:pt x="56286" y="170141"/>
                  </a:lnTo>
                  <a:lnTo>
                    <a:pt x="163959" y="170141"/>
                  </a:lnTo>
                  <a:lnTo>
                    <a:pt x="152778" y="136270"/>
                  </a:lnTo>
                  <a:lnTo>
                    <a:pt x="66548" y="136270"/>
                  </a:lnTo>
                  <a:lnTo>
                    <a:pt x="90944" y="64719"/>
                  </a:lnTo>
                  <a:lnTo>
                    <a:pt x="129158" y="64719"/>
                  </a:lnTo>
                  <a:lnTo>
                    <a:pt x="112572" y="14477"/>
                  </a:lnTo>
                  <a:close/>
                </a:path>
                <a:path w="1109345" h="216534">
                  <a:moveTo>
                    <a:pt x="163959" y="170141"/>
                  </a:moveTo>
                  <a:lnTo>
                    <a:pt x="122834" y="170141"/>
                  </a:lnTo>
                  <a:lnTo>
                    <a:pt x="137248" y="214375"/>
                  </a:lnTo>
                  <a:lnTo>
                    <a:pt x="178562" y="214375"/>
                  </a:lnTo>
                  <a:lnTo>
                    <a:pt x="163959" y="170141"/>
                  </a:lnTo>
                  <a:close/>
                </a:path>
                <a:path w="1109345" h="216534">
                  <a:moveTo>
                    <a:pt x="129158" y="64719"/>
                  </a:moveTo>
                  <a:lnTo>
                    <a:pt x="90944" y="64719"/>
                  </a:lnTo>
                  <a:lnTo>
                    <a:pt x="113677" y="136270"/>
                  </a:lnTo>
                  <a:lnTo>
                    <a:pt x="152778" y="136270"/>
                  </a:lnTo>
                  <a:lnTo>
                    <a:pt x="129158" y="64719"/>
                  </a:lnTo>
                  <a:close/>
                </a:path>
                <a:path w="1109345" h="216534">
                  <a:moveTo>
                    <a:pt x="227126" y="69367"/>
                  </a:moveTo>
                  <a:lnTo>
                    <a:pt x="196075" y="69367"/>
                  </a:lnTo>
                  <a:lnTo>
                    <a:pt x="196075" y="214375"/>
                  </a:lnTo>
                  <a:lnTo>
                    <a:pt x="234886" y="214375"/>
                  </a:lnTo>
                  <a:lnTo>
                    <a:pt x="234886" y="110324"/>
                  </a:lnTo>
                  <a:lnTo>
                    <a:pt x="240982" y="105778"/>
                  </a:lnTo>
                  <a:lnTo>
                    <a:pt x="246443" y="102590"/>
                  </a:lnTo>
                  <a:lnTo>
                    <a:pt x="256057" y="98958"/>
                  </a:lnTo>
                  <a:lnTo>
                    <a:pt x="262153" y="98043"/>
                  </a:lnTo>
                  <a:lnTo>
                    <a:pt x="413181" y="98043"/>
                  </a:lnTo>
                  <a:lnTo>
                    <a:pt x="412920" y="95911"/>
                  </a:lnTo>
                  <a:lnTo>
                    <a:pt x="407833" y="86029"/>
                  </a:lnTo>
                  <a:lnTo>
                    <a:pt x="318897" y="86029"/>
                  </a:lnTo>
                  <a:lnTo>
                    <a:pt x="318098" y="84937"/>
                  </a:lnTo>
                  <a:lnTo>
                    <a:pt x="234886" y="84937"/>
                  </a:lnTo>
                  <a:lnTo>
                    <a:pt x="227126" y="69367"/>
                  </a:lnTo>
                  <a:close/>
                </a:path>
                <a:path w="1109345" h="216534">
                  <a:moveTo>
                    <a:pt x="360489" y="98043"/>
                  </a:moveTo>
                  <a:lnTo>
                    <a:pt x="269544" y="98043"/>
                  </a:lnTo>
                  <a:lnTo>
                    <a:pt x="276703" y="99272"/>
                  </a:lnTo>
                  <a:lnTo>
                    <a:pt x="281814" y="102958"/>
                  </a:lnTo>
                  <a:lnTo>
                    <a:pt x="284880" y="109102"/>
                  </a:lnTo>
                  <a:lnTo>
                    <a:pt x="285902" y="117703"/>
                  </a:lnTo>
                  <a:lnTo>
                    <a:pt x="285902" y="214375"/>
                  </a:lnTo>
                  <a:lnTo>
                    <a:pt x="324713" y="214375"/>
                  </a:lnTo>
                  <a:lnTo>
                    <a:pt x="324705" y="117703"/>
                  </a:lnTo>
                  <a:lnTo>
                    <a:pt x="324446" y="109512"/>
                  </a:lnTo>
                  <a:lnTo>
                    <a:pt x="331894" y="104494"/>
                  </a:lnTo>
                  <a:lnTo>
                    <a:pt x="340386" y="100911"/>
                  </a:lnTo>
                  <a:lnTo>
                    <a:pt x="349919" y="98760"/>
                  </a:lnTo>
                  <a:lnTo>
                    <a:pt x="360489" y="98043"/>
                  </a:lnTo>
                  <a:close/>
                </a:path>
                <a:path w="1109345" h="216534">
                  <a:moveTo>
                    <a:pt x="413181" y="98043"/>
                  </a:moveTo>
                  <a:lnTo>
                    <a:pt x="363080" y="98043"/>
                  </a:lnTo>
                  <a:lnTo>
                    <a:pt x="365379" y="98412"/>
                  </a:lnTo>
                  <a:lnTo>
                    <a:pt x="367423" y="99136"/>
                  </a:lnTo>
                  <a:lnTo>
                    <a:pt x="373710" y="101688"/>
                  </a:lnTo>
                  <a:lnTo>
                    <a:pt x="376847" y="107873"/>
                  </a:lnTo>
                  <a:lnTo>
                    <a:pt x="376847" y="214375"/>
                  </a:lnTo>
                  <a:lnTo>
                    <a:pt x="415658" y="214375"/>
                  </a:lnTo>
                  <a:lnTo>
                    <a:pt x="415591" y="117703"/>
                  </a:lnTo>
                  <a:lnTo>
                    <a:pt x="413181" y="98043"/>
                  </a:lnTo>
                  <a:close/>
                </a:path>
                <a:path w="1109345" h="216534">
                  <a:moveTo>
                    <a:pt x="371856" y="67182"/>
                  </a:moveTo>
                  <a:lnTo>
                    <a:pt x="358459" y="68359"/>
                  </a:lnTo>
                  <a:lnTo>
                    <a:pt x="345166" y="71891"/>
                  </a:lnTo>
                  <a:lnTo>
                    <a:pt x="331979" y="77780"/>
                  </a:lnTo>
                  <a:lnTo>
                    <a:pt x="318897" y="86029"/>
                  </a:lnTo>
                  <a:lnTo>
                    <a:pt x="407833" y="86029"/>
                  </a:lnTo>
                  <a:lnTo>
                    <a:pt x="404706" y="79952"/>
                  </a:lnTo>
                  <a:lnTo>
                    <a:pt x="391017" y="70375"/>
                  </a:lnTo>
                  <a:lnTo>
                    <a:pt x="371856" y="67182"/>
                  </a:lnTo>
                  <a:close/>
                </a:path>
                <a:path w="1109345" h="216534">
                  <a:moveTo>
                    <a:pt x="280631" y="67182"/>
                  </a:moveTo>
                  <a:lnTo>
                    <a:pt x="274167" y="67182"/>
                  </a:lnTo>
                  <a:lnTo>
                    <a:pt x="268109" y="68046"/>
                  </a:lnTo>
                  <a:lnTo>
                    <a:pt x="237286" y="83299"/>
                  </a:lnTo>
                  <a:lnTo>
                    <a:pt x="234886" y="84937"/>
                  </a:lnTo>
                  <a:lnTo>
                    <a:pt x="318098" y="84937"/>
                  </a:lnTo>
                  <a:lnTo>
                    <a:pt x="312862" y="77780"/>
                  </a:lnTo>
                  <a:lnTo>
                    <a:pt x="304474" y="71891"/>
                  </a:lnTo>
                  <a:lnTo>
                    <a:pt x="293731" y="68359"/>
                  </a:lnTo>
                  <a:lnTo>
                    <a:pt x="280631" y="67182"/>
                  </a:lnTo>
                  <a:close/>
                </a:path>
                <a:path w="1109345" h="216534">
                  <a:moveTo>
                    <a:pt x="556613" y="199631"/>
                  </a:moveTo>
                  <a:lnTo>
                    <a:pt x="477481" y="199631"/>
                  </a:lnTo>
                  <a:lnTo>
                    <a:pt x="482854" y="204000"/>
                  </a:lnTo>
                  <a:lnTo>
                    <a:pt x="489597" y="207822"/>
                  </a:lnTo>
                  <a:lnTo>
                    <a:pt x="505866" y="214375"/>
                  </a:lnTo>
                  <a:lnTo>
                    <a:pt x="513905" y="216014"/>
                  </a:lnTo>
                  <a:lnTo>
                    <a:pt x="521855" y="216014"/>
                  </a:lnTo>
                  <a:lnTo>
                    <a:pt x="533831" y="214819"/>
                  </a:lnTo>
                  <a:lnTo>
                    <a:pt x="543966" y="211234"/>
                  </a:lnTo>
                  <a:lnTo>
                    <a:pt x="552263" y="205261"/>
                  </a:lnTo>
                  <a:lnTo>
                    <a:pt x="556613" y="199631"/>
                  </a:lnTo>
                  <a:close/>
                </a:path>
                <a:path w="1109345" h="216534">
                  <a:moveTo>
                    <a:pt x="477215" y="0"/>
                  </a:moveTo>
                  <a:lnTo>
                    <a:pt x="438683" y="0"/>
                  </a:lnTo>
                  <a:lnTo>
                    <a:pt x="438683" y="214375"/>
                  </a:lnTo>
                  <a:lnTo>
                    <a:pt x="470560" y="214375"/>
                  </a:lnTo>
                  <a:lnTo>
                    <a:pt x="477481" y="199631"/>
                  </a:lnTo>
                  <a:lnTo>
                    <a:pt x="556613" y="199631"/>
                  </a:lnTo>
                  <a:lnTo>
                    <a:pt x="558723" y="196900"/>
                  </a:lnTo>
                  <a:lnTo>
                    <a:pt x="563576" y="186337"/>
                  </a:lnTo>
                  <a:lnTo>
                    <a:pt x="564428" y="183248"/>
                  </a:lnTo>
                  <a:lnTo>
                    <a:pt x="511873" y="183248"/>
                  </a:lnTo>
                  <a:lnTo>
                    <a:pt x="502136" y="182702"/>
                  </a:lnTo>
                  <a:lnTo>
                    <a:pt x="493158" y="181063"/>
                  </a:lnTo>
                  <a:lnTo>
                    <a:pt x="484939" y="178329"/>
                  </a:lnTo>
                  <a:lnTo>
                    <a:pt x="477481" y="174497"/>
                  </a:lnTo>
                  <a:lnTo>
                    <a:pt x="477481" y="102679"/>
                  </a:lnTo>
                  <a:lnTo>
                    <a:pt x="484939" y="100293"/>
                  </a:lnTo>
                  <a:lnTo>
                    <a:pt x="493158" y="98586"/>
                  </a:lnTo>
                  <a:lnTo>
                    <a:pt x="502136" y="97561"/>
                  </a:lnTo>
                  <a:lnTo>
                    <a:pt x="511873" y="97218"/>
                  </a:lnTo>
                  <a:lnTo>
                    <a:pt x="564926" y="97218"/>
                  </a:lnTo>
                  <a:lnTo>
                    <a:pt x="564367" y="95176"/>
                  </a:lnTo>
                  <a:lnTo>
                    <a:pt x="561298" y="88212"/>
                  </a:lnTo>
                  <a:lnTo>
                    <a:pt x="557291" y="82065"/>
                  </a:lnTo>
                  <a:lnTo>
                    <a:pt x="552348" y="76733"/>
                  </a:lnTo>
                  <a:lnTo>
                    <a:pt x="477215" y="76733"/>
                  </a:lnTo>
                  <a:lnTo>
                    <a:pt x="477215" y="0"/>
                  </a:lnTo>
                  <a:close/>
                </a:path>
                <a:path w="1109345" h="216534">
                  <a:moveTo>
                    <a:pt x="564926" y="97218"/>
                  </a:moveTo>
                  <a:lnTo>
                    <a:pt x="516305" y="97218"/>
                  </a:lnTo>
                  <a:lnTo>
                    <a:pt x="519811" y="98272"/>
                  </a:lnTo>
                  <a:lnTo>
                    <a:pt x="524992" y="102450"/>
                  </a:lnTo>
                  <a:lnTo>
                    <a:pt x="530999" y="143776"/>
                  </a:lnTo>
                  <a:lnTo>
                    <a:pt x="530706" y="153390"/>
                  </a:lnTo>
                  <a:lnTo>
                    <a:pt x="518337" y="183248"/>
                  </a:lnTo>
                  <a:lnTo>
                    <a:pt x="564428" y="183248"/>
                  </a:lnTo>
                  <a:lnTo>
                    <a:pt x="567045" y="173758"/>
                  </a:lnTo>
                  <a:lnTo>
                    <a:pt x="569128" y="159163"/>
                  </a:lnTo>
                  <a:lnTo>
                    <a:pt x="569823" y="142557"/>
                  </a:lnTo>
                  <a:lnTo>
                    <a:pt x="569616" y="131274"/>
                  </a:lnTo>
                  <a:lnTo>
                    <a:pt x="568993" y="120915"/>
                  </a:lnTo>
                  <a:lnTo>
                    <a:pt x="567953" y="111476"/>
                  </a:lnTo>
                  <a:lnTo>
                    <a:pt x="566496" y="102958"/>
                  </a:lnTo>
                  <a:lnTo>
                    <a:pt x="564926" y="97218"/>
                  </a:lnTo>
                  <a:close/>
                </a:path>
                <a:path w="1109345" h="216534">
                  <a:moveTo>
                    <a:pt x="521855" y="67182"/>
                  </a:moveTo>
                  <a:lnTo>
                    <a:pt x="510122" y="67780"/>
                  </a:lnTo>
                  <a:lnTo>
                    <a:pt x="498773" y="69572"/>
                  </a:lnTo>
                  <a:lnTo>
                    <a:pt x="487805" y="72556"/>
                  </a:lnTo>
                  <a:lnTo>
                    <a:pt x="477215" y="76733"/>
                  </a:lnTo>
                  <a:lnTo>
                    <a:pt x="552348" y="76733"/>
                  </a:lnTo>
                  <a:lnTo>
                    <a:pt x="546598" y="72556"/>
                  </a:lnTo>
                  <a:lnTo>
                    <a:pt x="539597" y="69572"/>
                  </a:lnTo>
                  <a:lnTo>
                    <a:pt x="531349" y="67780"/>
                  </a:lnTo>
                  <a:lnTo>
                    <a:pt x="521855" y="67182"/>
                  </a:lnTo>
                  <a:close/>
                </a:path>
                <a:path w="1109345" h="216534">
                  <a:moveTo>
                    <a:pt x="630453" y="16662"/>
                  </a:moveTo>
                  <a:lnTo>
                    <a:pt x="592836" y="16662"/>
                  </a:lnTo>
                  <a:lnTo>
                    <a:pt x="590613" y="19024"/>
                  </a:lnTo>
                  <a:lnTo>
                    <a:pt x="590613" y="49796"/>
                  </a:lnTo>
                  <a:lnTo>
                    <a:pt x="591210" y="51346"/>
                  </a:lnTo>
                  <a:lnTo>
                    <a:pt x="593623" y="53530"/>
                  </a:lnTo>
                  <a:lnTo>
                    <a:pt x="595236" y="54076"/>
                  </a:lnTo>
                  <a:lnTo>
                    <a:pt x="630453" y="54076"/>
                  </a:lnTo>
                  <a:lnTo>
                    <a:pt x="632472" y="51981"/>
                  </a:lnTo>
                  <a:lnTo>
                    <a:pt x="632472" y="19024"/>
                  </a:lnTo>
                  <a:lnTo>
                    <a:pt x="630453" y="16662"/>
                  </a:lnTo>
                  <a:close/>
                </a:path>
                <a:path w="1109345" h="216534">
                  <a:moveTo>
                    <a:pt x="630821" y="69367"/>
                  </a:moveTo>
                  <a:lnTo>
                    <a:pt x="592010" y="69367"/>
                  </a:lnTo>
                  <a:lnTo>
                    <a:pt x="592010" y="214375"/>
                  </a:lnTo>
                  <a:lnTo>
                    <a:pt x="630821" y="214375"/>
                  </a:lnTo>
                  <a:lnTo>
                    <a:pt x="630821" y="69367"/>
                  </a:lnTo>
                  <a:close/>
                </a:path>
                <a:path w="1109345" h="216534">
                  <a:moveTo>
                    <a:pt x="709828" y="98310"/>
                  </a:moveTo>
                  <a:lnTo>
                    <a:pt x="671017" y="98310"/>
                  </a:lnTo>
                  <a:lnTo>
                    <a:pt x="671017" y="162483"/>
                  </a:lnTo>
                  <a:lnTo>
                    <a:pt x="673269" y="185186"/>
                  </a:lnTo>
                  <a:lnTo>
                    <a:pt x="680027" y="201402"/>
                  </a:lnTo>
                  <a:lnTo>
                    <a:pt x="691291" y="211132"/>
                  </a:lnTo>
                  <a:lnTo>
                    <a:pt x="707059" y="214375"/>
                  </a:lnTo>
                  <a:lnTo>
                    <a:pt x="740879" y="214375"/>
                  </a:lnTo>
                  <a:lnTo>
                    <a:pt x="740879" y="190893"/>
                  </a:lnTo>
                  <a:lnTo>
                    <a:pt x="739584" y="190893"/>
                  </a:lnTo>
                  <a:lnTo>
                    <a:pt x="733399" y="188975"/>
                  </a:lnTo>
                  <a:lnTo>
                    <a:pt x="709828" y="166306"/>
                  </a:lnTo>
                  <a:lnTo>
                    <a:pt x="709828" y="98310"/>
                  </a:lnTo>
                  <a:close/>
                </a:path>
                <a:path w="1109345" h="216534">
                  <a:moveTo>
                    <a:pt x="709828" y="28676"/>
                  </a:moveTo>
                  <a:lnTo>
                    <a:pt x="677392" y="28676"/>
                  </a:lnTo>
                  <a:lnTo>
                    <a:pt x="671017" y="69100"/>
                  </a:lnTo>
                  <a:lnTo>
                    <a:pt x="647179" y="77012"/>
                  </a:lnTo>
                  <a:lnTo>
                    <a:pt x="647179" y="98310"/>
                  </a:lnTo>
                  <a:lnTo>
                    <a:pt x="742835" y="98310"/>
                  </a:lnTo>
                  <a:lnTo>
                    <a:pt x="742835" y="69100"/>
                  </a:lnTo>
                  <a:lnTo>
                    <a:pt x="709828" y="69100"/>
                  </a:lnTo>
                  <a:lnTo>
                    <a:pt x="709828" y="28676"/>
                  </a:lnTo>
                  <a:close/>
                </a:path>
                <a:path w="1109345" h="216534">
                  <a:moveTo>
                    <a:pt x="799020" y="16662"/>
                  </a:moveTo>
                  <a:lnTo>
                    <a:pt x="761403" y="16662"/>
                  </a:lnTo>
                  <a:lnTo>
                    <a:pt x="759180" y="19024"/>
                  </a:lnTo>
                  <a:lnTo>
                    <a:pt x="759180" y="49796"/>
                  </a:lnTo>
                  <a:lnTo>
                    <a:pt x="759790" y="51346"/>
                  </a:lnTo>
                  <a:lnTo>
                    <a:pt x="762190" y="53530"/>
                  </a:lnTo>
                  <a:lnTo>
                    <a:pt x="763816" y="54076"/>
                  </a:lnTo>
                  <a:lnTo>
                    <a:pt x="799020" y="54076"/>
                  </a:lnTo>
                  <a:lnTo>
                    <a:pt x="801052" y="51981"/>
                  </a:lnTo>
                  <a:lnTo>
                    <a:pt x="801052" y="19024"/>
                  </a:lnTo>
                  <a:lnTo>
                    <a:pt x="799020" y="16662"/>
                  </a:lnTo>
                  <a:close/>
                </a:path>
                <a:path w="1109345" h="216534">
                  <a:moveTo>
                    <a:pt x="799401" y="69367"/>
                  </a:moveTo>
                  <a:lnTo>
                    <a:pt x="760577" y="69367"/>
                  </a:lnTo>
                  <a:lnTo>
                    <a:pt x="760577" y="214375"/>
                  </a:lnTo>
                  <a:lnTo>
                    <a:pt x="799401" y="214375"/>
                  </a:lnTo>
                  <a:lnTo>
                    <a:pt x="799401" y="69367"/>
                  </a:lnTo>
                  <a:close/>
                </a:path>
                <a:path w="1109345" h="216534">
                  <a:moveTo>
                    <a:pt x="889215" y="67995"/>
                  </a:moveTo>
                  <a:lnTo>
                    <a:pt x="844308" y="77558"/>
                  </a:lnTo>
                  <a:lnTo>
                    <a:pt x="824344" y="113195"/>
                  </a:lnTo>
                  <a:lnTo>
                    <a:pt x="822121" y="144741"/>
                  </a:lnTo>
                  <a:lnTo>
                    <a:pt x="823022" y="162475"/>
                  </a:lnTo>
                  <a:lnTo>
                    <a:pt x="836536" y="199085"/>
                  </a:lnTo>
                  <a:lnTo>
                    <a:pt x="871785" y="214694"/>
                  </a:lnTo>
                  <a:lnTo>
                    <a:pt x="889215" y="215734"/>
                  </a:lnTo>
                  <a:lnTo>
                    <a:pt x="906970" y="214763"/>
                  </a:lnTo>
                  <a:lnTo>
                    <a:pt x="948291" y="190747"/>
                  </a:lnTo>
                  <a:lnTo>
                    <a:pt x="950346" y="184886"/>
                  </a:lnTo>
                  <a:lnTo>
                    <a:pt x="883297" y="184886"/>
                  </a:lnTo>
                  <a:lnTo>
                    <a:pt x="879055" y="184518"/>
                  </a:lnTo>
                  <a:lnTo>
                    <a:pt x="860933" y="152933"/>
                  </a:lnTo>
                  <a:lnTo>
                    <a:pt x="860933" y="133273"/>
                  </a:lnTo>
                  <a:lnTo>
                    <a:pt x="878179" y="99047"/>
                  </a:lnTo>
                  <a:lnTo>
                    <a:pt x="883627" y="98628"/>
                  </a:lnTo>
                  <a:lnTo>
                    <a:pt x="949695" y="98628"/>
                  </a:lnTo>
                  <a:lnTo>
                    <a:pt x="948135" y="94178"/>
                  </a:lnTo>
                  <a:lnTo>
                    <a:pt x="941768" y="84391"/>
                  </a:lnTo>
                  <a:lnTo>
                    <a:pt x="933019" y="77216"/>
                  </a:lnTo>
                  <a:lnTo>
                    <a:pt x="921345" y="72093"/>
                  </a:lnTo>
                  <a:lnTo>
                    <a:pt x="906744" y="69019"/>
                  </a:lnTo>
                  <a:lnTo>
                    <a:pt x="889215" y="67995"/>
                  </a:lnTo>
                  <a:close/>
                </a:path>
                <a:path w="1109345" h="216534">
                  <a:moveTo>
                    <a:pt x="949695" y="98628"/>
                  </a:moveTo>
                  <a:lnTo>
                    <a:pt x="883627" y="98628"/>
                  </a:lnTo>
                  <a:lnTo>
                    <a:pt x="898969" y="98818"/>
                  </a:lnTo>
                  <a:lnTo>
                    <a:pt x="904925" y="100228"/>
                  </a:lnTo>
                  <a:lnTo>
                    <a:pt x="909180" y="102958"/>
                  </a:lnTo>
                  <a:lnTo>
                    <a:pt x="911580" y="104419"/>
                  </a:lnTo>
                  <a:lnTo>
                    <a:pt x="913345" y="106921"/>
                  </a:lnTo>
                  <a:lnTo>
                    <a:pt x="917498" y="148158"/>
                  </a:lnTo>
                  <a:lnTo>
                    <a:pt x="917274" y="156116"/>
                  </a:lnTo>
                  <a:lnTo>
                    <a:pt x="894029" y="184886"/>
                  </a:lnTo>
                  <a:lnTo>
                    <a:pt x="950346" y="184886"/>
                  </a:lnTo>
                  <a:lnTo>
                    <a:pt x="952752" y="178023"/>
                  </a:lnTo>
                  <a:lnTo>
                    <a:pt x="955429" y="162006"/>
                  </a:lnTo>
                  <a:lnTo>
                    <a:pt x="956322" y="142697"/>
                  </a:lnTo>
                  <a:lnTo>
                    <a:pt x="955413" y="123330"/>
                  </a:lnTo>
                  <a:lnTo>
                    <a:pt x="952684" y="107157"/>
                  </a:lnTo>
                  <a:lnTo>
                    <a:pt x="949695" y="98628"/>
                  </a:lnTo>
                  <a:close/>
                </a:path>
                <a:path w="1109345" h="216534">
                  <a:moveTo>
                    <a:pt x="1010666" y="69367"/>
                  </a:moveTo>
                  <a:lnTo>
                    <a:pt x="979614" y="69367"/>
                  </a:lnTo>
                  <a:lnTo>
                    <a:pt x="979614" y="214375"/>
                  </a:lnTo>
                  <a:lnTo>
                    <a:pt x="1018425" y="214375"/>
                  </a:lnTo>
                  <a:lnTo>
                    <a:pt x="1018425" y="110058"/>
                  </a:lnTo>
                  <a:lnTo>
                    <a:pt x="1024343" y="105511"/>
                  </a:lnTo>
                  <a:lnTo>
                    <a:pt x="1029881" y="102273"/>
                  </a:lnTo>
                  <a:lnTo>
                    <a:pt x="1040231" y="98450"/>
                  </a:lnTo>
                  <a:lnTo>
                    <a:pt x="1046518" y="97497"/>
                  </a:lnTo>
                  <a:lnTo>
                    <a:pt x="1106585" y="97497"/>
                  </a:lnTo>
                  <a:lnTo>
                    <a:pt x="1106335" y="95482"/>
                  </a:lnTo>
                  <a:lnTo>
                    <a:pt x="1100845" y="84937"/>
                  </a:lnTo>
                  <a:lnTo>
                    <a:pt x="1018425" y="84937"/>
                  </a:lnTo>
                  <a:lnTo>
                    <a:pt x="1010666" y="69367"/>
                  </a:lnTo>
                  <a:close/>
                </a:path>
                <a:path w="1109345" h="216534">
                  <a:moveTo>
                    <a:pt x="1106585" y="97497"/>
                  </a:moveTo>
                  <a:lnTo>
                    <a:pt x="1053909" y="97497"/>
                  </a:lnTo>
                  <a:lnTo>
                    <a:pt x="1061069" y="98726"/>
                  </a:lnTo>
                  <a:lnTo>
                    <a:pt x="1066185" y="102412"/>
                  </a:lnTo>
                  <a:lnTo>
                    <a:pt x="1069256" y="108556"/>
                  </a:lnTo>
                  <a:lnTo>
                    <a:pt x="1070279" y="117157"/>
                  </a:lnTo>
                  <a:lnTo>
                    <a:pt x="1070279" y="214375"/>
                  </a:lnTo>
                  <a:lnTo>
                    <a:pt x="1109091" y="214375"/>
                  </a:lnTo>
                  <a:lnTo>
                    <a:pt x="1109023" y="117157"/>
                  </a:lnTo>
                  <a:lnTo>
                    <a:pt x="1106585" y="97497"/>
                  </a:lnTo>
                  <a:close/>
                </a:path>
                <a:path w="1109345" h="216534">
                  <a:moveTo>
                    <a:pt x="1065009" y="66903"/>
                  </a:moveTo>
                  <a:lnTo>
                    <a:pt x="1059637" y="66903"/>
                  </a:lnTo>
                  <a:lnTo>
                    <a:pt x="1054836" y="67360"/>
                  </a:lnTo>
                  <a:lnTo>
                    <a:pt x="1018425" y="84937"/>
                  </a:lnTo>
                  <a:lnTo>
                    <a:pt x="1100845" y="84937"/>
                  </a:lnTo>
                  <a:lnTo>
                    <a:pt x="1098070" y="79606"/>
                  </a:lnTo>
                  <a:lnTo>
                    <a:pt x="1084295" y="70079"/>
                  </a:lnTo>
                  <a:lnTo>
                    <a:pt x="1065009" y="669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40287" y="994676"/>
            <a:ext cx="240478" cy="430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289" y="6264004"/>
            <a:ext cx="1295393" cy="6188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1799" y="4278762"/>
            <a:ext cx="3460750" cy="112712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400" b="1" spc="10" dirty="0">
                <a:solidFill>
                  <a:srgbClr val="8B034F"/>
                </a:solidFill>
                <a:latin typeface="Trebuchet MS"/>
                <a:cs typeface="Trebuchet MS"/>
              </a:rPr>
              <a:t>North </a:t>
            </a:r>
            <a:r>
              <a:rPr sz="1400" b="1" spc="40" dirty="0">
                <a:solidFill>
                  <a:srgbClr val="8B034F"/>
                </a:solidFill>
                <a:latin typeface="Trebuchet MS"/>
                <a:cs typeface="Trebuchet MS"/>
              </a:rPr>
              <a:t>East</a:t>
            </a:r>
            <a:r>
              <a:rPr sz="1400" b="1" spc="-245" dirty="0">
                <a:solidFill>
                  <a:srgbClr val="8B034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8B034F"/>
                </a:solidFill>
                <a:latin typeface="Trebuchet MS"/>
                <a:cs typeface="Trebuchet MS"/>
              </a:rPr>
              <a:t>LEP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000" spc="-135" dirty="0">
                <a:solidFill>
                  <a:srgbClr val="575756"/>
                </a:solidFill>
                <a:latin typeface="Trebuchet MS"/>
                <a:cs typeface="Trebuchet MS"/>
              </a:rPr>
              <a:t>1</a:t>
            </a:r>
            <a:r>
              <a:rPr sz="10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575756"/>
                </a:solidFill>
                <a:latin typeface="Trebuchet MS"/>
                <a:cs typeface="Trebuchet MS"/>
              </a:rPr>
              <a:t>St</a:t>
            </a:r>
            <a:r>
              <a:rPr sz="1000" spc="-9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575756"/>
                </a:solidFill>
                <a:latin typeface="Trebuchet MS"/>
                <a:cs typeface="Trebuchet MS"/>
              </a:rPr>
              <a:t>James</a:t>
            </a:r>
            <a:r>
              <a:rPr sz="10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575756"/>
                </a:solidFill>
                <a:latin typeface="Trebuchet MS"/>
                <a:cs typeface="Trebuchet MS"/>
              </a:rPr>
              <a:t>Gate,</a:t>
            </a:r>
            <a:r>
              <a:rPr sz="10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575756"/>
                </a:solidFill>
                <a:latin typeface="Trebuchet MS"/>
                <a:cs typeface="Trebuchet MS"/>
              </a:rPr>
              <a:t>Newcastle</a:t>
            </a:r>
            <a:r>
              <a:rPr sz="10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20" dirty="0">
                <a:solidFill>
                  <a:srgbClr val="575756"/>
                </a:solidFill>
                <a:latin typeface="Trebuchet MS"/>
                <a:cs typeface="Trebuchet MS"/>
              </a:rPr>
              <a:t>upon</a:t>
            </a:r>
            <a:r>
              <a:rPr sz="1000" spc="-10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575756"/>
                </a:solidFill>
                <a:latin typeface="Trebuchet MS"/>
                <a:cs typeface="Trebuchet MS"/>
              </a:rPr>
              <a:t>Tyne,</a:t>
            </a:r>
            <a:r>
              <a:rPr sz="10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575756"/>
                </a:solidFill>
                <a:latin typeface="Trebuchet MS"/>
                <a:cs typeface="Trebuchet MS"/>
              </a:rPr>
              <a:t>NE1</a:t>
            </a:r>
            <a:r>
              <a:rPr sz="10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50" dirty="0">
                <a:solidFill>
                  <a:srgbClr val="575756"/>
                </a:solidFill>
                <a:latin typeface="Trebuchet MS"/>
                <a:cs typeface="Trebuchet MS"/>
              </a:rPr>
              <a:t>4AD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b="1" spc="-50" dirty="0">
                <a:solidFill>
                  <a:srgbClr val="575756"/>
                </a:solidFill>
                <a:latin typeface="Trebuchet MS"/>
                <a:cs typeface="Trebuchet MS"/>
              </a:rPr>
              <a:t>Tel</a:t>
            </a:r>
            <a:r>
              <a:rPr sz="1000" b="1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-40" dirty="0">
                <a:solidFill>
                  <a:srgbClr val="575756"/>
                </a:solidFill>
                <a:latin typeface="Trebuchet MS"/>
                <a:cs typeface="Trebuchet MS"/>
              </a:rPr>
              <a:t>0191</a:t>
            </a:r>
            <a:r>
              <a:rPr sz="10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575756"/>
                </a:solidFill>
                <a:latin typeface="Trebuchet MS"/>
                <a:cs typeface="Trebuchet MS"/>
              </a:rPr>
              <a:t>561</a:t>
            </a:r>
            <a:r>
              <a:rPr sz="1000" spc="-8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45" dirty="0">
                <a:solidFill>
                  <a:srgbClr val="575756"/>
                </a:solidFill>
                <a:latin typeface="Trebuchet MS"/>
                <a:cs typeface="Trebuchet MS"/>
              </a:rPr>
              <a:t>5420</a:t>
            </a:r>
            <a:r>
              <a:rPr sz="1000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-285" dirty="0">
                <a:solidFill>
                  <a:srgbClr val="575756"/>
                </a:solidFill>
                <a:latin typeface="Trebuchet MS"/>
                <a:cs typeface="Trebuchet MS"/>
              </a:rPr>
              <a:t>|</a:t>
            </a:r>
            <a:r>
              <a:rPr sz="1000" spc="-2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b="1" spc="5" dirty="0">
                <a:solidFill>
                  <a:srgbClr val="575756"/>
                </a:solidFill>
                <a:latin typeface="Trebuchet MS"/>
                <a:cs typeface="Trebuchet MS"/>
              </a:rPr>
              <a:t>Email</a:t>
            </a:r>
            <a:r>
              <a:rPr sz="1000" b="1" spc="-80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575756"/>
                </a:solidFill>
                <a:latin typeface="Trebuchet MS"/>
                <a:cs typeface="Trebuchet MS"/>
                <a:hlinkClick r:id="rId10"/>
              </a:rPr>
              <a:t>info@nelep.co.uk</a:t>
            </a:r>
            <a:r>
              <a:rPr sz="1000" spc="-95" dirty="0">
                <a:solidFill>
                  <a:srgbClr val="575756"/>
                </a:solidFill>
                <a:latin typeface="Trebuchet MS"/>
                <a:cs typeface="Trebuchet MS"/>
                <a:hlinkClick r:id="rId10"/>
              </a:rPr>
              <a:t> </a:t>
            </a:r>
            <a:r>
              <a:rPr sz="1000" spc="-285" dirty="0">
                <a:solidFill>
                  <a:srgbClr val="575756"/>
                </a:solidFill>
                <a:latin typeface="Trebuchet MS"/>
                <a:cs typeface="Trebuchet MS"/>
              </a:rPr>
              <a:t>|</a:t>
            </a:r>
            <a:r>
              <a:rPr sz="1000" spc="-275" dirty="0">
                <a:solidFill>
                  <a:srgbClr val="575756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575756"/>
                </a:solidFill>
                <a:latin typeface="FontAwesome"/>
                <a:cs typeface="FontAwesome"/>
              </a:rPr>
              <a:t></a:t>
            </a:r>
            <a:r>
              <a:rPr sz="1000" spc="-30" dirty="0">
                <a:solidFill>
                  <a:srgbClr val="575756"/>
                </a:solidFill>
                <a:latin typeface="FontAwesome"/>
                <a:cs typeface="FontAwesome"/>
              </a:rPr>
              <a:t> </a:t>
            </a:r>
            <a:r>
              <a:rPr sz="1000" spc="5" dirty="0">
                <a:solidFill>
                  <a:srgbClr val="575756"/>
                </a:solidFill>
                <a:latin typeface="Trebuchet MS"/>
                <a:cs typeface="Trebuchet MS"/>
              </a:rPr>
              <a:t>@northeastlep</a:t>
            </a:r>
            <a:endParaRPr sz="1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575756"/>
                </a:solidFill>
                <a:latin typeface="Arial"/>
                <a:cs typeface="Arial"/>
              </a:rPr>
              <a:t>northeastlep.co.uk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3615</Words>
  <Application>Microsoft Office PowerPoint</Application>
  <PresentationFormat>Custom</PresentationFormat>
  <Paragraphs>113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FontAwesome</vt:lpstr>
      <vt:lpstr>Trebuchet MS</vt:lpstr>
      <vt:lpstr>Office Theme</vt:lpstr>
      <vt:lpstr>Parental Engagement in Career-Related  Learning (CRL) in Primary Schools:  North-East Ambition Template School  Policy</vt:lpstr>
      <vt:lpstr>Introduction</vt:lpstr>
      <vt:lpstr>Our School’s CRL Policy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Parental Engagement in Career-Related  Learning (CRL) in Primary Schools:  North-East Ambition Template School  Policy</dc:title>
  <dc:creator>Sarah</dc:creator>
  <cp:lastModifiedBy>Sarah Robson</cp:lastModifiedBy>
  <cp:revision>1</cp:revision>
  <dcterms:created xsi:type="dcterms:W3CDTF">2022-05-23T12:31:36Z</dcterms:created>
  <dcterms:modified xsi:type="dcterms:W3CDTF">2022-05-23T12:33:04Z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2022-03-25T00:00:00Z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2022-05-23T00:00:00Z</vt:filetime>
  </property>
</Properties>
</file>