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2" r:id="rId2"/>
    <p:sldId id="299" r:id="rId3"/>
    <p:sldId id="322" r:id="rId4"/>
    <p:sldId id="305" r:id="rId5"/>
    <p:sldId id="325" r:id="rId6"/>
    <p:sldId id="323" r:id="rId7"/>
    <p:sldId id="324" r:id="rId8"/>
    <p:sldId id="313" r:id="rId9"/>
    <p:sldId id="308" r:id="rId10"/>
    <p:sldId id="327" r:id="rId11"/>
    <p:sldId id="326" r:id="rId12"/>
    <p:sldId id="317"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E57"/>
    <a:srgbClr val="1DD9FF"/>
    <a:srgbClr val="B9EDFF"/>
    <a:srgbClr val="16AC94"/>
    <a:srgbClr val="BFF7EE"/>
    <a:srgbClr val="00B0D4"/>
    <a:srgbClr val="0095C8"/>
    <a:srgbClr val="1F2C7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8"/>
    <p:restoredTop sz="78518" autoAdjust="0"/>
  </p:normalViewPr>
  <p:slideViewPr>
    <p:cSldViewPr snapToGrid="0" snapToObjects="1">
      <p:cViewPr varScale="1">
        <p:scale>
          <a:sx n="64" d="100"/>
          <a:sy n="64" d="100"/>
        </p:scale>
        <p:origin x="14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8720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https://www.northeastambition.co.uk/directory/-ncs-skills-booster-programme</a:t>
            </a:r>
          </a:p>
          <a:p>
            <a:pPr marL="228600" indent="-228600">
              <a:buAutoNum type="arabicParenR"/>
            </a:pPr>
            <a:r>
              <a:rPr lang="en-GB" b="0" dirty="0"/>
              <a:t>https://www.northeastambition.co.uk/directory/young-enterprise-company-programme</a:t>
            </a:r>
          </a:p>
          <a:p>
            <a:pPr marL="228600" indent="-228600">
              <a:buAutoNum type="arabicParenR"/>
            </a:pPr>
            <a:r>
              <a:rPr lang="en-GB" dirty="0"/>
              <a:t>https://www.northeastambition.co.uk/directory/education-development-trust</a:t>
            </a:r>
          </a:p>
          <a:p>
            <a:pPr marL="228600" indent="-228600">
              <a:buAutoNum type="arabicParenR"/>
            </a:pPr>
            <a:r>
              <a:rPr lang="en-GB" dirty="0"/>
              <a:t>https://www.northeastambition.co.uk/directory/unlocking-talent-and-potential</a:t>
            </a:r>
          </a:p>
          <a:p>
            <a:pPr marL="228600" indent="-228600">
              <a:buAutoNum type="arabicParenR"/>
            </a:pPr>
            <a:r>
              <a:rPr lang="en-GB" dirty="0"/>
              <a:t>https://www.northeastambition.co.uk/directory/futureme</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11</a:t>
            </a:fld>
            <a:endParaRPr lang="en-US"/>
          </a:p>
        </p:txBody>
      </p:sp>
    </p:spTree>
    <p:extLst>
      <p:ext uri="{BB962C8B-B14F-4D97-AF65-F5344CB8AC3E}">
        <p14:creationId xmlns:p14="http://schemas.microsoft.com/office/powerpoint/2010/main" val="91510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https://www.northeastambition.co.uk/directory/skills-builder-accelerator</a:t>
            </a:r>
          </a:p>
          <a:p>
            <a:pPr marL="228600" indent="-228600">
              <a:buAutoNum type="arabicParenR"/>
            </a:pPr>
            <a:r>
              <a:rPr lang="en-GB" dirty="0"/>
              <a:t>https://www.northeastambition.co.uk/directory/educational-speakers</a:t>
            </a:r>
          </a:p>
          <a:p>
            <a:pPr marL="228600" indent="-228600">
              <a:buAutoNum type="arabicParenR"/>
            </a:pPr>
            <a:r>
              <a:rPr lang="en-GB" dirty="0"/>
              <a:t>https://www.northeastambition.co.uk/directory/higher-education</a:t>
            </a:r>
          </a:p>
          <a:p>
            <a:pPr marL="228600" indent="-228600">
              <a:buAutoNum type="arabicParenR"/>
            </a:pPr>
            <a:r>
              <a:rPr lang="en-GB" dirty="0"/>
              <a:t>https://www.northeastambition.co.uk/directory/-nustem-northumbria-university</a:t>
            </a:r>
          </a:p>
          <a:p>
            <a:pPr marL="228600" indent="-228600">
              <a:buAutoNum type="arabicParenR"/>
            </a:pPr>
            <a:r>
              <a:rPr lang="en-GB" dirty="0"/>
              <a:t>https://www.northeastambition.co.uk/directory/www.outreachnortheast.ac.uk</a:t>
            </a:r>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12</a:t>
            </a:fld>
            <a:endParaRPr lang="en-US"/>
          </a:p>
        </p:txBody>
      </p:sp>
    </p:spTree>
    <p:extLst>
      <p:ext uri="{BB962C8B-B14F-4D97-AF65-F5344CB8AC3E}">
        <p14:creationId xmlns:p14="http://schemas.microsoft.com/office/powerpoint/2010/main" val="25346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indent="-228600">
              <a:buAutoNum type="arabicParenR"/>
            </a:pPr>
            <a:r>
              <a:rPr lang="en-GB" b="0" dirty="0"/>
              <a:t>https://www.northeastambition.co.uk/directory/-sunderland-engineering-training-association</a:t>
            </a:r>
          </a:p>
          <a:p>
            <a:pPr marL="228600" indent="-228600">
              <a:buAutoNum type="arabicParenR"/>
            </a:pPr>
            <a:r>
              <a:rPr lang="en-GB" b="0" dirty="0"/>
              <a:t>https://www.northeastambition.co.uk/directory/young-enterprise-team-programme</a:t>
            </a:r>
          </a:p>
          <a:p>
            <a:pPr marL="228600" indent="-228600">
              <a:buAutoNum type="arabicParenR"/>
            </a:pPr>
            <a:r>
              <a:rPr lang="en-GB" b="0" dirty="0"/>
              <a:t>https://www.northeastambition.co.uk/directory/career-development-professionals</a:t>
            </a:r>
          </a:p>
          <a:p>
            <a:pPr marL="228600" indent="-228600">
              <a:buAutoNum type="arabicParenR"/>
            </a:pPr>
            <a:r>
              <a:rPr lang="en-GB" dirty="0"/>
              <a:t>https://www.northeastambition.co.uk/directory/start-profile</a:t>
            </a:r>
          </a:p>
          <a:p>
            <a:pPr marL="228600" indent="-228600">
              <a:buAutoNum type="arabicParenR"/>
            </a:pPr>
            <a:r>
              <a:rPr lang="en-GB" dirty="0"/>
              <a:t>https://www.northeastambition.co.uk/directory/careers-resource-success-at-school</a:t>
            </a:r>
          </a:p>
          <a:p>
            <a:pPr marL="228600" indent="-228600">
              <a:buAutoNum type="arabicParenR"/>
            </a:pPr>
            <a:endParaRPr lang="en-GB" b="0"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13</a:t>
            </a:fld>
            <a:endParaRPr lang="en-US"/>
          </a:p>
        </p:txBody>
      </p:sp>
    </p:spTree>
    <p:extLst>
      <p:ext uri="{BB962C8B-B14F-4D97-AF65-F5344CB8AC3E}">
        <p14:creationId xmlns:p14="http://schemas.microsoft.com/office/powerpoint/2010/main" val="399076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101389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185206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 &amp; 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https://www.thecdi.net/New-Career-Development-Framework</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132671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b="0" dirty="0"/>
          </a:p>
          <a:p>
            <a:pPr marL="256792" indent="-256792">
              <a:buAutoNum type="arabicParenR"/>
            </a:pPr>
            <a:r>
              <a:rPr lang="en-GB" b="0" dirty="0"/>
              <a:t>https://dictionary.cambridge.org/dictionary/english/sector</a:t>
            </a:r>
          </a:p>
          <a:p>
            <a:pPr marL="256792" indent="-256792">
              <a:buAutoNum type="arabicParenR"/>
            </a:pPr>
            <a:r>
              <a:rPr lang="en-GB" b="0" dirty="0"/>
              <a:t>https://dictionary.cambridge.org/dictionary/english/employability</a:t>
            </a:r>
          </a:p>
          <a:p>
            <a:pPr marL="256792" indent="-256792">
              <a:buAutoNum type="arabicParenR"/>
            </a:pPr>
            <a:r>
              <a:rPr lang="en-GB" dirty="0"/>
              <a:t>https://dictionary.cambridge.org/dictionary/english/career</a:t>
            </a:r>
          </a:p>
          <a:p>
            <a:pPr marL="256792" indent="-256792">
              <a:buAutoNum type="arabicParenR"/>
            </a:pPr>
            <a:r>
              <a:rPr lang="en-GB" dirty="0"/>
              <a:t>https://dictionary.cambridge.org/dictionary/english/labour-market</a:t>
            </a: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3414845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https://www.life.org.uk/about</a:t>
            </a:r>
          </a:p>
          <a:p>
            <a:pPr marL="228600" indent="-228600">
              <a:buAutoNum type="arabicParenR"/>
            </a:pPr>
            <a:r>
              <a:rPr lang="en-GB" dirty="0"/>
              <a:t>https://www.healthcareers.nhs.uk/</a:t>
            </a:r>
          </a:p>
          <a:p>
            <a:pPr marL="228600" indent="-228600">
              <a:buAutoNum type="arabicParenR"/>
            </a:pPr>
            <a:r>
              <a:rPr lang="en-GB" dirty="0"/>
              <a:t>https://www.skillsforcare.org.uk/Careers-in-care/Think-Care-Careers.aspx</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313427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dirty="0"/>
          </a:p>
          <a:p>
            <a:pPr marL="228600" indent="-228600">
              <a:buAutoNum type="arabicParenR"/>
            </a:pPr>
            <a:r>
              <a:rPr lang="en-GB" dirty="0"/>
              <a:t>https://www.sterlingpharmasolutions.com/careers/</a:t>
            </a:r>
          </a:p>
          <a:p>
            <a:pPr marL="228600" indent="-228600">
              <a:buAutoNum type="arabicParenR"/>
            </a:pPr>
            <a:r>
              <a:rPr lang="en-GB" dirty="0"/>
              <a:t>https://www.quotientsciences.com/careers/</a:t>
            </a:r>
          </a:p>
          <a:p>
            <a:pPr marL="228600" indent="-228600">
              <a:buAutoNum type="arabicParenR"/>
            </a:pPr>
            <a:r>
              <a:rPr lang="en-GB" dirty="0"/>
              <a:t>https://www.gsk.com/en-gb/careers/</a:t>
            </a:r>
          </a:p>
          <a:p>
            <a:pPr marL="228600" indent="-228600">
              <a:buAutoNum type="arabicParenR"/>
            </a:pPr>
            <a:r>
              <a:rPr lang="en-GB" dirty="0"/>
              <a:t>https://www.piramalpharmasolutions.com/careers</a:t>
            </a:r>
          </a:p>
          <a:p>
            <a:pPr marL="228600" indent="-228600">
              <a:buAutoNum type="arabicParenR"/>
            </a:pPr>
            <a:r>
              <a:rPr lang="en-GB" dirty="0"/>
              <a:t>https://www.accord-healthcare.com/uk/careers</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78670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endParaRPr lang="en-GB" dirty="0"/>
          </a:p>
          <a:p>
            <a:pPr marL="228600" indent="-228600">
              <a:buAutoNum type="arabicParenR"/>
            </a:pPr>
            <a:endParaRPr lang="en-GB" dirty="0"/>
          </a:p>
          <a:p>
            <a:pPr marL="228600" indent="-228600">
              <a:buAutoNum type="arabicParenR"/>
            </a:pPr>
            <a:r>
              <a:rPr lang="en-GB" dirty="0"/>
              <a:t>https://www.recipharm.com/careers</a:t>
            </a:r>
          </a:p>
          <a:p>
            <a:pPr marL="228600" indent="-228600">
              <a:buAutoNum type="arabicParenR"/>
            </a:pPr>
            <a:r>
              <a:rPr lang="en-GB" dirty="0"/>
              <a:t>https://www.leicabiosystems.com</a:t>
            </a:r>
          </a:p>
          <a:p>
            <a:pPr marL="228600" indent="-228600">
              <a:buAutoNum type="arabicParenR"/>
            </a:pPr>
            <a:r>
              <a:rPr lang="en-GB" dirty="0"/>
              <a:t>https://jobs.organon.com/us/en/home</a:t>
            </a:r>
          </a:p>
          <a:p>
            <a:pPr marL="228600" indent="-228600">
              <a:buAutoNum type="arabicParenR"/>
            </a:pPr>
            <a:r>
              <a:rPr lang="en-GB" dirty="0"/>
              <a:t>https://jobs.thermofisher.com/global/en</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304218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3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9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020B-2AE0-DB43-9394-CC107D49CEDE}"/>
              </a:ext>
            </a:extLst>
          </p:cNvPr>
          <p:cNvSpPr>
            <a:spLocks noGrp="1"/>
          </p:cNvSpPr>
          <p:nvPr>
            <p:ph type="title"/>
          </p:nvPr>
        </p:nvSpPr>
        <p:spPr>
          <a:xfrm>
            <a:off x="831850" y="1709739"/>
            <a:ext cx="10515600" cy="1169386"/>
          </a:xfrm>
          <a:prstGeom prst="rect">
            <a:avLst/>
          </a:prstGeom>
        </p:spPr>
        <p:txBody>
          <a:bodyPr anchor="b"/>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C78131E-3E36-1849-92EC-B8E63754BB99}"/>
              </a:ext>
            </a:extLst>
          </p:cNvPr>
          <p:cNvSpPr>
            <a:spLocks noGrp="1"/>
          </p:cNvSpPr>
          <p:nvPr>
            <p:ph type="body" idx="1"/>
          </p:nvPr>
        </p:nvSpPr>
        <p:spPr>
          <a:xfrm>
            <a:off x="831850" y="3228782"/>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28599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51" r:id="rId5"/>
  </p:sldLayoutIdLst>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jobs.organon.com/us/en/home" TargetMode="External"/><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leicabiosystems.com/"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jobs.thermofisher.com/global/en" TargetMode="External"/><Relationship Id="rId4" Type="http://schemas.openxmlformats.org/officeDocument/2006/relationships/hyperlink" Target="https://www.recipharm.com/careers" TargetMode="Externa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png"/><Relationship Id="rId3" Type="http://schemas.openxmlformats.org/officeDocument/2006/relationships/hyperlink" Target="https://www.northeastambition.co.uk/directory/young-enterprise-company-programme" TargetMode="External"/><Relationship Id="rId7" Type="http://schemas.openxmlformats.org/officeDocument/2006/relationships/hyperlink" Target="https://www.northeastambition.co.uk/directory/unlocking-talent-and-potential" TargetMode="External"/><Relationship Id="rId12"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www.northeastambition.co.uk/directory/-ncs-skills-booster-programme" TargetMode="External"/><Relationship Id="rId5" Type="http://schemas.openxmlformats.org/officeDocument/2006/relationships/hyperlink" Target="https://www.northeastambition.co.uk/directory/education-development-trust" TargetMode="External"/><Relationship Id="rId10" Type="http://schemas.openxmlformats.org/officeDocument/2006/relationships/image" Target="../media/image26.jpeg"/><Relationship Id="rId4" Type="http://schemas.openxmlformats.org/officeDocument/2006/relationships/image" Target="../media/image23.png"/><Relationship Id="rId9" Type="http://schemas.openxmlformats.org/officeDocument/2006/relationships/hyperlink" Target="https://www.northeastambition.co.uk/directory/futurem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9.png"/><Relationship Id="rId3" Type="http://schemas.openxmlformats.org/officeDocument/2006/relationships/hyperlink" Target="https://www.northeastambition.co.uk/directory/higher-education" TargetMode="External"/><Relationship Id="rId7" Type="http://schemas.openxmlformats.org/officeDocument/2006/relationships/hyperlink" Target="https://www.northeastambition.co.uk/directory/www.outreachnortheast.ac.uk" TargetMode="External"/><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hyperlink" Target="https://www.northeastambition.co.uk/directory/educational-speakers" TargetMode="External"/><Relationship Id="rId5" Type="http://schemas.openxmlformats.org/officeDocument/2006/relationships/hyperlink" Target="https://www.northeastambition.co.uk/directory/-nustem-northumbria-university" TargetMode="Externa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www.northeastambition.co.uk/directory/skills-builder-accelerator"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7.png"/><Relationship Id="rId3" Type="http://schemas.openxmlformats.org/officeDocument/2006/relationships/hyperlink" Target="https://www.northeastambition.co.uk/directory/start-profile" TargetMode="External"/><Relationship Id="rId7" Type="http://schemas.openxmlformats.org/officeDocument/2006/relationships/hyperlink" Target="https://www.northeastambition.co.uk/directory/-sunderland-engineering-training-association" TargetMode="External"/><Relationship Id="rId12" Type="http://schemas.openxmlformats.org/officeDocument/2006/relationships/hyperlink" Target="https://www.northeastambition.co.uk/directory/young-enterprise-team-program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9.png"/><Relationship Id="rId5" Type="http://schemas.openxmlformats.org/officeDocument/2006/relationships/hyperlink" Target="https://www.northeastambition.co.uk/directory/careers-resource-success-at-school" TargetMode="External"/><Relationship Id="rId10" Type="http://schemas.openxmlformats.org/officeDocument/2006/relationships/image" Target="../media/image36.gif"/><Relationship Id="rId4" Type="http://schemas.openxmlformats.org/officeDocument/2006/relationships/image" Target="../media/image33.jpeg"/><Relationship Id="rId9" Type="http://schemas.openxmlformats.org/officeDocument/2006/relationships/hyperlink" Target="https://www.northeastambition.co.uk/directory/career-development-professional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skillsforcare.org.uk/Careers-in-care/Think-Care-Careers.aspx"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healthcareers.nhs.uk/" TargetMode="External"/><Relationship Id="rId5" Type="http://schemas.openxmlformats.org/officeDocument/2006/relationships/image" Target="../media/image11.png"/><Relationship Id="rId4" Type="http://schemas.openxmlformats.org/officeDocument/2006/relationships/hyperlink" Target="https://www.life.org.uk/about"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https://www.gsk.com/en-gb/careers/" TargetMode="External"/><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5.jpeg"/><Relationship Id="rId12" Type="http://schemas.openxmlformats.org/officeDocument/2006/relationships/hyperlink" Target="https://www.accord-healthcare.com/uk/career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quotientsciences.com/careers/" TargetMode="External"/><Relationship Id="rId11" Type="http://schemas.openxmlformats.org/officeDocument/2006/relationships/image" Target="../media/image17.jpeg"/><Relationship Id="rId5" Type="http://schemas.openxmlformats.org/officeDocument/2006/relationships/image" Target="../media/image14.png"/><Relationship Id="rId10" Type="http://schemas.openxmlformats.org/officeDocument/2006/relationships/hyperlink" Target="https://www.piramalpharmasolutions.com/careers" TargetMode="External"/><Relationship Id="rId4" Type="http://schemas.openxmlformats.org/officeDocument/2006/relationships/hyperlink" Target="https://www.sterlingpharmasolutions.com/careers/"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a:extLst>
              <a:ext uri="{FF2B5EF4-FFF2-40B4-BE49-F238E27FC236}">
                <a16:creationId xmlns:a16="http://schemas.microsoft.com/office/drawing/2014/main" id="{99591041-DFC6-4AEF-AE41-79E0021E758E}"/>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8" name="Picture 2">
            <a:extLst>
              <a:ext uri="{FF2B5EF4-FFF2-40B4-BE49-F238E27FC236}">
                <a16:creationId xmlns:a16="http://schemas.microsoft.com/office/drawing/2014/main" id="{BF5CB3B7-961C-4C17-A26B-E784B4019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590" y="6084620"/>
            <a:ext cx="1332820" cy="53992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CE63B42-DFD1-4240-A4C3-455D5B99764F}"/>
              </a:ext>
            </a:extLst>
          </p:cNvPr>
          <p:cNvSpPr txBox="1">
            <a:spLocks/>
          </p:cNvSpPr>
          <p:nvPr/>
        </p:nvSpPr>
        <p:spPr>
          <a:xfrm>
            <a:off x="594853" y="4632346"/>
            <a:ext cx="6557062" cy="529917"/>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r>
              <a:rPr lang="en-GB" sz="2000" i="1" dirty="0">
                <a:solidFill>
                  <a:srgbClr val="8D0E57"/>
                </a:solidFill>
              </a:rPr>
              <a:t>In association with VotesforSchools and The WOW Show  </a:t>
            </a:r>
            <a:endParaRPr lang="en-GB" i="1" dirty="0">
              <a:solidFill>
                <a:srgbClr val="8D0E57"/>
              </a:solidFill>
            </a:endParaRPr>
          </a:p>
        </p:txBody>
      </p:sp>
      <p:sp>
        <p:nvSpPr>
          <p:cNvPr id="12" name="Title 1">
            <a:extLst>
              <a:ext uri="{FF2B5EF4-FFF2-40B4-BE49-F238E27FC236}">
                <a16:creationId xmlns:a16="http://schemas.microsoft.com/office/drawing/2014/main" id="{5EF74326-4354-42A2-8381-9AA93DE53D58}"/>
              </a:ext>
            </a:extLst>
          </p:cNvPr>
          <p:cNvSpPr txBox="1">
            <a:spLocks/>
          </p:cNvSpPr>
          <p:nvPr/>
        </p:nvSpPr>
        <p:spPr>
          <a:xfrm>
            <a:off x="594853" y="3464057"/>
            <a:ext cx="6557062" cy="10634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endParaRPr lang="en-GB" sz="3200" b="1" dirty="0">
              <a:solidFill>
                <a:srgbClr val="8D0E57"/>
              </a:solidFill>
              <a:latin typeface="Arial" panose="020B0604020202020204" pitchFamily="34" charset="0"/>
              <a:cs typeface="Arial" panose="020B0604020202020204" pitchFamily="34" charset="0"/>
            </a:endParaRPr>
          </a:p>
          <a:p>
            <a:pPr algn="l"/>
            <a:r>
              <a:rPr lang="en-GB" sz="3600" b="1" dirty="0">
                <a:solidFill>
                  <a:srgbClr val="8D0E57"/>
                </a:solidFill>
                <a:latin typeface="Exo 2" pitchFamily="2" charset="0"/>
                <a:cs typeface="Arial" panose="020B0604020202020204" pitchFamily="34" charset="0"/>
              </a:rPr>
              <a:t>Our Region, Your Future</a:t>
            </a:r>
          </a:p>
          <a:p>
            <a:endParaRPr lang="en-GB" sz="2800" dirty="0">
              <a:solidFill>
                <a:srgbClr val="8D0E57"/>
              </a:solidFill>
              <a:latin typeface="Arial" panose="020B0604020202020204" pitchFamily="34" charset="0"/>
              <a:cs typeface="Arial" panose="020B0604020202020204" pitchFamily="34" charset="0"/>
            </a:endParaRPr>
          </a:p>
          <a:p>
            <a:pPr algn="l"/>
            <a:endParaRPr lang="en-GB" sz="2800" dirty="0">
              <a:solidFill>
                <a:srgbClr val="8D0E57"/>
              </a:solidFill>
              <a:latin typeface="Arial" panose="020B0604020202020204" pitchFamily="34" charset="0"/>
              <a:cs typeface="Arial" panose="020B0604020202020204" pitchFamily="34" charset="0"/>
            </a:endParaRPr>
          </a:p>
          <a:p>
            <a:pPr algn="l"/>
            <a:r>
              <a:rPr lang="en-GB" sz="2400" dirty="0">
                <a:solidFill>
                  <a:srgbClr val="8D0E57"/>
                </a:solidFill>
                <a:latin typeface="Arial" panose="020B0604020202020204" pitchFamily="34" charset="0"/>
                <a:cs typeface="Arial" panose="020B0604020202020204" pitchFamily="34" charset="0"/>
              </a:rPr>
              <a:t>The world of work in the North East </a:t>
            </a:r>
          </a:p>
          <a:p>
            <a:pPr algn="l"/>
            <a:r>
              <a:rPr lang="en-GB" sz="2400" dirty="0">
                <a:solidFill>
                  <a:srgbClr val="8D0E57"/>
                </a:solidFill>
                <a:latin typeface="Arial" panose="020B0604020202020204" pitchFamily="34" charset="0"/>
                <a:cs typeface="Arial" panose="020B0604020202020204" pitchFamily="34" charset="0"/>
              </a:rPr>
              <a:t>Y9 Lesson Plan</a:t>
            </a:r>
          </a:p>
        </p:txBody>
      </p:sp>
    </p:spTree>
    <p:extLst>
      <p:ext uri="{BB962C8B-B14F-4D97-AF65-F5344CB8AC3E}">
        <p14:creationId xmlns:p14="http://schemas.microsoft.com/office/powerpoint/2010/main" val="1210193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EBF3E82-9FB3-4A8C-B440-FF522D93B69B}"/>
              </a:ext>
            </a:extLst>
          </p:cNvPr>
          <p:cNvSpPr txBox="1"/>
          <p:nvPr/>
        </p:nvSpPr>
        <p:spPr>
          <a:xfrm>
            <a:off x="3007116" y="1234432"/>
            <a:ext cx="8663515" cy="830997"/>
          </a:xfrm>
          <a:prstGeom prst="rect">
            <a:avLst/>
          </a:prstGeom>
          <a:noFill/>
        </p:spPr>
        <p:txBody>
          <a:bodyPr wrap="square" rtlCol="0">
            <a:spAutoFit/>
          </a:bodyPr>
          <a:lstStyle/>
          <a:p>
            <a:r>
              <a:rPr lang="en-GB" sz="1600" b="1" i="0" dirty="0" err="1">
                <a:effectLst/>
                <a:latin typeface="Century Gothic" panose="020B0502020202020204" pitchFamily="34" charset="0"/>
              </a:rPr>
              <a:t>Recipharm</a:t>
            </a:r>
            <a:r>
              <a:rPr lang="en-GB" sz="1600" b="0" i="0" dirty="0">
                <a:effectLst/>
                <a:latin typeface="Century Gothic" panose="020B0502020202020204" pitchFamily="34" charset="0"/>
              </a:rPr>
              <a:t> develop and manufacture drug that enable and enhance lives around the world. Working with </a:t>
            </a:r>
            <a:r>
              <a:rPr lang="en-GB" sz="1600" b="0" i="0" dirty="0" err="1">
                <a:effectLst/>
                <a:latin typeface="Century Gothic" panose="020B0502020202020204" pitchFamily="34" charset="0"/>
              </a:rPr>
              <a:t>Recipharm</a:t>
            </a:r>
            <a:r>
              <a:rPr lang="en-GB" sz="1600" b="0" i="0" dirty="0">
                <a:effectLst/>
                <a:latin typeface="Century Gothic" panose="020B0502020202020204" pitchFamily="34" charset="0"/>
              </a:rPr>
              <a:t> means having the freedom, support, and possibilities to build your career while enjoying work-life balance.</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500035" y="2579371"/>
            <a:ext cx="8806377" cy="584775"/>
          </a:xfrm>
          <a:prstGeom prst="rect">
            <a:avLst/>
          </a:prstGeom>
          <a:noFill/>
        </p:spPr>
        <p:txBody>
          <a:bodyPr wrap="square" rtlCol="0">
            <a:spAutoFit/>
          </a:bodyPr>
          <a:lstStyle/>
          <a:p>
            <a:r>
              <a:rPr lang="en-GB" sz="1600" b="1" i="0" dirty="0">
                <a:effectLst/>
                <a:latin typeface="Century Gothic" panose="020B0502020202020204" pitchFamily="34" charset="0"/>
              </a:rPr>
              <a:t>Leica Biosystems </a:t>
            </a:r>
            <a:r>
              <a:rPr lang="en-GB" sz="1600" i="0" dirty="0">
                <a:effectLst/>
                <a:latin typeface="Century Gothic" panose="020B0502020202020204" pitchFamily="34" charset="0"/>
              </a:rPr>
              <a:t>have </a:t>
            </a:r>
            <a:r>
              <a:rPr lang="en-GB" sz="1600" b="0" i="0" dirty="0">
                <a:effectLst/>
                <a:latin typeface="Century Gothic" panose="020B0502020202020204" pitchFamily="34" charset="0"/>
              </a:rPr>
              <a:t>150+ years tackling pathology challenges head on, from better slide production to world-leading Digital Pathology empowering AI development.</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916482" y="3665330"/>
            <a:ext cx="8663515" cy="584775"/>
          </a:xfrm>
          <a:prstGeom prst="rect">
            <a:avLst/>
          </a:prstGeom>
          <a:noFill/>
        </p:spPr>
        <p:txBody>
          <a:bodyPr wrap="square" rtlCol="0">
            <a:spAutoFit/>
          </a:bodyPr>
          <a:lstStyle/>
          <a:p>
            <a:r>
              <a:rPr lang="en-GB" sz="1600" b="1" dirty="0">
                <a:latin typeface="Century Gothic" panose="020B0502020202020204" pitchFamily="34" charset="0"/>
              </a:rPr>
              <a:t>Organon </a:t>
            </a:r>
            <a:r>
              <a:rPr lang="en-GB" sz="1600" dirty="0">
                <a:latin typeface="Century Gothic" panose="020B0502020202020204" pitchFamily="34" charset="0"/>
              </a:rPr>
              <a:t>are </a:t>
            </a:r>
            <a:r>
              <a:rPr lang="en-GB" sz="1600" b="0" i="0" dirty="0">
                <a:solidFill>
                  <a:srgbClr val="000000"/>
                </a:solidFill>
                <a:effectLst/>
                <a:latin typeface="Century Gothic" panose="020B0502020202020204" pitchFamily="34" charset="0"/>
              </a:rPr>
              <a:t>a company that aspires to revolutionize women’s health while continuing to build a culture where we all can be ourselves, look no further. </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498674" y="4761252"/>
            <a:ext cx="8279480" cy="830997"/>
          </a:xfrm>
          <a:prstGeom prst="rect">
            <a:avLst/>
          </a:prstGeom>
          <a:noFill/>
        </p:spPr>
        <p:txBody>
          <a:bodyPr wrap="square" rtlCol="0">
            <a:spAutoFit/>
          </a:bodyPr>
          <a:lstStyle/>
          <a:p>
            <a:r>
              <a:rPr lang="en-GB" sz="1600" b="1" dirty="0" err="1">
                <a:latin typeface="Century Gothic" panose="020B0502020202020204" pitchFamily="34" charset="0"/>
              </a:rPr>
              <a:t>ThermoFisher</a:t>
            </a:r>
            <a:r>
              <a:rPr lang="en-GB" sz="1600" b="1" dirty="0">
                <a:latin typeface="Century Gothic" panose="020B0502020202020204" pitchFamily="34" charset="0"/>
              </a:rPr>
              <a:t> Scientific </a:t>
            </a:r>
            <a:r>
              <a:rPr lang="en-GB" sz="1600" dirty="0">
                <a:latin typeface="Century Gothic" panose="020B0502020202020204" pitchFamily="34" charset="0"/>
              </a:rPr>
              <a:t>is a  </a:t>
            </a:r>
            <a:r>
              <a:rPr lang="en-GB" sz="1600" b="0" i="0" dirty="0">
                <a:solidFill>
                  <a:srgbClr val="54585A"/>
                </a:solidFill>
                <a:effectLst/>
                <a:latin typeface="Century Gothic" panose="020B0502020202020204" pitchFamily="34" charset="0"/>
              </a:rPr>
              <a:t>leader in clinical research services with more than 100,000+ global colleagues with a unique opportunity to advance our work in bringing life-changing therapies to market, benefitting patients around the world.</a:t>
            </a:r>
            <a:r>
              <a:rPr lang="en-GB" sz="1600" b="1" dirty="0">
                <a:latin typeface="Century Gothic" panose="020B0502020202020204" pitchFamily="34" charset="0"/>
              </a:rPr>
              <a:t>  </a:t>
            </a:r>
            <a:endParaRPr lang="en-GB" sz="1600" dirty="0">
              <a:latin typeface="Century Gothic" panose="020B0502020202020204" pitchFamily="34" charset="0"/>
            </a:endParaRPr>
          </a:p>
        </p:txBody>
      </p:sp>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AutoShape 10" descr="Accord Healthcare, Generic &amp;amp; Biosimilar Medicines">
            <a:extLst>
              <a:ext uri="{FF2B5EF4-FFF2-40B4-BE49-F238E27FC236}">
                <a16:creationId xmlns:a16="http://schemas.microsoft.com/office/drawing/2014/main" id="{067BE49A-53AD-438E-9555-C7E8EF64E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Recipharm - Wikipedia">
            <a:hlinkClick r:id="rId4"/>
            <a:extLst>
              <a:ext uri="{FF2B5EF4-FFF2-40B4-BE49-F238E27FC236}">
                <a16:creationId xmlns:a16="http://schemas.microsoft.com/office/drawing/2014/main" id="{BF7D7894-F189-4C87-B52E-B918DB6F0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74" y="1148090"/>
            <a:ext cx="2062069" cy="8856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ica Biosystems | Danaher">
            <a:hlinkClick r:id="rId6"/>
            <a:extLst>
              <a:ext uri="{FF2B5EF4-FFF2-40B4-BE49-F238E27FC236}">
                <a16:creationId xmlns:a16="http://schemas.microsoft.com/office/drawing/2014/main" id="{809B4584-3D2E-46E3-8B7E-176935C71C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8151" y="2313817"/>
            <a:ext cx="1695964" cy="10300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rganon will be new name of Duch MSD Spin-off for Women&amp;#39;s Health">
            <a:hlinkClick r:id="rId8"/>
            <a:extLst>
              <a:ext uri="{FF2B5EF4-FFF2-40B4-BE49-F238E27FC236}">
                <a16:creationId xmlns:a16="http://schemas.microsoft.com/office/drawing/2014/main" id="{345C9993-D0DD-4158-A0A9-94D1C5EB41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288" y="3530434"/>
            <a:ext cx="2306074" cy="8309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me | Thermo Fisher Scientific">
            <a:hlinkClick r:id="rId10"/>
            <a:extLst>
              <a:ext uri="{FF2B5EF4-FFF2-40B4-BE49-F238E27FC236}">
                <a16:creationId xmlns:a16="http://schemas.microsoft.com/office/drawing/2014/main" id="{5DFCB7F6-B061-423F-96AA-D86D825F50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95191" y="4819721"/>
            <a:ext cx="2678826" cy="5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467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ompany Programme">
            <a:hlinkClick r:id="rId3"/>
            <a:extLst>
              <a:ext uri="{FF2B5EF4-FFF2-40B4-BE49-F238E27FC236}">
                <a16:creationId xmlns:a16="http://schemas.microsoft.com/office/drawing/2014/main" id="{05488030-2A34-45F0-A034-B3B881564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10412"/>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hlinkClick r:id="rId5"/>
            <a:extLst>
              <a:ext uri="{FF2B5EF4-FFF2-40B4-BE49-F238E27FC236}">
                <a16:creationId xmlns:a16="http://schemas.microsoft.com/office/drawing/2014/main" id="{424E2C92-496A-466C-82C5-C0988235EFEA}"/>
              </a:ext>
            </a:extLst>
          </p:cNvPr>
          <p:cNvPicPr>
            <a:picLocks noChangeAspect="1"/>
          </p:cNvPicPr>
          <p:nvPr/>
        </p:nvPicPr>
        <p:blipFill>
          <a:blip r:embed="rId6"/>
          <a:stretch>
            <a:fillRect/>
          </a:stretch>
        </p:blipFill>
        <p:spPr>
          <a:xfrm>
            <a:off x="9201665" y="1967172"/>
            <a:ext cx="2595047" cy="830995"/>
          </a:xfrm>
          <a:prstGeom prst="rect">
            <a:avLst/>
          </a:prstGeom>
          <a:effectLst>
            <a:outerShdw blurRad="50800" dist="38100" dir="2700000" algn="tl" rotWithShape="0">
              <a:prstClr val="black">
                <a:alpha val="40000"/>
              </a:prstClr>
            </a:outerShdw>
          </a:effectLst>
        </p:spPr>
      </p:pic>
      <p:pic>
        <p:nvPicPr>
          <p:cNvPr id="13" name="Picture 12">
            <a:hlinkClick r:id="rId7"/>
            <a:extLst>
              <a:ext uri="{FF2B5EF4-FFF2-40B4-BE49-F238E27FC236}">
                <a16:creationId xmlns:a16="http://schemas.microsoft.com/office/drawing/2014/main" id="{E48567DF-D6EF-403F-97EB-5965EE3857B3}"/>
              </a:ext>
            </a:extLst>
          </p:cNvPr>
          <p:cNvPicPr>
            <a:picLocks noChangeAspect="1"/>
          </p:cNvPicPr>
          <p:nvPr/>
        </p:nvPicPr>
        <p:blipFill>
          <a:blip r:embed="rId8"/>
          <a:stretch>
            <a:fillRect/>
          </a:stretch>
        </p:blipFill>
        <p:spPr>
          <a:xfrm>
            <a:off x="395288" y="2915578"/>
            <a:ext cx="2137848" cy="796568"/>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9098116" cy="830997"/>
          </a:xfrm>
          <a:prstGeom prst="rect">
            <a:avLst/>
          </a:prstGeom>
          <a:noFill/>
        </p:spPr>
        <p:txBody>
          <a:bodyPr wrap="square" rtlCol="0">
            <a:spAutoFit/>
          </a:bodyPr>
          <a:lstStyle/>
          <a:p>
            <a:r>
              <a:rPr lang="en-GB" sz="1600" b="1" i="0" dirty="0">
                <a:effectLst/>
                <a:latin typeface="Century Gothic" panose="020B0502020202020204" pitchFamily="34" charset="0"/>
              </a:rPr>
              <a:t>Young enterprise Company Programme </a:t>
            </a:r>
            <a:r>
              <a:rPr lang="en-GB" sz="1600" b="0" i="0" dirty="0">
                <a:effectLst/>
                <a:latin typeface="Century Gothic" panose="020B0502020202020204" pitchFamily="34" charset="0"/>
              </a:rPr>
              <a:t>provides teams of students, aged between 13-19, with an opportunity to create and run their own company, supported by a Business Volunteer.</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830997"/>
          </a:xfrm>
          <a:prstGeom prst="rect">
            <a:avLst/>
          </a:prstGeom>
          <a:noFill/>
        </p:spPr>
        <p:txBody>
          <a:bodyPr wrap="square" rtlCol="0">
            <a:spAutoFit/>
          </a:bodyPr>
          <a:lstStyle/>
          <a:p>
            <a:r>
              <a:rPr lang="en-GB" sz="1600" b="1" i="0" dirty="0">
                <a:effectLst/>
                <a:latin typeface="Century Gothic" panose="020B0502020202020204" pitchFamily="34" charset="0"/>
              </a:rPr>
              <a:t>Education Development Trust </a:t>
            </a:r>
            <a:r>
              <a:rPr lang="en-GB" sz="1600" b="0" i="0" dirty="0">
                <a:effectLst/>
                <a:latin typeface="Century Gothic" panose="020B0502020202020204" pitchFamily="34" charset="0"/>
              </a:rPr>
              <a:t>offers a range of impartial services that are underpinned by the 8 Gatsby benchmarks. Supporting schools and colleges to deliver a stable careers programme that addresses each student’s needs.</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698596" y="3020592"/>
            <a:ext cx="9098116" cy="584775"/>
          </a:xfrm>
          <a:prstGeom prst="rect">
            <a:avLst/>
          </a:prstGeom>
          <a:noFill/>
        </p:spPr>
        <p:txBody>
          <a:bodyPr wrap="square" rtlCol="0">
            <a:spAutoFit/>
          </a:bodyPr>
          <a:lstStyle/>
          <a:p>
            <a:r>
              <a:rPr lang="en-GB" sz="1600" b="1" i="0" dirty="0">
                <a:effectLst/>
                <a:latin typeface="Century Gothic" panose="020B0502020202020204" pitchFamily="34" charset="0"/>
              </a:rPr>
              <a:t>Forum Talent Potential </a:t>
            </a:r>
            <a:r>
              <a:rPr lang="en-GB" sz="1600" b="0" i="0" dirty="0">
                <a:effectLst/>
                <a:latin typeface="Century Gothic" panose="020B0502020202020204" pitchFamily="34" charset="0"/>
              </a:rPr>
              <a:t>incorporates employer input into existing study modules and seeks to help teachers bring traditional curriculum subjects alive through the context of careers.</a:t>
            </a:r>
            <a:endParaRPr lang="en-GB" sz="1600" dirty="0">
              <a:latin typeface="Century Gothic" panose="020B0502020202020204" pitchFamily="34" charset="0"/>
            </a:endParaRPr>
          </a:p>
        </p:txBody>
      </p:sp>
      <p:pic>
        <p:nvPicPr>
          <p:cNvPr id="17" name="Picture 4" descr="FutureMe">
            <a:hlinkClick r:id="rId9"/>
            <a:extLst>
              <a:ext uri="{FF2B5EF4-FFF2-40B4-BE49-F238E27FC236}">
                <a16:creationId xmlns:a16="http://schemas.microsoft.com/office/drawing/2014/main" id="{FABADA17-B868-47FA-A82D-090CA6813FB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5289" y="4804814"/>
            <a:ext cx="2137848" cy="796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BE0601-0187-4D7B-87D2-736BE748B882}"/>
              </a:ext>
            </a:extLst>
          </p:cNvPr>
          <p:cNvSpPr txBox="1"/>
          <p:nvPr/>
        </p:nvSpPr>
        <p:spPr>
          <a:xfrm>
            <a:off x="2698596" y="4737454"/>
            <a:ext cx="9098116" cy="1077218"/>
          </a:xfrm>
          <a:prstGeom prst="rect">
            <a:avLst/>
          </a:prstGeom>
          <a:noFill/>
        </p:spPr>
        <p:txBody>
          <a:bodyPr wrap="square" rtlCol="0">
            <a:spAutoFit/>
          </a:bodyPr>
          <a:lstStyle/>
          <a:p>
            <a:r>
              <a:rPr lang="en-GB" sz="1600" b="1" i="0" dirty="0">
                <a:effectLst/>
                <a:latin typeface="Century Gothic" panose="020B0502020202020204" pitchFamily="34" charset="0"/>
              </a:rPr>
              <a:t>The North East Uni Connect Programme (NEUCP) </a:t>
            </a:r>
            <a:r>
              <a:rPr lang="en-GB" sz="1600" b="0" i="0" dirty="0">
                <a:effectLst/>
                <a:latin typeface="Century Gothic" panose="020B0502020202020204" pitchFamily="34" charset="0"/>
              </a:rPr>
              <a:t>is a partnership of all of the universities and colleges in the North East region who are working together to support young people in the North East think about their futures and how higher education can help them reach their goals.</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9" y="3930254"/>
            <a:ext cx="9278100" cy="584775"/>
          </a:xfrm>
          <a:prstGeom prst="rect">
            <a:avLst/>
          </a:prstGeom>
          <a:noFill/>
        </p:spPr>
        <p:txBody>
          <a:bodyPr wrap="square" rtlCol="0">
            <a:spAutoFit/>
          </a:bodyPr>
          <a:lstStyle/>
          <a:p>
            <a:r>
              <a:rPr lang="en-GB" sz="1600" b="1" i="0" dirty="0">
                <a:effectLst/>
                <a:latin typeface="Century Gothic" panose="020B0502020202020204" pitchFamily="34" charset="0"/>
              </a:rPr>
              <a:t>NCS</a:t>
            </a:r>
            <a:r>
              <a:rPr lang="en-GB" sz="1600" b="0" i="0" dirty="0">
                <a:effectLst/>
                <a:latin typeface="Century Gothic" panose="020B0502020202020204" pitchFamily="34" charset="0"/>
              </a:rPr>
              <a:t> exists to engage, unite and empower young people, building their confidence to achieve their potential, regardless of background and life opportunities.</a:t>
            </a:r>
            <a:endParaRPr lang="en-GB" sz="1600" dirty="0">
              <a:latin typeface="Century Gothic" panose="020B0502020202020204" pitchFamily="34" charset="0"/>
            </a:endParaRPr>
          </a:p>
        </p:txBody>
      </p:sp>
      <p:pic>
        <p:nvPicPr>
          <p:cNvPr id="20" name="Picture 2" descr="NCS (National Citizens' Service)">
            <a:hlinkClick r:id="rId11"/>
            <a:extLst>
              <a:ext uri="{FF2B5EF4-FFF2-40B4-BE49-F238E27FC236}">
                <a16:creationId xmlns:a16="http://schemas.microsoft.com/office/drawing/2014/main" id="{6AAFF7B6-C75E-4C39-9927-8E789AEDC0E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60142" y="3703852"/>
            <a:ext cx="1278092" cy="9129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39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E12B71-6971-407C-AE92-5E88E7448E7D}"/>
              </a:ext>
            </a:extLst>
          </p:cNvPr>
          <p:cNvSpPr txBox="1"/>
          <p:nvPr/>
        </p:nvSpPr>
        <p:spPr>
          <a:xfrm>
            <a:off x="3036574" y="937208"/>
            <a:ext cx="8760137" cy="830997"/>
          </a:xfrm>
          <a:prstGeom prst="rect">
            <a:avLst/>
          </a:prstGeom>
          <a:noFill/>
        </p:spPr>
        <p:txBody>
          <a:bodyPr wrap="square" rtlCol="0">
            <a:spAutoFit/>
          </a:bodyPr>
          <a:lstStyle/>
          <a:p>
            <a:r>
              <a:rPr lang="en-GB" sz="1600" b="1" i="0" dirty="0">
                <a:effectLst/>
                <a:latin typeface="Century Gothic" panose="020B0502020202020204" pitchFamily="34" charset="0"/>
              </a:rPr>
              <a:t>The North East Raising Aspiration Partnership </a:t>
            </a:r>
            <a:r>
              <a:rPr lang="en-GB" sz="1600" b="0" i="0" dirty="0">
                <a:effectLst/>
                <a:latin typeface="Century Gothic" panose="020B0502020202020204" pitchFamily="34" charset="0"/>
              </a:rPr>
              <a:t>is a collaboration of the five universities in the North East of England, working together to support young people to think about their futures and how higher education can help them reach their goals.</a:t>
            </a:r>
            <a:endParaRPr lang="en-GB" sz="1600" dirty="0">
              <a:latin typeface="Century Gothic" panose="020B0502020202020204" pitchFamily="34" charset="0"/>
            </a:endParaRPr>
          </a:p>
        </p:txBody>
      </p:sp>
      <p:sp>
        <p:nvSpPr>
          <p:cNvPr id="21" name="TextBox 20">
            <a:extLst>
              <a:ext uri="{FF2B5EF4-FFF2-40B4-BE49-F238E27FC236}">
                <a16:creationId xmlns:a16="http://schemas.microsoft.com/office/drawing/2014/main" id="{70C21F92-3D70-49F5-A648-FCAA656A7C3C}"/>
              </a:ext>
            </a:extLst>
          </p:cNvPr>
          <p:cNvSpPr txBox="1"/>
          <p:nvPr/>
        </p:nvSpPr>
        <p:spPr>
          <a:xfrm>
            <a:off x="395288" y="2079945"/>
            <a:ext cx="8104474" cy="584775"/>
          </a:xfrm>
          <a:prstGeom prst="rect">
            <a:avLst/>
          </a:prstGeom>
          <a:noFill/>
        </p:spPr>
        <p:txBody>
          <a:bodyPr wrap="square" rtlCol="0">
            <a:spAutoFit/>
          </a:bodyPr>
          <a:lstStyle/>
          <a:p>
            <a:r>
              <a:rPr lang="en-GB" sz="1600" b="1" i="0" dirty="0">
                <a:effectLst/>
                <a:latin typeface="Century Gothic" panose="020B0502020202020204" pitchFamily="34" charset="0"/>
              </a:rPr>
              <a:t>NUSTEM</a:t>
            </a:r>
            <a:r>
              <a:rPr lang="en-GB" sz="1600" b="0" i="0" dirty="0">
                <a:effectLst/>
                <a:latin typeface="Century Gothic" panose="020B0502020202020204" pitchFamily="34" charset="0"/>
              </a:rPr>
              <a:t> works with teachers and employers to develop resources for Primary and Secondary schools and for family activities.</a:t>
            </a:r>
            <a:endParaRPr lang="en-GB" sz="1600" dirty="0">
              <a:latin typeface="Century Gothic" panose="020B0502020202020204" pitchFamily="34" charset="0"/>
            </a:endParaRPr>
          </a:p>
        </p:txBody>
      </p:sp>
      <p:sp>
        <p:nvSpPr>
          <p:cNvPr id="22" name="TextBox 21">
            <a:extLst>
              <a:ext uri="{FF2B5EF4-FFF2-40B4-BE49-F238E27FC236}">
                <a16:creationId xmlns:a16="http://schemas.microsoft.com/office/drawing/2014/main" id="{0B01378F-539C-4958-A42A-7CD45DE5D03C}"/>
              </a:ext>
            </a:extLst>
          </p:cNvPr>
          <p:cNvSpPr txBox="1"/>
          <p:nvPr/>
        </p:nvSpPr>
        <p:spPr>
          <a:xfrm>
            <a:off x="3036574" y="2881218"/>
            <a:ext cx="8760137" cy="1077218"/>
          </a:xfrm>
          <a:prstGeom prst="rect">
            <a:avLst/>
          </a:prstGeom>
          <a:noFill/>
        </p:spPr>
        <p:txBody>
          <a:bodyPr wrap="square" rtlCol="0">
            <a:spAutoFit/>
          </a:bodyPr>
          <a:lstStyle/>
          <a:p>
            <a:r>
              <a:rPr lang="en-GB" sz="1600" b="1" i="0" dirty="0">
                <a:effectLst/>
                <a:latin typeface="Century Gothic" panose="020B0502020202020204" pitchFamily="34" charset="0"/>
              </a:rPr>
              <a:t>Outreach North East </a:t>
            </a:r>
            <a:r>
              <a:rPr lang="en-GB" sz="1600" b="0" i="0" dirty="0">
                <a:effectLst/>
                <a:latin typeface="Century Gothic" panose="020B0502020202020204" pitchFamily="34" charset="0"/>
              </a:rPr>
              <a:t>is a single point of contact for teachers and advisers in the North East of England which aims to provide impartial information about higher education to help teachers and advisers best support their students in making informed choices about their futures.</a:t>
            </a:r>
            <a:endParaRPr lang="en-GB" sz="1600" dirty="0">
              <a:latin typeface="Century Gothic" panose="020B0502020202020204" pitchFamily="34" charset="0"/>
            </a:endParaRPr>
          </a:p>
        </p:txBody>
      </p:sp>
      <p:pic>
        <p:nvPicPr>
          <p:cNvPr id="24" name="Picture 4" descr="North East Raising Aspiration Partnership">
            <a:hlinkClick r:id="rId3"/>
            <a:extLst>
              <a:ext uri="{FF2B5EF4-FFF2-40B4-BE49-F238E27FC236}">
                <a16:creationId xmlns:a16="http://schemas.microsoft.com/office/drawing/2014/main" id="{F8323471-A14A-49B2-9463-40E78D7A4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85503"/>
            <a:ext cx="2497150" cy="9304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6" descr="NUSTEM at Northumbria University">
            <a:hlinkClick r:id="rId5"/>
            <a:extLst>
              <a:ext uri="{FF2B5EF4-FFF2-40B4-BE49-F238E27FC236}">
                <a16:creationId xmlns:a16="http://schemas.microsoft.com/office/drawing/2014/main" id="{3800D891-A9FE-4E34-B574-804F3F159B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2723" y="1911766"/>
            <a:ext cx="3323988" cy="73866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8" descr="Outreach North East">
            <a:hlinkClick r:id="rId7"/>
            <a:extLst>
              <a:ext uri="{FF2B5EF4-FFF2-40B4-BE49-F238E27FC236}">
                <a16:creationId xmlns:a16="http://schemas.microsoft.com/office/drawing/2014/main" id="{8FDC8EB7-F280-435F-8FCB-1D28C2EF5A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3044556"/>
            <a:ext cx="2524189" cy="7774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E235764-8632-45EC-89AE-BD6EEE6CE06E}"/>
              </a:ext>
            </a:extLst>
          </p:cNvPr>
          <p:cNvSpPr txBox="1"/>
          <p:nvPr/>
        </p:nvSpPr>
        <p:spPr>
          <a:xfrm>
            <a:off x="395288" y="4151511"/>
            <a:ext cx="8760137" cy="584775"/>
          </a:xfrm>
          <a:prstGeom prst="rect">
            <a:avLst/>
          </a:prstGeom>
          <a:noFill/>
        </p:spPr>
        <p:txBody>
          <a:bodyPr wrap="square" rtlCol="0">
            <a:spAutoFit/>
          </a:bodyPr>
          <a:lstStyle/>
          <a:p>
            <a:r>
              <a:rPr lang="en-GB" sz="1600" b="1" i="0" dirty="0">
                <a:effectLst/>
                <a:latin typeface="Century Gothic" panose="020B0502020202020204" pitchFamily="34" charset="0"/>
              </a:rPr>
              <a:t>The Skills Builder Partnership </a:t>
            </a:r>
            <a:r>
              <a:rPr lang="en-GB" sz="1600" b="0" i="0" dirty="0">
                <a:effectLst/>
                <a:latin typeface="Century Gothic" panose="020B0502020202020204" pitchFamily="34" charset="0"/>
              </a:rPr>
              <a:t>brings together over 800 schools, colleges, employers and organisations around a common approach to building eight essential skills.</a:t>
            </a:r>
            <a:endParaRPr lang="en-GB" sz="1600" dirty="0">
              <a:latin typeface="Century Gothic" panose="020B0502020202020204" pitchFamily="34" charset="0"/>
            </a:endParaRPr>
          </a:p>
        </p:txBody>
      </p:sp>
      <p:pic>
        <p:nvPicPr>
          <p:cNvPr id="29" name="Picture 2" descr="Skills Builder Accelerator">
            <a:hlinkClick r:id="rId9"/>
            <a:extLst>
              <a:ext uri="{FF2B5EF4-FFF2-40B4-BE49-F238E27FC236}">
                <a16:creationId xmlns:a16="http://schemas.microsoft.com/office/drawing/2014/main" id="{79028ED3-C12D-4600-B611-9B1923E10C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61218" y="4025509"/>
            <a:ext cx="2537254" cy="7484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 name="Picture 6" descr="Speakers for Schools">
            <a:hlinkClick r:id="rId11"/>
            <a:extLst>
              <a:ext uri="{FF2B5EF4-FFF2-40B4-BE49-F238E27FC236}">
                <a16:creationId xmlns:a16="http://schemas.microsoft.com/office/drawing/2014/main" id="{5F2470B2-8272-4E10-91D2-0734D3828F37}"/>
              </a:ext>
            </a:extLst>
          </p:cNvPr>
          <p:cNvPicPr>
            <a:picLocks noChangeAspect="1" noChangeArrowheads="1"/>
          </p:cNvPicPr>
          <p:nvPr/>
        </p:nvPicPr>
        <p:blipFill>
          <a:blip r:embed="rId12">
            <a:clrChange>
              <a:clrFrom>
                <a:srgbClr val="000000">
                  <a:alpha val="0"/>
                </a:srgbClr>
              </a:clrFrom>
              <a:clrTo>
                <a:srgbClr val="000000">
                  <a:alpha val="0"/>
                </a:srgbClr>
              </a:clrTo>
            </a:clrChange>
            <a:alphaModFix/>
            <a:extLst>
              <a:ext uri="{28A0092B-C50C-407E-A947-70E740481C1C}">
                <a14:useLocalDpi xmlns:a14="http://schemas.microsoft.com/office/drawing/2010/main" val="0"/>
              </a:ext>
            </a:extLst>
          </a:blip>
          <a:srcRect/>
          <a:stretch>
            <a:fillRect/>
          </a:stretch>
        </p:blipFill>
        <p:spPr bwMode="auto">
          <a:xfrm>
            <a:off x="437787" y="4984250"/>
            <a:ext cx="2260809" cy="6873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3">
            <a:extLst>
              <a:ext uri="{FF2B5EF4-FFF2-40B4-BE49-F238E27FC236}">
                <a16:creationId xmlns:a16="http://schemas.microsoft.com/office/drawing/2014/main" id="{9B111F9E-4ED3-4A91-859D-47C28B5032E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8" name="Shape 114">
            <a:extLst>
              <a:ext uri="{FF2B5EF4-FFF2-40B4-BE49-F238E27FC236}">
                <a16:creationId xmlns:a16="http://schemas.microsoft.com/office/drawing/2014/main" id="{790D1E62-299E-4EDB-A00C-27841C488ED7}"/>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19" name="Picture 12" descr="New Career Development Framework">
            <a:extLst>
              <a:ext uri="{FF2B5EF4-FFF2-40B4-BE49-F238E27FC236}">
                <a16:creationId xmlns:a16="http://schemas.microsoft.com/office/drawing/2014/main" id="{C7E5DA6E-A796-4175-B8C1-B26CB6F697A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F39925C3-BBE9-40CD-B02F-BA39E4E567DD}"/>
              </a:ext>
            </a:extLst>
          </p:cNvPr>
          <p:cNvSpPr txBox="1"/>
          <p:nvPr/>
        </p:nvSpPr>
        <p:spPr>
          <a:xfrm>
            <a:off x="3036574" y="4881645"/>
            <a:ext cx="8761898" cy="830997"/>
          </a:xfrm>
          <a:prstGeom prst="rect">
            <a:avLst/>
          </a:prstGeom>
          <a:noFill/>
        </p:spPr>
        <p:txBody>
          <a:bodyPr wrap="square" rtlCol="0">
            <a:spAutoFit/>
          </a:bodyPr>
          <a:lstStyle/>
          <a:p>
            <a:r>
              <a:rPr lang="en-GB" sz="1600" b="1" i="0" dirty="0">
                <a:effectLst/>
                <a:latin typeface="Century Gothic" panose="020B0502020202020204" pitchFamily="34" charset="0"/>
              </a:rPr>
              <a:t>Speakers for Schools </a:t>
            </a:r>
            <a:r>
              <a:rPr lang="en-GB" sz="1600" b="0" i="0" dirty="0">
                <a:effectLst/>
                <a:latin typeface="Century Gothic" panose="020B0502020202020204" pitchFamily="34" charset="0"/>
              </a:rPr>
              <a:t>was founded in 2010 by ITV’s Political Editor Robert </a:t>
            </a:r>
            <a:r>
              <a:rPr lang="en-GB" sz="1600" b="0" i="0" dirty="0" err="1">
                <a:effectLst/>
                <a:latin typeface="Century Gothic" panose="020B0502020202020204" pitchFamily="34" charset="0"/>
              </a:rPr>
              <a:t>Peston</a:t>
            </a:r>
            <a:r>
              <a:rPr lang="en-GB" sz="1600" b="0" i="0" dirty="0">
                <a:effectLst/>
                <a:latin typeface="Century Gothic" panose="020B0502020202020204" pitchFamily="34" charset="0"/>
              </a:rPr>
              <a:t> and supported by the Law Family Charitable Foundation with a mission to help level the playing field for young people of all backgrounds.</a:t>
            </a:r>
            <a:endParaRPr lang="en-GB" sz="1600" dirty="0">
              <a:latin typeface="Century Gothic" panose="020B0502020202020204" pitchFamily="34" charset="0"/>
            </a:endParaRPr>
          </a:p>
        </p:txBody>
      </p:sp>
    </p:spTree>
    <p:extLst>
      <p:ext uri="{BB962C8B-B14F-4D97-AF65-F5344CB8AC3E}">
        <p14:creationId xmlns:p14="http://schemas.microsoft.com/office/powerpoint/2010/main" val="301193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BB6E98D1-4B2A-4864-B1D8-557290E4D5D9}"/>
              </a:ext>
            </a:extLst>
          </p:cNvPr>
          <p:cNvSpPr txBox="1"/>
          <p:nvPr/>
        </p:nvSpPr>
        <p:spPr>
          <a:xfrm>
            <a:off x="2528888" y="4881645"/>
            <a:ext cx="9269584" cy="830997"/>
          </a:xfrm>
          <a:prstGeom prst="rect">
            <a:avLst/>
          </a:prstGeom>
          <a:noFill/>
        </p:spPr>
        <p:txBody>
          <a:bodyPr wrap="square" rtlCol="0">
            <a:spAutoFit/>
          </a:bodyPr>
          <a:lstStyle/>
          <a:p>
            <a:r>
              <a:rPr lang="en-GB" sz="1600" b="1" i="0" dirty="0">
                <a:effectLst/>
                <a:latin typeface="Century Gothic" panose="020B0502020202020204" pitchFamily="34" charset="0"/>
              </a:rPr>
              <a:t>The Register </a:t>
            </a:r>
            <a:r>
              <a:rPr lang="en-GB" sz="1600" i="0" dirty="0">
                <a:effectLst/>
                <a:latin typeface="Century Gothic" panose="020B0502020202020204" pitchFamily="34" charset="0"/>
              </a:rPr>
              <a:t>is the single national directory of professionally qualified careers practitioners working across schools, colleges and universities, as well as public sector and private practitioners for adults.</a:t>
            </a:r>
          </a:p>
        </p:txBody>
      </p:sp>
      <p:sp>
        <p:nvSpPr>
          <p:cNvPr id="15" name="TextBox 14">
            <a:extLst>
              <a:ext uri="{FF2B5EF4-FFF2-40B4-BE49-F238E27FC236}">
                <a16:creationId xmlns:a16="http://schemas.microsoft.com/office/drawing/2014/main" id="{392C0DB4-25ED-45B3-8DB3-5F7BBD0A7396}"/>
              </a:ext>
            </a:extLst>
          </p:cNvPr>
          <p:cNvSpPr txBox="1"/>
          <p:nvPr/>
        </p:nvSpPr>
        <p:spPr>
          <a:xfrm>
            <a:off x="2696420" y="1145359"/>
            <a:ext cx="9102052" cy="602876"/>
          </a:xfrm>
          <a:prstGeom prst="rect">
            <a:avLst/>
          </a:prstGeom>
          <a:noFill/>
        </p:spPr>
        <p:txBody>
          <a:bodyPr wrap="square" rtlCol="0">
            <a:spAutoFit/>
          </a:bodyPr>
          <a:lstStyle/>
          <a:p>
            <a:r>
              <a:rPr lang="en-GB" sz="1600" b="1" i="0" dirty="0">
                <a:effectLst/>
                <a:latin typeface="Century Gothic" panose="020B0502020202020204" pitchFamily="34" charset="0"/>
              </a:rPr>
              <a:t>Start</a:t>
            </a:r>
            <a:r>
              <a:rPr lang="en-GB" sz="1600" b="0" i="0" dirty="0">
                <a:effectLst/>
                <a:latin typeface="Century Gothic" panose="020B0502020202020204" pitchFamily="34" charset="0"/>
              </a:rPr>
              <a:t> is a digital careers platform with the information, advice and tools your learners need to grow in confidence and prepare for their future.</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DC0C6E8B-4401-48ED-8ED6-DFB6D0AC0ADC}"/>
              </a:ext>
            </a:extLst>
          </p:cNvPr>
          <p:cNvSpPr txBox="1"/>
          <p:nvPr/>
        </p:nvSpPr>
        <p:spPr>
          <a:xfrm>
            <a:off x="395289" y="2089022"/>
            <a:ext cx="9406437" cy="584775"/>
          </a:xfrm>
          <a:prstGeom prst="rect">
            <a:avLst/>
          </a:prstGeom>
          <a:noFill/>
        </p:spPr>
        <p:txBody>
          <a:bodyPr wrap="square" rtlCol="0">
            <a:spAutoFit/>
          </a:bodyPr>
          <a:lstStyle/>
          <a:p>
            <a:r>
              <a:rPr lang="en-GB" sz="1600" b="1" i="0" dirty="0">
                <a:effectLst/>
                <a:latin typeface="Century Gothic" panose="020B0502020202020204" pitchFamily="34" charset="0"/>
              </a:rPr>
              <a:t>Success at School </a:t>
            </a:r>
            <a:r>
              <a:rPr lang="en-GB" sz="1600" b="0" i="0" dirty="0">
                <a:effectLst/>
                <a:latin typeface="Century Gothic" panose="020B0502020202020204" pitchFamily="34" charset="0"/>
              </a:rPr>
              <a:t>is the place for young people to explore careers, get the lowdown on top employers, and search for the latest jobs, courses and advice.</a:t>
            </a:r>
            <a:endParaRPr lang="en-GB" sz="1600" dirty="0">
              <a:latin typeface="Century Gothic" panose="020B0502020202020204" pitchFamily="34" charset="0"/>
            </a:endParaRPr>
          </a:p>
        </p:txBody>
      </p:sp>
      <p:pic>
        <p:nvPicPr>
          <p:cNvPr id="27" name="Picture 8" descr="Start">
            <a:hlinkClick r:id="rId3"/>
            <a:extLst>
              <a:ext uri="{FF2B5EF4-FFF2-40B4-BE49-F238E27FC236}">
                <a16:creationId xmlns:a16="http://schemas.microsoft.com/office/drawing/2014/main" id="{D2FB46A1-0E0D-4F95-999C-3AC0A778A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002847"/>
            <a:ext cx="2133600" cy="7949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8" name="Picture 10" descr="Success at School - Choose your next steps">
            <a:hlinkClick r:id="rId5"/>
            <a:extLst>
              <a:ext uri="{FF2B5EF4-FFF2-40B4-BE49-F238E27FC236}">
                <a16:creationId xmlns:a16="http://schemas.microsoft.com/office/drawing/2014/main" id="{E1AFEA82-DC1B-4D5E-8B60-B1217C4BD1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564" r="21226"/>
          <a:stretch/>
        </p:blipFill>
        <p:spPr bwMode="auto">
          <a:xfrm>
            <a:off x="10010274" y="1677621"/>
            <a:ext cx="1786437" cy="112419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05A0024-A8C3-4648-9D6D-211CB259C802}"/>
              </a:ext>
            </a:extLst>
          </p:cNvPr>
          <p:cNvSpPr txBox="1"/>
          <p:nvPr/>
        </p:nvSpPr>
        <p:spPr>
          <a:xfrm>
            <a:off x="2696420" y="2979300"/>
            <a:ext cx="9102052" cy="830997"/>
          </a:xfrm>
          <a:prstGeom prst="rect">
            <a:avLst/>
          </a:prstGeom>
          <a:noFill/>
        </p:spPr>
        <p:txBody>
          <a:bodyPr wrap="square" rtlCol="0">
            <a:spAutoFit/>
          </a:bodyPr>
          <a:lstStyle/>
          <a:p>
            <a:r>
              <a:rPr lang="en-GB" sz="1600" b="1" i="0" dirty="0">
                <a:effectLst/>
                <a:latin typeface="Century Gothic" panose="020B0502020202020204" pitchFamily="34" charset="0"/>
              </a:rPr>
              <a:t>Sunderland Engineering Training Association (Seta) </a:t>
            </a:r>
            <a:r>
              <a:rPr lang="en-GB" sz="1600" b="0" i="0" dirty="0">
                <a:effectLst/>
                <a:latin typeface="Century Gothic" panose="020B0502020202020204" pitchFamily="34" charset="0"/>
              </a:rPr>
              <a:t>is a not-for-profit Group Training Association which delivers apprenticeships and both standard and bespoke commercial training courses.</a:t>
            </a:r>
            <a:endParaRPr lang="en-GB" sz="1600" dirty="0">
              <a:latin typeface="Century Gothic" panose="020B0502020202020204" pitchFamily="34" charset="0"/>
            </a:endParaRPr>
          </a:p>
        </p:txBody>
      </p:sp>
      <p:sp>
        <p:nvSpPr>
          <p:cNvPr id="30" name="TextBox 29">
            <a:extLst>
              <a:ext uri="{FF2B5EF4-FFF2-40B4-BE49-F238E27FC236}">
                <a16:creationId xmlns:a16="http://schemas.microsoft.com/office/drawing/2014/main" id="{9102CA66-E8F9-4BE5-8D9B-2DCE2A9E8E35}"/>
              </a:ext>
            </a:extLst>
          </p:cNvPr>
          <p:cNvSpPr txBox="1"/>
          <p:nvPr/>
        </p:nvSpPr>
        <p:spPr>
          <a:xfrm>
            <a:off x="395287" y="4101485"/>
            <a:ext cx="9256267" cy="584775"/>
          </a:xfrm>
          <a:prstGeom prst="rect">
            <a:avLst/>
          </a:prstGeom>
          <a:noFill/>
        </p:spPr>
        <p:txBody>
          <a:bodyPr wrap="square" rtlCol="0">
            <a:spAutoFit/>
          </a:bodyPr>
          <a:lstStyle/>
          <a:p>
            <a:r>
              <a:rPr lang="en-GB" sz="1600" b="1" i="0" dirty="0">
                <a:effectLst/>
                <a:latin typeface="Century Gothic" panose="020B0502020202020204" pitchFamily="34" charset="0"/>
              </a:rPr>
              <a:t>Team Programme </a:t>
            </a:r>
            <a:r>
              <a:rPr lang="en-GB" sz="1600" b="0" i="0" dirty="0">
                <a:effectLst/>
                <a:latin typeface="Century Gothic" panose="020B0502020202020204" pitchFamily="34" charset="0"/>
              </a:rPr>
              <a:t>is an enterprise journey for learners who have mild to moderate learning difficulties.</a:t>
            </a:r>
            <a:endParaRPr lang="en-GB" sz="1600" dirty="0">
              <a:latin typeface="Century Gothic" panose="020B0502020202020204" pitchFamily="34" charset="0"/>
            </a:endParaRPr>
          </a:p>
        </p:txBody>
      </p:sp>
      <p:pic>
        <p:nvPicPr>
          <p:cNvPr id="32" name="Picture 2" descr="Sunderland Engineering Training Association">
            <a:hlinkClick r:id="rId7"/>
            <a:extLst>
              <a:ext uri="{FF2B5EF4-FFF2-40B4-BE49-F238E27FC236}">
                <a16:creationId xmlns:a16="http://schemas.microsoft.com/office/drawing/2014/main" id="{DF54EA8A-D761-427A-A186-668D05F49F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9" y="2965082"/>
            <a:ext cx="2133599" cy="838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4" name="Picture 6" descr="UK Register of Career Development Professionals">
            <a:hlinkClick r:id="rId9"/>
            <a:extLst>
              <a:ext uri="{FF2B5EF4-FFF2-40B4-BE49-F238E27FC236}">
                <a16:creationId xmlns:a16="http://schemas.microsoft.com/office/drawing/2014/main" id="{25455A7B-2E51-41F7-B033-BC310BE52E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47" y="4799979"/>
            <a:ext cx="1689682" cy="892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3">
            <a:extLst>
              <a:ext uri="{FF2B5EF4-FFF2-40B4-BE49-F238E27FC236}">
                <a16:creationId xmlns:a16="http://schemas.microsoft.com/office/drawing/2014/main" id="{764C0C7A-0BA5-4029-BEA1-6151CDD716A9}"/>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9" name="Shape 114">
            <a:extLst>
              <a:ext uri="{FF2B5EF4-FFF2-40B4-BE49-F238E27FC236}">
                <a16:creationId xmlns:a16="http://schemas.microsoft.com/office/drawing/2014/main" id="{7F9070E2-2932-4BFF-87C0-AAF7B06F33DD}"/>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0" name="Picture 12" descr="New Career Development Framework">
            <a:extLst>
              <a:ext uri="{FF2B5EF4-FFF2-40B4-BE49-F238E27FC236}">
                <a16:creationId xmlns:a16="http://schemas.microsoft.com/office/drawing/2014/main" id="{6C57B7F2-3C5B-4C04-AB27-7B308CD2E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Princes Trust Team Programme – The Bowthorpe News">
            <a:hlinkClick r:id="rId12"/>
            <a:extLst>
              <a:ext uri="{FF2B5EF4-FFF2-40B4-BE49-F238E27FC236}">
                <a16:creationId xmlns:a16="http://schemas.microsoft.com/office/drawing/2014/main" id="{16B4CDB1-0D02-4446-B583-F8FBE74737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4570" y="3902107"/>
            <a:ext cx="2518208" cy="7324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5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5707520-B0DD-4751-B227-E8364C5DD1D1}"/>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1" name="Google Shape;35;p2">
            <a:extLst>
              <a:ext uri="{FF2B5EF4-FFF2-40B4-BE49-F238E27FC236}">
                <a16:creationId xmlns:a16="http://schemas.microsoft.com/office/drawing/2014/main" id="{1AB4A2D1-CB0F-4879-82A1-E1EB5AAEAF43}"/>
              </a:ext>
            </a:extLst>
          </p:cNvPr>
          <p:cNvSpPr txBox="1"/>
          <p:nvPr/>
        </p:nvSpPr>
        <p:spPr>
          <a:xfrm>
            <a:off x="278339" y="56097"/>
            <a:ext cx="6734515" cy="90098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ct val="100000"/>
              <a:buFont typeface="Arial"/>
              <a:buNone/>
            </a:pPr>
            <a:r>
              <a:rPr lang="en-GB" sz="2200" b="1" dirty="0">
                <a:latin typeface="Century Gothic" panose="020B0502020202020204" pitchFamily="34" charset="0"/>
                <a:ea typeface="Arial"/>
                <a:cs typeface="Arial"/>
                <a:sym typeface="Arial"/>
              </a:rPr>
              <a:t>Y9</a:t>
            </a:r>
            <a:r>
              <a:rPr lang="en-GB" sz="2200" b="1" dirty="0">
                <a:solidFill>
                  <a:schemeClr val="tx1"/>
                </a:solidFill>
                <a:latin typeface="Century Gothic" panose="020B0502020202020204" pitchFamily="34" charset="0"/>
                <a:ea typeface="Arial"/>
                <a:cs typeface="Arial"/>
                <a:sym typeface="Arial"/>
              </a:rPr>
              <a:t> Lesson Plan</a:t>
            </a:r>
            <a:endParaRPr sz="2200" dirty="0">
              <a:solidFill>
                <a:schemeClr val="tx1"/>
              </a:solidFill>
              <a:latin typeface="Century Gothic" panose="020B0502020202020204" pitchFamily="34" charset="0"/>
            </a:endParaRPr>
          </a:p>
          <a:p>
            <a:pPr marL="0" marR="0" lvl="0" indent="0" algn="l" rtl="0">
              <a:lnSpc>
                <a:spcPct val="90000"/>
              </a:lnSpc>
              <a:spcBef>
                <a:spcPts val="0"/>
              </a:spcBef>
              <a:spcAft>
                <a:spcPts val="0"/>
              </a:spcAft>
              <a:buClr>
                <a:schemeClr val="lt1"/>
              </a:buClr>
              <a:buSzPct val="100000"/>
              <a:buFont typeface="Arial"/>
              <a:buNone/>
            </a:pPr>
            <a:r>
              <a:rPr lang="en-GB" sz="2200" dirty="0">
                <a:solidFill>
                  <a:schemeClr val="tx1"/>
                </a:solidFill>
                <a:latin typeface="Century Gothic" panose="020B0502020202020204" pitchFamily="34" charset="0"/>
                <a:ea typeface="Arial"/>
                <a:cs typeface="Arial"/>
                <a:sym typeface="Arial"/>
              </a:rPr>
              <a:t>Lesson Duration</a:t>
            </a:r>
            <a:r>
              <a:rPr lang="en-GB" sz="2200">
                <a:solidFill>
                  <a:schemeClr val="tx1"/>
                </a:solidFill>
                <a:latin typeface="Century Gothic" panose="020B0502020202020204" pitchFamily="34" charset="0"/>
                <a:ea typeface="Arial"/>
                <a:cs typeface="Arial"/>
                <a:sym typeface="Arial"/>
              </a:rPr>
              <a:t>: </a:t>
            </a:r>
            <a:r>
              <a:rPr lang="en-GB" sz="2200">
                <a:latin typeface="Century Gothic" panose="020B0502020202020204" pitchFamily="34" charset="0"/>
                <a:ea typeface="Arial"/>
                <a:cs typeface="Arial"/>
                <a:sym typeface="Arial"/>
              </a:rPr>
              <a:t>30</a:t>
            </a:r>
            <a:r>
              <a:rPr lang="en-GB" sz="2200">
                <a:solidFill>
                  <a:schemeClr val="tx1"/>
                </a:solidFill>
                <a:latin typeface="Century Gothic" panose="020B0502020202020204" pitchFamily="34" charset="0"/>
                <a:ea typeface="Arial"/>
                <a:cs typeface="Arial"/>
                <a:sym typeface="Arial"/>
              </a:rPr>
              <a:t>-50 </a:t>
            </a:r>
            <a:r>
              <a:rPr lang="en-GB" sz="2200" dirty="0">
                <a:solidFill>
                  <a:schemeClr val="tx1"/>
                </a:solidFill>
                <a:latin typeface="Century Gothic" panose="020B0502020202020204" pitchFamily="34" charset="0"/>
                <a:ea typeface="Arial"/>
                <a:cs typeface="Arial"/>
                <a:sym typeface="Arial"/>
              </a:rPr>
              <a:t>minutes</a:t>
            </a:r>
            <a:endParaRPr sz="2200"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B8C82B57-BA19-4016-9099-66A6A3BC31E0}"/>
              </a:ext>
            </a:extLst>
          </p:cNvPr>
          <p:cNvSpPr txBox="1"/>
          <p:nvPr/>
        </p:nvSpPr>
        <p:spPr>
          <a:xfrm>
            <a:off x="5798127" y="187170"/>
            <a:ext cx="6115535" cy="584775"/>
          </a:xfrm>
          <a:prstGeom prst="rect">
            <a:avLst/>
          </a:prstGeom>
          <a:noFill/>
        </p:spPr>
        <p:txBody>
          <a:bodyPr wrap="square" rtlCol="0">
            <a:spAutoFit/>
          </a:bodyPr>
          <a:lstStyle/>
          <a:p>
            <a:r>
              <a:rPr lang="en-GB" sz="1600" i="1" u="sng" dirty="0">
                <a:latin typeface="Century Gothic" panose="020B0502020202020204" pitchFamily="34" charset="0"/>
              </a:rPr>
              <a:t>Please Note</a:t>
            </a:r>
            <a:r>
              <a:rPr lang="en-GB" sz="1600" i="1" dirty="0">
                <a:latin typeface="Century Gothic" panose="020B0502020202020204" pitchFamily="34" charset="0"/>
              </a:rPr>
              <a:t>: The lesson can be split into two parts if time is short. Part 1: slides 1-15, Part 2: slides 16-26.</a:t>
            </a:r>
          </a:p>
        </p:txBody>
      </p:sp>
      <p:graphicFrame>
        <p:nvGraphicFramePr>
          <p:cNvPr id="39" name="Google Shape;30;p2">
            <a:extLst>
              <a:ext uri="{FF2B5EF4-FFF2-40B4-BE49-F238E27FC236}">
                <a16:creationId xmlns:a16="http://schemas.microsoft.com/office/drawing/2014/main" id="{0F216110-A494-4E27-B768-BBEFE1275F0C}"/>
              </a:ext>
            </a:extLst>
          </p:cNvPr>
          <p:cNvGraphicFramePr/>
          <p:nvPr>
            <p:extLst>
              <p:ext uri="{D42A27DB-BD31-4B8C-83A1-F6EECF244321}">
                <p14:modId xmlns:p14="http://schemas.microsoft.com/office/powerpoint/2010/main" val="447403734"/>
              </p:ext>
            </p:extLst>
          </p:nvPr>
        </p:nvGraphicFramePr>
        <p:xfrm>
          <a:off x="278339" y="898741"/>
          <a:ext cx="11635323" cy="4909156"/>
        </p:xfrm>
        <a:graphic>
          <a:graphicData uri="http://schemas.openxmlformats.org/drawingml/2006/table">
            <a:tbl>
              <a:tblPr bandRow="1">
                <a:noFill/>
              </a:tblPr>
              <a:tblGrid>
                <a:gridCol w="642455">
                  <a:extLst>
                    <a:ext uri="{9D8B030D-6E8A-4147-A177-3AD203B41FA5}">
                      <a16:colId xmlns:a16="http://schemas.microsoft.com/office/drawing/2014/main" val="20000"/>
                    </a:ext>
                  </a:extLst>
                </a:gridCol>
                <a:gridCol w="1651441">
                  <a:extLst>
                    <a:ext uri="{9D8B030D-6E8A-4147-A177-3AD203B41FA5}">
                      <a16:colId xmlns:a16="http://schemas.microsoft.com/office/drawing/2014/main" val="20001"/>
                    </a:ext>
                  </a:extLst>
                </a:gridCol>
                <a:gridCol w="1095501">
                  <a:extLst>
                    <a:ext uri="{9D8B030D-6E8A-4147-A177-3AD203B41FA5}">
                      <a16:colId xmlns:a16="http://schemas.microsoft.com/office/drawing/2014/main" val="20002"/>
                    </a:ext>
                  </a:extLst>
                </a:gridCol>
                <a:gridCol w="7670824">
                  <a:extLst>
                    <a:ext uri="{9D8B030D-6E8A-4147-A177-3AD203B41FA5}">
                      <a16:colId xmlns:a16="http://schemas.microsoft.com/office/drawing/2014/main" val="20003"/>
                    </a:ext>
                  </a:extLst>
                </a:gridCol>
                <a:gridCol w="575102">
                  <a:extLst>
                    <a:ext uri="{9D8B030D-6E8A-4147-A177-3AD203B41FA5}">
                      <a16:colId xmlns:a16="http://schemas.microsoft.com/office/drawing/2014/main" val="201755333"/>
                    </a:ext>
                  </a:extLst>
                </a:gridCol>
              </a:tblGrid>
              <a:tr h="355910">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Time</a:t>
                      </a:r>
                      <a:endParaRPr sz="1600" b="1" u="none" strike="noStrike" cap="none" dirty="0">
                        <a:solidFill>
                          <a:schemeClr val="bg1"/>
                        </a:solidFill>
                        <a:latin typeface="Century Gothic" panose="020B0502020202020204" pitchFamily="34" charset="0"/>
                        <a:ea typeface="Arial"/>
                        <a:cs typeface="Arial"/>
                        <a:sym typeface="Arial"/>
                      </a:endParaRPr>
                    </a:p>
                  </a:txBody>
                  <a:tcPr marL="91450" marR="91450" marT="45725" marB="45725" anchor="ctr">
                    <a:solidFill>
                      <a:srgbClr val="1F2C70"/>
                    </a:solidFill>
                  </a:tcPr>
                </a:tc>
                <a:tc>
                  <a:txBody>
                    <a:bodyPr/>
                    <a:lstStyle/>
                    <a:p>
                      <a:pPr marL="0" marR="0" lvl="0" indent="0" algn="ctr" rtl="0">
                        <a:spcBef>
                          <a:spcPts val="0"/>
                        </a:spcBef>
                        <a:spcAft>
                          <a:spcPts val="0"/>
                        </a:spcAft>
                        <a:buNone/>
                      </a:pPr>
                      <a:r>
                        <a:rPr lang="en-GB" sz="1600" b="1" u="none" strike="noStrike" cap="none" dirty="0">
                          <a:solidFill>
                            <a:schemeClr val="bg1"/>
                          </a:solidFill>
                          <a:latin typeface="Century Gothic" panose="020B0502020202020204" pitchFamily="34" charset="0"/>
                          <a:ea typeface="Arial"/>
                          <a:cs typeface="Arial"/>
                          <a:sym typeface="Arial"/>
                        </a:rPr>
                        <a:t>Objective </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0" marB="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Group</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Task</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GB" sz="1600" b="1" u="none" strike="noStrike" cap="none" dirty="0">
                          <a:solidFill>
                            <a:schemeClr val="bg1"/>
                          </a:solidFill>
                          <a:latin typeface="Century Gothic" panose="020B0502020202020204" pitchFamily="34" charset="0"/>
                          <a:ea typeface="Arial"/>
                          <a:cs typeface="Arial"/>
                          <a:sym typeface="Arial"/>
                        </a:rPr>
                        <a:t>CDI</a:t>
                      </a:r>
                      <a:endParaRPr sz="1600" b="1" u="none" strike="noStrike" cap="none" dirty="0">
                        <a:solidFill>
                          <a:schemeClr val="bg1"/>
                        </a:solidFill>
                        <a:latin typeface="Century Gothic" panose="020B0502020202020204" pitchFamily="34" charset="0"/>
                        <a:ea typeface="Arial"/>
                        <a:cs typeface="Arial"/>
                        <a:sym typeface="Arial"/>
                      </a:endParaRPr>
                    </a:p>
                  </a:txBody>
                  <a:tcPr marL="32150" marR="32150" marT="50300" marB="50300" anchor="ctr">
                    <a:solidFill>
                      <a:srgbClr val="1F2C70"/>
                    </a:solidFill>
                  </a:tcPr>
                </a:tc>
                <a:extLst>
                  <a:ext uri="{0D108BD9-81ED-4DB2-BD59-A6C34878D82A}">
                    <a16:rowId xmlns:a16="http://schemas.microsoft.com/office/drawing/2014/main" val="10000"/>
                  </a:ext>
                </a:extLst>
              </a:tr>
              <a:tr h="440940">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1-2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spcBef>
                          <a:spcPts val="0"/>
                        </a:spcBef>
                        <a:spcAft>
                          <a:spcPts val="0"/>
                        </a:spcAft>
                        <a:buClr>
                          <a:schemeClr val="dk1"/>
                        </a:buClr>
                        <a:buSzPts val="1200"/>
                        <a:buFont typeface="Arial"/>
                        <a:buNone/>
                      </a:pPr>
                      <a:r>
                        <a:rPr lang="en-GB" sz="1100" b="1" u="none" strike="noStrike" cap="none" dirty="0">
                          <a:solidFill>
                            <a:schemeClr val="dk1"/>
                          </a:solidFill>
                          <a:latin typeface="Century Gothic" panose="020B0502020202020204" pitchFamily="34" charset="0"/>
                          <a:ea typeface="Arial"/>
                          <a:cs typeface="Arial"/>
                          <a:sym typeface="Arial"/>
                        </a:rPr>
                        <a:t>Learning objectives &amp; keywords</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Class</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 look at the learning objectives and keywords for the lesson. </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N/A</a:t>
                      </a:r>
                      <a:endParaRPr sz="1100" b="1"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1"/>
                  </a:ext>
                </a:extLst>
              </a:tr>
              <a:tr h="450394">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4-6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u="none" strike="noStrike" cap="none" dirty="0">
                          <a:solidFill>
                            <a:schemeClr val="dk1"/>
                          </a:solidFill>
                          <a:latin typeface="Century Gothic" panose="020B0502020202020204" pitchFamily="34" charset="0"/>
                          <a:ea typeface="Arial"/>
                          <a:cs typeface="Arial"/>
                          <a:sym typeface="Arial"/>
                        </a:rPr>
                        <a:t>1. What is Labour Market Information?</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u="none" strike="noStrike" cap="none" dirty="0">
                          <a:solidFill>
                            <a:schemeClr val="dk1"/>
                          </a:solidFill>
                          <a:latin typeface="Century Gothic" panose="020B0502020202020204" pitchFamily="34" charset="0"/>
                          <a:ea typeface="Arial"/>
                          <a:cs typeface="Arial"/>
                          <a:sym typeface="Arial"/>
                        </a:rPr>
                        <a:t>Class</a:t>
                      </a:r>
                      <a:endParaRPr lang="en-GB" sz="11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 discuss what LMI is and how it can be used to understand what employment opportunities there are locally. They then write down three jobs they might be interested in in the future.     </a:t>
                      </a:r>
                      <a:endParaRPr lang="en-GB" sz="1100" b="0" dirty="0">
                        <a:latin typeface="Century Gothic" panose="020B0502020202020204" pitchFamily="34" charset="0"/>
                      </a:endParaRPr>
                    </a:p>
                  </a:txBody>
                  <a:tcPr marL="32150" marR="32150" marT="50300" marB="5030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50300" marB="50300" anchor="ctr">
                    <a:solidFill>
                      <a:srgbClr val="1DD9FF"/>
                    </a:solidFill>
                  </a:tcPr>
                </a:tc>
                <a:extLst>
                  <a:ext uri="{0D108BD9-81ED-4DB2-BD59-A6C34878D82A}">
                    <a16:rowId xmlns:a16="http://schemas.microsoft.com/office/drawing/2014/main" val="10002"/>
                  </a:ext>
                </a:extLst>
              </a:tr>
              <a:tr h="450394">
                <a:tc>
                  <a:txBody>
                    <a:bodyPr/>
                    <a:lstStyle/>
                    <a:p>
                      <a:pPr marL="0" marR="0" lvl="0" indent="0" algn="ctr" rtl="0">
                        <a:spcBef>
                          <a:spcPts val="0"/>
                        </a:spcBef>
                        <a:spcAft>
                          <a:spcPts val="0"/>
                        </a:spcAft>
                        <a:buNone/>
                      </a:pPr>
                      <a:r>
                        <a:rPr lang="en-GB" sz="1100" b="1" u="none" strike="noStrike" cap="none" dirty="0">
                          <a:solidFill>
                            <a:schemeClr val="dk1"/>
                          </a:solidFill>
                          <a:latin typeface="Century Gothic" panose="020B0502020202020204" pitchFamily="34" charset="0"/>
                          <a:ea typeface="Arial"/>
                          <a:cs typeface="Arial"/>
                          <a:sym typeface="Arial"/>
                        </a:rPr>
                        <a:t>5-8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1" u="none" strike="noStrike" cap="none" dirty="0">
                          <a:solidFill>
                            <a:schemeClr val="dk1"/>
                          </a:solidFill>
                          <a:latin typeface="Century Gothic" panose="020B0502020202020204" pitchFamily="34" charset="0"/>
                          <a:ea typeface="Arial"/>
                          <a:cs typeface="Arial"/>
                          <a:sym typeface="Arial"/>
                        </a:rPr>
                        <a:t>2. The North East Labour Market</a:t>
                      </a:r>
                      <a:endParaRPr lang="en-GB"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spcBef>
                          <a:spcPts val="0"/>
                        </a:spcBef>
                        <a:spcAft>
                          <a:spcPts val="0"/>
                        </a:spcAft>
                        <a:buNone/>
                      </a:pPr>
                      <a:r>
                        <a:rPr lang="en-GB" sz="1100" b="0" u="none" strike="noStrike" cap="none" dirty="0">
                          <a:solidFill>
                            <a:schemeClr val="dk1"/>
                          </a:solidFill>
                          <a:latin typeface="Century Gothic" panose="020B0502020202020204" pitchFamily="34" charset="0"/>
                          <a:ea typeface="Arial"/>
                          <a:cs typeface="Arial"/>
                          <a:sym typeface="Arial"/>
                        </a:rPr>
                        <a:t>Pair</a:t>
                      </a:r>
                      <a:endParaRPr sz="1100" b="0" u="none" strike="noStrike" cap="none" dirty="0">
                        <a:solidFill>
                          <a:schemeClr val="dk1"/>
                        </a:solidFill>
                        <a:latin typeface="Century Gothic" panose="020B0502020202020204" pitchFamily="34" charset="0"/>
                        <a:ea typeface="Arial"/>
                        <a:cs typeface="Arial"/>
                        <a:sym typeface="Arial"/>
                      </a:endParaRPr>
                    </a:p>
                  </a:txBody>
                  <a:tcPr marL="32150" marR="32150" marT="50300" marB="50300" anchor="ctr">
                    <a:solidFill>
                      <a:srgbClr val="B9EDFF"/>
                    </a:solidFill>
                  </a:tcPr>
                </a:tc>
                <a:tc>
                  <a:txBody>
                    <a:bodyPr/>
                    <a:lstStyle/>
                    <a:p>
                      <a:pPr marL="0" marR="0" lvl="0" indent="0" algn="l" rtl="0">
                        <a:spcBef>
                          <a:spcPts val="0"/>
                        </a:spcBef>
                        <a:spcAft>
                          <a:spcPts val="0"/>
                        </a:spcAft>
                        <a:buNone/>
                      </a:pPr>
                      <a:r>
                        <a:rPr lang="en-GB" sz="1100" b="0" u="none" strike="noStrike" cap="none" dirty="0">
                          <a:solidFill>
                            <a:schemeClr val="dk1"/>
                          </a:solidFill>
                          <a:latin typeface="Century Gothic" panose="020B0502020202020204" pitchFamily="34" charset="0"/>
                          <a:ea typeface="Arial"/>
                          <a:cs typeface="Arial"/>
                          <a:sym typeface="Arial"/>
                        </a:rPr>
                        <a:t>Learners discuss with a partner what opportunities, employers and sectors they are aware of in the North East. They then choose the right facts and figures to fill the gaps.</a:t>
                      </a:r>
                      <a:endParaRPr sz="1100" b="0" dirty="0">
                        <a:latin typeface="Century Gothic" panose="020B0502020202020204" pitchFamily="34" charset="0"/>
                      </a:endParaRPr>
                    </a:p>
                  </a:txBody>
                  <a:tcPr marL="32150" marR="32150" marT="50300" marB="50300" anchor="ctr">
                    <a:solidFill>
                      <a:srgbClr val="B9EDFF"/>
                    </a:solidFill>
                  </a:tcPr>
                </a:tc>
                <a:tc>
                  <a:txBody>
                    <a:bodyPr/>
                    <a:lstStyle/>
                    <a:p>
                      <a:pPr marL="0" marR="0" lvl="0" indent="0" algn="l" rtl="0">
                        <a:spcBef>
                          <a:spcPts val="0"/>
                        </a:spcBef>
                        <a:spcAft>
                          <a:spcPts val="0"/>
                        </a:spcAft>
                        <a:buNone/>
                      </a:pPr>
                      <a:endParaRPr sz="1100" b="0" dirty="0">
                        <a:latin typeface="Century Gothic" panose="020B0502020202020204" pitchFamily="34" charset="0"/>
                      </a:endParaRPr>
                    </a:p>
                  </a:txBody>
                  <a:tcPr marL="32150" marR="32150" marT="50300" marB="50300" anchor="ctr">
                    <a:solidFill>
                      <a:srgbClr val="B9EDFF"/>
                    </a:solidFill>
                  </a:tcPr>
                </a:tc>
                <a:extLst>
                  <a:ext uri="{0D108BD9-81ED-4DB2-BD59-A6C34878D82A}">
                    <a16:rowId xmlns:a16="http://schemas.microsoft.com/office/drawing/2014/main" val="10003"/>
                  </a:ext>
                </a:extLst>
              </a:tr>
              <a:tr h="440940">
                <a:tc>
                  <a:txBody>
                    <a:bodyPr/>
                    <a:lstStyle/>
                    <a:p>
                      <a:pPr marL="0" marR="0" lvl="0" indent="0" algn="ctr" rtl="0">
                        <a:spcBef>
                          <a:spcPts val="0"/>
                        </a:spcBef>
                        <a:spcAft>
                          <a:spcPts val="0"/>
                        </a:spcAft>
                        <a:buNone/>
                      </a:pPr>
                      <a:r>
                        <a:rPr lang="en-GB" sz="1100" b="1" dirty="0">
                          <a:solidFill>
                            <a:schemeClr val="dk1"/>
                          </a:solidFill>
                          <a:latin typeface="Century Gothic" panose="020B0502020202020204" pitchFamily="34" charset="0"/>
                          <a:ea typeface="Arial"/>
                          <a:cs typeface="Arial"/>
                          <a:sym typeface="Arial"/>
                        </a:rPr>
                        <a:t>4-5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solidFill>
                            <a:schemeClr val="dk1"/>
                          </a:solidFill>
                          <a:latin typeface="Century Gothic" panose="020B0502020202020204" pitchFamily="34" charset="0"/>
                          <a:ea typeface="Arial"/>
                          <a:cs typeface="Arial"/>
                          <a:sym typeface="Arial"/>
                        </a:rPr>
                        <a:t>3. </a:t>
                      </a:r>
                      <a:r>
                        <a:rPr lang="en-GB" sz="1100" b="1" u="none" strike="noStrike" cap="none" dirty="0">
                          <a:solidFill>
                            <a:schemeClr val="dk1"/>
                          </a:solidFill>
                          <a:latin typeface="Century Gothic" panose="020B0502020202020204" pitchFamily="34" charset="0"/>
                          <a:ea typeface="Arial"/>
                          <a:cs typeface="Arial"/>
                          <a:sym typeface="Arial"/>
                        </a:rPr>
                        <a:t>Your North East opportunities in Health and Life Sciences</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u="none" strike="noStrike" cap="none" dirty="0">
                          <a:solidFill>
                            <a:schemeClr val="dk1"/>
                          </a:solidFill>
                          <a:latin typeface="Century Gothic" panose="020B0502020202020204" pitchFamily="34" charset="0"/>
                          <a:ea typeface="Arial"/>
                          <a:cs typeface="Arial"/>
                          <a:sym typeface="Arial"/>
                        </a:rPr>
                        <a:t>Class</a:t>
                      </a:r>
                      <a:endParaRPr lang="en-GB"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u="none" strike="noStrike" cap="none" dirty="0">
                          <a:solidFill>
                            <a:schemeClr val="dk1"/>
                          </a:solidFill>
                          <a:latin typeface="Century Gothic" panose="020B0502020202020204" pitchFamily="34" charset="0"/>
                          <a:ea typeface="Arial"/>
                          <a:cs typeface="Arial"/>
                          <a:sym typeface="Arial"/>
                        </a:rPr>
                        <a:t>Learners</a:t>
                      </a:r>
                      <a:r>
                        <a:rPr lang="en-GB" sz="1100" b="0" dirty="0">
                          <a:solidFill>
                            <a:schemeClr val="dk1"/>
                          </a:solidFill>
                          <a:latin typeface="Century Gothic" panose="020B0502020202020204" pitchFamily="34" charset="0"/>
                          <a:ea typeface="Arial"/>
                          <a:cs typeface="Arial"/>
                          <a:sym typeface="Arial"/>
                        </a:rPr>
                        <a:t> find out more about opportunities in Health and Life Sciences. They watch a short film from the NHS on interesting careers that can be accessed through apprenticeships and discuss their thoughts around if they would prefer further education and then a degree or an apprenticeship route and also why?  </a:t>
                      </a:r>
                      <a:endParaRPr lang="en-GB"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1"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4"/>
                  </a:ext>
                </a:extLst>
              </a:tr>
              <a:tr h="519667">
                <a:tc>
                  <a:txBody>
                    <a:bodyPr/>
                    <a:lstStyle/>
                    <a:p>
                      <a:pPr marL="0" marR="0" lvl="0" indent="0" algn="ctr" rtl="0">
                        <a:spcBef>
                          <a:spcPts val="0"/>
                        </a:spcBef>
                        <a:spcAft>
                          <a:spcPts val="0"/>
                        </a:spcAft>
                        <a:buNone/>
                      </a:pPr>
                      <a:r>
                        <a:rPr lang="en-GB" sz="1100" b="1" dirty="0">
                          <a:solidFill>
                            <a:schemeClr val="dk1"/>
                          </a:solidFill>
                          <a:latin typeface="Century Gothic" panose="020B0502020202020204" pitchFamily="34" charset="0"/>
                          <a:ea typeface="Arial"/>
                          <a:cs typeface="Arial"/>
                          <a:sym typeface="Arial"/>
                        </a:rPr>
                        <a:t>3-5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solidFill>
                            <a:schemeClr val="dk1"/>
                          </a:solidFill>
                          <a:latin typeface="Century Gothic" panose="020B0502020202020204" pitchFamily="34" charset="0"/>
                          <a:ea typeface="Arial"/>
                          <a:cs typeface="Arial"/>
                          <a:sym typeface="Arial"/>
                        </a:rPr>
                        <a:t>4. Are you aware of the skills needed for a career?</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200"/>
                        <a:buFont typeface="Arial"/>
                        <a:buNone/>
                        <a:tabLst/>
                        <a:defRPr/>
                      </a:pPr>
                      <a:r>
                        <a:rPr lang="en-GB" sz="1100" b="0" dirty="0">
                          <a:solidFill>
                            <a:schemeClr val="dk1"/>
                          </a:solidFill>
                          <a:latin typeface="Century Gothic" panose="020B0502020202020204" pitchFamily="34" charset="0"/>
                          <a:ea typeface="Arial"/>
                          <a:cs typeface="Arial"/>
                          <a:sym typeface="Arial"/>
                        </a:rPr>
                        <a:t>Pair</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Learners reflect on the soft skills that are needed in the world of work and why they are important.  </a:t>
                      </a:r>
                      <a:endParaRPr lang="en-GB"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10005"/>
                  </a:ext>
                </a:extLst>
              </a:tr>
              <a:tr h="440940">
                <a:tc>
                  <a:txBody>
                    <a:bodyPr/>
                    <a:lstStyle/>
                    <a:p>
                      <a:pPr marL="0" marR="0" lvl="0" indent="0" algn="ctr" rtl="0">
                        <a:spcBef>
                          <a:spcPts val="0"/>
                        </a:spcBef>
                        <a:spcAft>
                          <a:spcPts val="0"/>
                        </a:spcAft>
                        <a:buNone/>
                      </a:pPr>
                      <a:r>
                        <a:rPr lang="en-GB" sz="1100" b="1" dirty="0">
                          <a:latin typeface="Century Gothic" panose="020B0502020202020204" pitchFamily="34" charset="0"/>
                        </a:rPr>
                        <a:t>2-3 mins</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5. The art of being imaginative &amp; flexible</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Class</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discuss in which careers they think a good imagination would be useful and why. </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192117671"/>
                  </a:ext>
                </a:extLst>
              </a:tr>
              <a:tr h="440940">
                <a:tc>
                  <a:txBody>
                    <a:bodyPr/>
                    <a:lstStyle/>
                    <a:p>
                      <a:pPr marL="0" marR="0" lvl="0" indent="0" algn="ctr" rtl="0">
                        <a:spcBef>
                          <a:spcPts val="0"/>
                        </a:spcBef>
                        <a:spcAft>
                          <a:spcPts val="0"/>
                        </a:spcAft>
                        <a:buNone/>
                      </a:pPr>
                      <a:r>
                        <a:rPr lang="en-GB" sz="1100" b="1" dirty="0">
                          <a:latin typeface="Century Gothic" panose="020B0502020202020204" pitchFamily="34" charset="0"/>
                        </a:rPr>
                        <a:t>4-7 mins</a:t>
                      </a:r>
                      <a:endParaRPr sz="1100" b="1" dirty="0">
                        <a:latin typeface="Century Gothic" panose="020B0502020202020204" pitchFamily="34" charset="0"/>
                      </a:endParaRP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6. How well do you communicate?</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Individual</a:t>
                      </a: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discuss why listening is important for good communication and reflect on their own communication skills. </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2714360462"/>
                  </a:ext>
                </a:extLst>
              </a:tr>
              <a:tr h="440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dk1"/>
                          </a:solidFill>
                          <a:latin typeface="Century Gothic" panose="020B0502020202020204" pitchFamily="34" charset="0"/>
                          <a:cs typeface="Arial"/>
                          <a:sym typeface="Arial"/>
                        </a:rPr>
                        <a:t>7-10 mins</a:t>
                      </a:r>
                      <a:endParaRPr lang="en-GB"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7. Planning your future: GCSEs</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Pair/</a:t>
                      </a:r>
                    </a:p>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Class</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Learners watch a video about choosing their GCSEs and consider the transition from KS3 to KS4. They then consider which GCSEs they might like to do and why this decision is important for the future. </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10006"/>
                  </a:ext>
                </a:extLst>
              </a:tr>
              <a:tr h="51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Century Gothic" panose="020B0502020202020204" pitchFamily="34" charset="0"/>
                        </a:rPr>
                        <a:t>2-4 mins</a:t>
                      </a:r>
                    </a:p>
                  </a:txBody>
                  <a:tcPr marL="91450" marR="91450" marT="45725" marB="45725"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8. Rights &amp; responsibilities in your chosen career</a:t>
                      </a:r>
                      <a:endParaRPr sz="1100" b="1" dirty="0">
                        <a:latin typeface="Century Gothic" panose="020B0502020202020204" pitchFamily="34" charset="0"/>
                      </a:endParaRPr>
                    </a:p>
                  </a:txBody>
                  <a:tcPr marL="32150" marR="32150" marT="0" marB="0" anchor="ctr">
                    <a:solidFill>
                      <a:srgbClr val="B9ED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Individual</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latin typeface="Century Gothic" panose="020B0502020202020204" pitchFamily="34" charset="0"/>
                        </a:rPr>
                        <a:t>Learners think about the top three responsibilities of both employees and employers. </a:t>
                      </a:r>
                      <a:endParaRPr sz="1100" b="0" dirty="0">
                        <a:latin typeface="Century Gothic" panose="020B0502020202020204" pitchFamily="34" charset="0"/>
                      </a:endParaRPr>
                    </a:p>
                  </a:txBody>
                  <a:tcPr marL="32150" marR="32150" marT="0" marB="0" anchor="ctr">
                    <a:solidFill>
                      <a:srgbClr val="B9ED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B9EDFF"/>
                    </a:solidFill>
                  </a:tcPr>
                </a:tc>
                <a:extLst>
                  <a:ext uri="{0D108BD9-81ED-4DB2-BD59-A6C34878D82A}">
                    <a16:rowId xmlns:a16="http://schemas.microsoft.com/office/drawing/2014/main" val="4043931906"/>
                  </a:ext>
                </a:extLst>
              </a:tr>
              <a:tr h="346444">
                <a:tc>
                  <a:txBody>
                    <a:bodyPr/>
                    <a:lstStyle/>
                    <a:p>
                      <a:pPr marL="0" marR="0" lvl="0" indent="0" algn="ctr" rtl="0">
                        <a:spcBef>
                          <a:spcPts val="0"/>
                        </a:spcBef>
                        <a:spcAft>
                          <a:spcPts val="0"/>
                        </a:spcAft>
                        <a:buNone/>
                      </a:pPr>
                      <a:r>
                        <a:rPr lang="en-GB" sz="1100" b="1" dirty="0">
                          <a:latin typeface="Century Gothic" panose="020B0502020202020204" pitchFamily="34" charset="0"/>
                        </a:rPr>
                        <a:t>N/A</a:t>
                      </a:r>
                      <a:endParaRPr sz="1100" b="1" dirty="0">
                        <a:latin typeface="Century Gothic" panose="020B0502020202020204" pitchFamily="34" charset="0"/>
                      </a:endParaRPr>
                    </a:p>
                  </a:txBody>
                  <a:tcPr marL="91450" marR="91450" marT="45725" marB="45725"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1" dirty="0">
                          <a:latin typeface="Century Gothic" panose="020B0502020202020204" pitchFamily="34" charset="0"/>
                        </a:rPr>
                        <a:t>Finding help &amp; information</a:t>
                      </a:r>
                      <a:endParaRPr sz="1100" b="1" dirty="0">
                        <a:latin typeface="Century Gothic" panose="020B0502020202020204" pitchFamily="34" charset="0"/>
                      </a:endParaRPr>
                    </a:p>
                  </a:txBody>
                  <a:tcPr marL="32150" marR="32150" marT="0" marB="0" anchor="ctr">
                    <a:solidFill>
                      <a:srgbClr val="1DD9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Class</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r>
                        <a:rPr lang="en-GB" sz="1100" b="0" dirty="0">
                          <a:solidFill>
                            <a:schemeClr val="dk1"/>
                          </a:solidFill>
                          <a:latin typeface="Century Gothic" panose="020B0502020202020204" pitchFamily="34" charset="0"/>
                          <a:ea typeface="Arial"/>
                          <a:cs typeface="Arial"/>
                          <a:sym typeface="Arial"/>
                        </a:rPr>
                        <a:t>Learners find out more about the employers in the North East and the jobs that are on offer. </a:t>
                      </a:r>
                      <a:endParaRPr sz="1100" b="0" dirty="0">
                        <a:latin typeface="Century Gothic" panose="020B0502020202020204" pitchFamily="34" charset="0"/>
                      </a:endParaRPr>
                    </a:p>
                  </a:txBody>
                  <a:tcPr marL="32150" marR="32150" marT="0" marB="0" anchor="ctr">
                    <a:solidFill>
                      <a:srgbClr val="1DD9FF"/>
                    </a:solidFill>
                  </a:tcPr>
                </a:tc>
                <a:tc>
                  <a:txBody>
                    <a:bodyPr/>
                    <a:lstStyle/>
                    <a:p>
                      <a:pPr marL="0" marR="0" lvl="0" indent="0" algn="l" rtl="0">
                        <a:lnSpc>
                          <a:spcPct val="100000"/>
                        </a:lnSpc>
                        <a:spcBef>
                          <a:spcPts val="0"/>
                        </a:spcBef>
                        <a:spcAft>
                          <a:spcPts val="0"/>
                        </a:spcAft>
                        <a:buClr>
                          <a:schemeClr val="dk1"/>
                        </a:buClr>
                        <a:buSzPts val="1200"/>
                        <a:buFont typeface="Arial"/>
                        <a:buNone/>
                      </a:pPr>
                      <a:endParaRPr sz="1100" b="0" dirty="0">
                        <a:latin typeface="Century Gothic" panose="020B0502020202020204" pitchFamily="34" charset="0"/>
                      </a:endParaRPr>
                    </a:p>
                  </a:txBody>
                  <a:tcPr marL="32150" marR="32150" marT="0" marB="0" anchor="ctr">
                    <a:solidFill>
                      <a:srgbClr val="1DD9FF"/>
                    </a:solidFill>
                  </a:tcPr>
                </a:tc>
                <a:extLst>
                  <a:ext uri="{0D108BD9-81ED-4DB2-BD59-A6C34878D82A}">
                    <a16:rowId xmlns:a16="http://schemas.microsoft.com/office/drawing/2014/main" val="286295052"/>
                  </a:ext>
                </a:extLst>
              </a:tr>
            </a:tbl>
          </a:graphicData>
        </a:graphic>
      </p:graphicFrame>
      <p:pic>
        <p:nvPicPr>
          <p:cNvPr id="18" name="Picture 2" descr="New Career Development Framework">
            <a:extLst>
              <a:ext uri="{FF2B5EF4-FFF2-40B4-BE49-F238E27FC236}">
                <a16:creationId xmlns:a16="http://schemas.microsoft.com/office/drawing/2014/main" id="{6B71A78B-7287-4AAB-940B-6262421C7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5817" y="4566766"/>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 name="Picture 4" descr="New Career Development Framework">
            <a:extLst>
              <a:ext uri="{FF2B5EF4-FFF2-40B4-BE49-F238E27FC236}">
                <a16:creationId xmlns:a16="http://schemas.microsoft.com/office/drawing/2014/main" id="{FE646A88-63D5-4E9C-A09D-47DABC778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5817" y="1772706"/>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5" name="Picture 6" descr="New Career Development Framework">
            <a:extLst>
              <a:ext uri="{FF2B5EF4-FFF2-40B4-BE49-F238E27FC236}">
                <a16:creationId xmlns:a16="http://schemas.microsoft.com/office/drawing/2014/main" id="{3E7F55BF-28C9-4985-8D73-A6C8F7E99C4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485817" y="3197124"/>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7" name="Picture 10" descr="New Career Development Framework">
            <a:extLst>
              <a:ext uri="{FF2B5EF4-FFF2-40B4-BE49-F238E27FC236}">
                <a16:creationId xmlns:a16="http://schemas.microsoft.com/office/drawing/2014/main" id="{108F14B9-50E4-41B8-94BC-49C53CA1A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5817" y="3666100"/>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8" name="Picture 12" descr="New Career Development Framework">
            <a:extLst>
              <a:ext uri="{FF2B5EF4-FFF2-40B4-BE49-F238E27FC236}">
                <a16:creationId xmlns:a16="http://schemas.microsoft.com/office/drawing/2014/main" id="{CDF27FB3-E177-4EF7-8843-FC305731C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5817" y="2222706"/>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9" name="Picture 4" descr="New Career Development Framework">
            <a:extLst>
              <a:ext uri="{FF2B5EF4-FFF2-40B4-BE49-F238E27FC236}">
                <a16:creationId xmlns:a16="http://schemas.microsoft.com/office/drawing/2014/main" id="{D1852DB5-63AD-4552-A62B-E3920FECD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5817" y="2672936"/>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0" name="Picture 8" descr="New Career Development Framework">
            <a:extLst>
              <a:ext uri="{FF2B5EF4-FFF2-40B4-BE49-F238E27FC236}">
                <a16:creationId xmlns:a16="http://schemas.microsoft.com/office/drawing/2014/main" id="{34C4B6F9-1EF7-44D1-884C-E3EEA945EF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85816" y="5041966"/>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1" name="Picture 10" descr="New Career Development Framework">
            <a:extLst>
              <a:ext uri="{FF2B5EF4-FFF2-40B4-BE49-F238E27FC236}">
                <a16:creationId xmlns:a16="http://schemas.microsoft.com/office/drawing/2014/main" id="{4C81F178-C274-4286-97D7-1FB0289AB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5817" y="4113518"/>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3" name="Picture 12" descr="New Career Development Framework">
            <a:extLst>
              <a:ext uri="{FF2B5EF4-FFF2-40B4-BE49-F238E27FC236}">
                <a16:creationId xmlns:a16="http://schemas.microsoft.com/office/drawing/2014/main" id="{314E5E73-496A-444B-B8FA-7783081EE0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5817" y="5488344"/>
            <a:ext cx="278767" cy="27876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47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A4F10CD-4180-4306-9A33-6A4B891550C3}"/>
              </a:ext>
            </a:extLst>
          </p:cNvPr>
          <p:cNvSpPr/>
          <p:nvPr/>
        </p:nvSpPr>
        <p:spPr>
          <a:xfrm>
            <a:off x="588064" y="3176539"/>
            <a:ext cx="6438377" cy="574982"/>
          </a:xfrm>
          <a:prstGeom prst="roundRect">
            <a:avLst/>
          </a:prstGeom>
          <a:solidFill>
            <a:srgbClr val="81DEFF"/>
          </a:solidFill>
          <a:ln w="28575">
            <a:solidFill>
              <a:srgbClr val="009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2</a:t>
            </a:r>
          </a:p>
        </p:txBody>
      </p:sp>
      <p:sp>
        <p:nvSpPr>
          <p:cNvPr id="17" name="Rectangle: Rounded Corners 16">
            <a:extLst>
              <a:ext uri="{FF2B5EF4-FFF2-40B4-BE49-F238E27FC236}">
                <a16:creationId xmlns:a16="http://schemas.microsoft.com/office/drawing/2014/main" id="{8FEC5B79-DB76-4C26-AA15-BF65A74E734E}"/>
              </a:ext>
            </a:extLst>
          </p:cNvPr>
          <p:cNvSpPr/>
          <p:nvPr/>
        </p:nvSpPr>
        <p:spPr>
          <a:xfrm>
            <a:off x="588064" y="2330225"/>
            <a:ext cx="6438377" cy="574983"/>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1</a:t>
            </a:r>
          </a:p>
        </p:txBody>
      </p:sp>
      <p:sp>
        <p:nvSpPr>
          <p:cNvPr id="18" name="Rectangle: Rounded Corners 17">
            <a:extLst>
              <a:ext uri="{FF2B5EF4-FFF2-40B4-BE49-F238E27FC236}">
                <a16:creationId xmlns:a16="http://schemas.microsoft.com/office/drawing/2014/main" id="{8AF92636-4B7C-4A21-B921-621EDD60FF49}"/>
              </a:ext>
            </a:extLst>
          </p:cNvPr>
          <p:cNvSpPr/>
          <p:nvPr/>
        </p:nvSpPr>
        <p:spPr>
          <a:xfrm>
            <a:off x="588064" y="4022852"/>
            <a:ext cx="6438377" cy="574982"/>
          </a:xfrm>
          <a:prstGeom prst="roundRect">
            <a:avLst/>
          </a:prstGeom>
          <a:solidFill>
            <a:srgbClr val="0095C8"/>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Information box 3</a:t>
            </a:r>
          </a:p>
        </p:txBody>
      </p:sp>
      <p:sp>
        <p:nvSpPr>
          <p:cNvPr id="20" name="Rectangle: Rounded Corners 19">
            <a:extLst>
              <a:ext uri="{FF2B5EF4-FFF2-40B4-BE49-F238E27FC236}">
                <a16:creationId xmlns:a16="http://schemas.microsoft.com/office/drawing/2014/main" id="{4D1EE019-1000-4097-8947-143EFDB01041}"/>
              </a:ext>
            </a:extLst>
          </p:cNvPr>
          <p:cNvSpPr/>
          <p:nvPr/>
        </p:nvSpPr>
        <p:spPr>
          <a:xfrm>
            <a:off x="588063" y="1094276"/>
            <a:ext cx="11010380" cy="772780"/>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Activity type &amp; timing </a:t>
            </a:r>
          </a:p>
          <a:p>
            <a:pPr algn="ctr"/>
            <a:r>
              <a:rPr lang="en-GB" sz="1600" dirty="0">
                <a:solidFill>
                  <a:schemeClr val="tx1"/>
                </a:solidFill>
                <a:latin typeface="Century Gothic" panose="020B0502020202020204" pitchFamily="34" charset="0"/>
                <a:cs typeface="Arial" panose="020B0604020202020204" pitchFamily="34" charset="0"/>
              </a:rPr>
              <a:t>Activity description</a:t>
            </a:r>
          </a:p>
        </p:txBody>
      </p:sp>
      <p:sp>
        <p:nvSpPr>
          <p:cNvPr id="24" name="Rectangle: Rounded Corners 23">
            <a:extLst>
              <a:ext uri="{FF2B5EF4-FFF2-40B4-BE49-F238E27FC236}">
                <a16:creationId xmlns:a16="http://schemas.microsoft.com/office/drawing/2014/main" id="{0A7A08A5-1823-441A-8D6C-B3C789AEB3C0}"/>
              </a:ext>
            </a:extLst>
          </p:cNvPr>
          <p:cNvSpPr/>
          <p:nvPr/>
        </p:nvSpPr>
        <p:spPr>
          <a:xfrm>
            <a:off x="6082380" y="4981550"/>
            <a:ext cx="5516063" cy="697684"/>
          </a:xfrm>
          <a:prstGeom prst="roundRect">
            <a:avLst/>
          </a:prstGeom>
          <a:solidFill>
            <a:srgbClr val="A0B1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of key vocabulary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3BC2508A-3D7A-4A7B-93F1-CB58E3354BB6}"/>
              </a:ext>
            </a:extLst>
          </p:cNvPr>
          <p:cNvSpPr/>
          <p:nvPr/>
        </p:nvSpPr>
        <p:spPr>
          <a:xfrm>
            <a:off x="588063" y="4986174"/>
            <a:ext cx="5385201" cy="697684"/>
          </a:xfrm>
          <a:prstGeom prst="roundRect">
            <a:avLst/>
          </a:prstGeom>
          <a:solidFill>
            <a:srgbClr val="F7FFAB"/>
          </a:solidFill>
          <a:ln w="28575">
            <a:solidFill>
              <a:srgbClr val="B3C2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Challenge activity or prompt question</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6" name="TextBox 13">
            <a:extLst>
              <a:ext uri="{FF2B5EF4-FFF2-40B4-BE49-F238E27FC236}">
                <a16:creationId xmlns:a16="http://schemas.microsoft.com/office/drawing/2014/main" id="{B468C5FB-FB46-46D5-B4DF-845276B5C0CA}"/>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5" name="Shape 114">
            <a:extLst>
              <a:ext uri="{FF2B5EF4-FFF2-40B4-BE49-F238E27FC236}">
                <a16:creationId xmlns:a16="http://schemas.microsoft.com/office/drawing/2014/main" id="{7B704A4E-3CBA-452A-84D8-329EAC55FE03}"/>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 to text boxes</a:t>
            </a:r>
          </a:p>
        </p:txBody>
      </p:sp>
      <p:sp>
        <p:nvSpPr>
          <p:cNvPr id="2" name="Rectangle 1">
            <a:extLst>
              <a:ext uri="{FF2B5EF4-FFF2-40B4-BE49-F238E27FC236}">
                <a16:creationId xmlns:a16="http://schemas.microsoft.com/office/drawing/2014/main" id="{337AD443-F115-4AF1-B57C-489F6798D23A}"/>
              </a:ext>
            </a:extLst>
          </p:cNvPr>
          <p:cNvSpPr/>
          <p:nvPr/>
        </p:nvSpPr>
        <p:spPr>
          <a:xfrm>
            <a:off x="7299158" y="2328457"/>
            <a:ext cx="4026568" cy="226937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0ED31CC0-4494-4D4F-95E7-BD3DC96606AD}"/>
              </a:ext>
            </a:extLst>
          </p:cNvPr>
          <p:cNvSpPr/>
          <p:nvPr/>
        </p:nvSpPr>
        <p:spPr>
          <a:xfrm>
            <a:off x="10473472" y="2097992"/>
            <a:ext cx="1124971" cy="807216"/>
          </a:xfrm>
          <a:prstGeom prst="roundRect">
            <a:avLst/>
          </a:prstGeom>
          <a:solidFill>
            <a:srgbClr val="BFF7EE"/>
          </a:solidFill>
          <a:ln w="28575">
            <a:solidFill>
              <a:srgbClr val="16AC9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Video timing &amp; link</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pic>
        <p:nvPicPr>
          <p:cNvPr id="30" name="Picture 4" descr="New Career Development Framework">
            <a:extLst>
              <a:ext uri="{FF2B5EF4-FFF2-40B4-BE49-F238E27FC236}">
                <a16:creationId xmlns:a16="http://schemas.microsoft.com/office/drawing/2014/main" id="{3009605E-76EF-4FAC-908D-CD6742C5F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87065"/>
            <a:ext cx="811074" cy="8110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9F034-4DAE-46B8-A9D2-3B3E3DF5079F}"/>
              </a:ext>
            </a:extLst>
          </p:cNvPr>
          <p:cNvSpPr txBox="1"/>
          <p:nvPr/>
        </p:nvSpPr>
        <p:spPr>
          <a:xfrm>
            <a:off x="9740036" y="318787"/>
            <a:ext cx="1585690" cy="276999"/>
          </a:xfrm>
          <a:prstGeom prst="rect">
            <a:avLst/>
          </a:prstGeom>
          <a:noFill/>
        </p:spPr>
        <p:txBody>
          <a:bodyPr wrap="none" rtlCol="0">
            <a:spAutoFit/>
          </a:bodyPr>
          <a:lstStyle/>
          <a:p>
            <a:r>
              <a:rPr lang="en-GB" sz="1200" dirty="0">
                <a:latin typeface="Century Gothic" panose="020B0502020202020204" pitchFamily="34" charset="0"/>
              </a:rPr>
              <a:t>CDI objective logo</a:t>
            </a:r>
          </a:p>
        </p:txBody>
      </p:sp>
    </p:spTree>
    <p:extLst>
      <p:ext uri="{BB962C8B-B14F-4D97-AF65-F5344CB8AC3E}">
        <p14:creationId xmlns:p14="http://schemas.microsoft.com/office/powerpoint/2010/main" val="30600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62ED22-54A8-4A11-AEDE-96D6D5A58311}"/>
              </a:ext>
            </a:extLst>
          </p:cNvPr>
          <p:cNvSpPr txBox="1"/>
          <p:nvPr/>
        </p:nvSpPr>
        <p:spPr>
          <a:xfrm>
            <a:off x="571122" y="772040"/>
            <a:ext cx="11049755" cy="5078313"/>
          </a:xfrm>
          <a:prstGeom prst="rect">
            <a:avLst/>
          </a:prstGeom>
          <a:noFill/>
        </p:spPr>
        <p:txBody>
          <a:bodyPr wrap="square" rtlCol="0" anchor="ctr">
            <a:spAutoFit/>
          </a:bodyPr>
          <a:lstStyle/>
          <a:p>
            <a:r>
              <a:rPr lang="en-GB" dirty="0">
                <a:latin typeface="Century Gothic" panose="020B0502020202020204" pitchFamily="34" charset="0"/>
              </a:rPr>
              <a:t>The following lesson has been prepared for minimum teacher preparation time. Each slide has information and a discussion or activity for learners.</a:t>
            </a:r>
          </a:p>
          <a:p>
            <a:endParaRPr lang="en-GB" dirty="0">
              <a:latin typeface="Century Gothic" panose="020B0502020202020204" pitchFamily="34" charset="0"/>
            </a:endParaRPr>
          </a:p>
          <a:p>
            <a:r>
              <a:rPr lang="en-GB" dirty="0">
                <a:latin typeface="Century Gothic" panose="020B0502020202020204" pitchFamily="34" charset="0"/>
              </a:rPr>
              <a:t>The objectives are identified with the CDI Framework logo          and are listed at the beginning of each lesson.</a:t>
            </a:r>
          </a:p>
          <a:p>
            <a:endParaRPr lang="en-GB" dirty="0">
              <a:latin typeface="Century Gothic" panose="020B0502020202020204" pitchFamily="34" charset="0"/>
            </a:endParaRPr>
          </a:p>
          <a:p>
            <a:r>
              <a:rPr lang="en-GB" dirty="0">
                <a:latin typeface="Century Gothic" panose="020B0502020202020204" pitchFamily="34" charset="0"/>
              </a:rPr>
              <a:t>Film clips are uploaded through </a:t>
            </a:r>
            <a:r>
              <a:rPr lang="en-GB" dirty="0" err="1">
                <a:latin typeface="Century Gothic" panose="020B0502020202020204" pitchFamily="34" charset="0"/>
              </a:rPr>
              <a:t>SafeShare</a:t>
            </a:r>
            <a:r>
              <a:rPr lang="en-GB" dirty="0">
                <a:latin typeface="Century Gothic" panose="020B0502020202020204" pitchFamily="34" charset="0"/>
              </a:rPr>
              <a:t> TV, meaning they can be played directly from the link on the slide without adverts or using YouTube. Timings are displayed in the box alongside the linked image.  </a:t>
            </a:r>
          </a:p>
          <a:p>
            <a:endParaRPr lang="en-GB" dirty="0">
              <a:latin typeface="Century Gothic" panose="020B0502020202020204" pitchFamily="34" charset="0"/>
            </a:endParaRPr>
          </a:p>
          <a:p>
            <a:r>
              <a:rPr lang="en-GB" dirty="0">
                <a:latin typeface="Century Gothic" panose="020B0502020202020204" pitchFamily="34" charset="0"/>
              </a:rPr>
              <a:t>Please view the lesson in “Slide Show” mode in PowerPoint. This is to ensure animations are displayed in the correct order, including the quiz answers.</a:t>
            </a:r>
          </a:p>
          <a:p>
            <a:endParaRPr lang="en-GB" dirty="0">
              <a:latin typeface="Century Gothic" panose="020B0502020202020204" pitchFamily="34" charset="0"/>
            </a:endParaRPr>
          </a:p>
          <a:p>
            <a:r>
              <a:rPr lang="en-GB" dirty="0">
                <a:latin typeface="Century Gothic" panose="020B0502020202020204" pitchFamily="34" charset="0"/>
              </a:rPr>
              <a:t>All links and references are in the Notes section under the slide should you need any further information.</a:t>
            </a:r>
          </a:p>
          <a:p>
            <a:endParaRPr lang="en-GB" dirty="0">
              <a:latin typeface="Century Gothic" panose="020B0502020202020204" pitchFamily="34" charset="0"/>
            </a:endParaRPr>
          </a:p>
          <a:p>
            <a:r>
              <a:rPr lang="en-GB" dirty="0">
                <a:latin typeface="Century Gothic" panose="020B0502020202020204" pitchFamily="34" charset="0"/>
              </a:rPr>
              <a:t>At the end of the lesson, there are further help and support links if you would like to go further in a particular area or wish to find out more about opportunities in the North East.  </a:t>
            </a:r>
          </a:p>
        </p:txBody>
      </p:sp>
      <p:sp>
        <p:nvSpPr>
          <p:cNvPr id="6" name="TextBox 13">
            <a:extLst>
              <a:ext uri="{FF2B5EF4-FFF2-40B4-BE49-F238E27FC236}">
                <a16:creationId xmlns:a16="http://schemas.microsoft.com/office/drawing/2014/main" id="{45614704-BE59-461A-A237-466A0F00BA2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7" name="Shape 114">
            <a:extLst>
              <a:ext uri="{FF2B5EF4-FFF2-40B4-BE49-F238E27FC236}">
                <a16:creationId xmlns:a16="http://schemas.microsoft.com/office/drawing/2014/main" id="{CE7157E0-98D4-4A45-90AD-967A1C63224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Using the resources</a:t>
            </a:r>
          </a:p>
        </p:txBody>
      </p:sp>
      <p:pic>
        <p:nvPicPr>
          <p:cNvPr id="9" name="Picture 4" descr="New Career Development Framework">
            <a:extLst>
              <a:ext uri="{FF2B5EF4-FFF2-40B4-BE49-F238E27FC236}">
                <a16:creationId xmlns:a16="http://schemas.microsoft.com/office/drawing/2014/main" id="{8904BF9A-F10F-45FB-B019-885A100F5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25" y="1535617"/>
            <a:ext cx="504921" cy="50492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54AAB7B-D668-4C3A-BB3D-8BD275A09BC5}"/>
              </a:ext>
            </a:extLst>
          </p:cNvPr>
          <p:cNvSpPr txBox="1"/>
          <p:nvPr/>
        </p:nvSpPr>
        <p:spPr>
          <a:xfrm>
            <a:off x="1349298" y="839222"/>
            <a:ext cx="10046465" cy="584775"/>
          </a:xfrm>
          <a:prstGeom prst="rect">
            <a:avLst/>
          </a:prstGeom>
          <a:noFill/>
        </p:spPr>
        <p:txBody>
          <a:bodyPr wrap="square" rtlCol="0">
            <a:spAutoFit/>
          </a:bodyPr>
          <a:lstStyle/>
          <a:p>
            <a:pPr algn="l"/>
            <a:r>
              <a:rPr lang="en-GB" sz="1600" b="1" dirty="0">
                <a:latin typeface="Century Gothic" panose="020B0502020202020204" pitchFamily="34" charset="0"/>
              </a:rPr>
              <a:t>Grow throughout life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Grow throughout life by learning and reflecting on yourself, your background, and your strengths. </a:t>
            </a:r>
            <a:endParaRPr lang="en-GB" sz="1600" dirty="0">
              <a:latin typeface="Century Gothic" panose="020B0502020202020204" pitchFamily="34" charset="0"/>
            </a:endParaRPr>
          </a:p>
        </p:txBody>
      </p:sp>
      <p:sp>
        <p:nvSpPr>
          <p:cNvPr id="23" name="TextBox 22">
            <a:extLst>
              <a:ext uri="{FF2B5EF4-FFF2-40B4-BE49-F238E27FC236}">
                <a16:creationId xmlns:a16="http://schemas.microsoft.com/office/drawing/2014/main" id="{5C0CFFE4-9C93-472C-BE55-03513909B62E}"/>
              </a:ext>
            </a:extLst>
          </p:cNvPr>
          <p:cNvSpPr txBox="1"/>
          <p:nvPr/>
        </p:nvSpPr>
        <p:spPr>
          <a:xfrm>
            <a:off x="1349298" y="169549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Explore possibilities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Explore the full range of possibilities open to you and learn about recruitment processes and the culture of different workplaces. </a:t>
            </a:r>
            <a:endParaRPr lang="en-GB"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3F9B254-EBFE-44AF-B68F-FC9F9015BCBF}"/>
              </a:ext>
            </a:extLst>
          </p:cNvPr>
          <p:cNvSpPr txBox="1"/>
          <p:nvPr/>
        </p:nvSpPr>
        <p:spPr>
          <a:xfrm>
            <a:off x="1349298" y="2551776"/>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Manage career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Manage your career actively, make the most of opportunities and learn from setbacks. </a:t>
            </a:r>
            <a:endParaRPr lang="en-GB" sz="1600" dirty="0">
              <a:latin typeface="Century Gothic" panose="020B0502020202020204" pitchFamily="34" charset="0"/>
            </a:endParaRPr>
          </a:p>
        </p:txBody>
      </p:sp>
      <p:sp>
        <p:nvSpPr>
          <p:cNvPr id="25" name="TextBox 24">
            <a:extLst>
              <a:ext uri="{FF2B5EF4-FFF2-40B4-BE49-F238E27FC236}">
                <a16:creationId xmlns:a16="http://schemas.microsoft.com/office/drawing/2014/main" id="{292515BE-B2CE-40F3-B3ED-B6D8F064054F}"/>
              </a:ext>
            </a:extLst>
          </p:cNvPr>
          <p:cNvSpPr txBox="1"/>
          <p:nvPr/>
        </p:nvSpPr>
        <p:spPr>
          <a:xfrm>
            <a:off x="1349298" y="3410312"/>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Create opportunities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Create opportunities by being proactive and building positive relationships with others. </a:t>
            </a:r>
            <a:endParaRPr lang="en-GB" sz="1600" dirty="0">
              <a:latin typeface="Century Gothic" panose="020B0502020202020204" pitchFamily="34" charset="0"/>
            </a:endParaRPr>
          </a:p>
        </p:txBody>
      </p:sp>
      <p:sp>
        <p:nvSpPr>
          <p:cNvPr id="26" name="TextBox 25">
            <a:extLst>
              <a:ext uri="{FF2B5EF4-FFF2-40B4-BE49-F238E27FC236}">
                <a16:creationId xmlns:a16="http://schemas.microsoft.com/office/drawing/2014/main" id="{544EC171-5D2A-473A-BD5F-DB58F6EF7726}"/>
              </a:ext>
            </a:extLst>
          </p:cNvPr>
          <p:cNvSpPr txBox="1"/>
          <p:nvPr/>
        </p:nvSpPr>
        <p:spPr>
          <a:xfrm>
            <a:off x="1349298" y="4266589"/>
            <a:ext cx="9813748" cy="584775"/>
          </a:xfrm>
          <a:prstGeom prst="rect">
            <a:avLst/>
          </a:prstGeom>
          <a:noFill/>
        </p:spPr>
        <p:txBody>
          <a:bodyPr wrap="square" rtlCol="0">
            <a:spAutoFit/>
          </a:bodyPr>
          <a:lstStyle/>
          <a:p>
            <a:pPr algn="l"/>
            <a:r>
              <a:rPr lang="en-GB" sz="1600" b="1" dirty="0">
                <a:latin typeface="Century Gothic" panose="020B0502020202020204" pitchFamily="34" charset="0"/>
              </a:rPr>
              <a:t>Balance life and work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Balance your life as a worker and/or entrepreneur with your wellbeing, other interests and your involvement with your family and community. </a:t>
            </a:r>
            <a:endParaRPr lang="en-GB" sz="1600" dirty="0">
              <a:latin typeface="Century Gothic" panose="020B0502020202020204" pitchFamily="34" charset="0"/>
            </a:endParaRPr>
          </a:p>
        </p:txBody>
      </p:sp>
      <p:sp>
        <p:nvSpPr>
          <p:cNvPr id="27" name="TextBox 26">
            <a:extLst>
              <a:ext uri="{FF2B5EF4-FFF2-40B4-BE49-F238E27FC236}">
                <a16:creationId xmlns:a16="http://schemas.microsoft.com/office/drawing/2014/main" id="{CEA2DC8B-3732-4896-A500-C45F6ABC5531}"/>
              </a:ext>
            </a:extLst>
          </p:cNvPr>
          <p:cNvSpPr txBox="1"/>
          <p:nvPr/>
        </p:nvSpPr>
        <p:spPr>
          <a:xfrm>
            <a:off x="1349300" y="5122866"/>
            <a:ext cx="9813746" cy="584775"/>
          </a:xfrm>
          <a:prstGeom prst="rect">
            <a:avLst/>
          </a:prstGeom>
          <a:noFill/>
        </p:spPr>
        <p:txBody>
          <a:bodyPr wrap="square" rtlCol="0">
            <a:spAutoFit/>
          </a:bodyPr>
          <a:lstStyle/>
          <a:p>
            <a:pPr algn="l"/>
            <a:r>
              <a:rPr lang="en-GB" sz="1600" b="1" dirty="0">
                <a:latin typeface="Century Gothic" panose="020B0502020202020204" pitchFamily="34" charset="0"/>
              </a:rPr>
              <a:t>See the big picture </a:t>
            </a:r>
            <a:r>
              <a:rPr lang="en-GB" sz="1600" dirty="0">
                <a:latin typeface="Century Gothic" panose="020B0502020202020204" pitchFamily="34" charset="0"/>
              </a:rPr>
              <a:t>- </a:t>
            </a:r>
            <a:r>
              <a:rPr lang="en-GB" sz="1600" i="0" u="none" strike="noStrike" baseline="0" dirty="0">
                <a:solidFill>
                  <a:srgbClr val="000020"/>
                </a:solidFill>
                <a:latin typeface="Century Gothic" panose="020B0502020202020204" pitchFamily="34" charset="0"/>
              </a:rPr>
              <a:t>See the big picture by paying attention to how the economy, the environment, politics and society connect with your own life and career. </a:t>
            </a:r>
            <a:r>
              <a:rPr lang="en-GB" sz="1600" dirty="0">
                <a:latin typeface="Century Gothic" panose="020B0502020202020204" pitchFamily="34" charset="0"/>
              </a:rPr>
              <a:t>  </a:t>
            </a:r>
          </a:p>
        </p:txBody>
      </p:sp>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pic>
        <p:nvPicPr>
          <p:cNvPr id="17" name="Picture 2" descr="New Career Development Framework">
            <a:extLst>
              <a:ext uri="{FF2B5EF4-FFF2-40B4-BE49-F238E27FC236}">
                <a16:creationId xmlns:a16="http://schemas.microsoft.com/office/drawing/2014/main" id="{04BAF26A-9F5E-424D-8B23-9332C2AFB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5629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4" descr="New Career Development Framework">
            <a:extLst>
              <a:ext uri="{FF2B5EF4-FFF2-40B4-BE49-F238E27FC236}">
                <a16:creationId xmlns:a16="http://schemas.microsoft.com/office/drawing/2014/main" id="{2D140A70-BCBF-4407-B4CD-8ABE76BD7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25127"/>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6" descr="New Career Development Framework">
            <a:extLst>
              <a:ext uri="{FF2B5EF4-FFF2-40B4-BE49-F238E27FC236}">
                <a16:creationId xmlns:a16="http://schemas.microsoft.com/office/drawing/2014/main" id="{D04F122B-35C1-462D-B9D4-ACAEEE2BB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8" descr="New Career Development Framework">
            <a:extLst>
              <a:ext uri="{FF2B5EF4-FFF2-40B4-BE49-F238E27FC236}">
                <a16:creationId xmlns:a16="http://schemas.microsoft.com/office/drawing/2014/main" id="{4C2EA411-CD9C-41DC-98B7-8BB97D5DE8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6885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10" descr="New Career Development Framework">
            <a:extLst>
              <a:ext uri="{FF2B5EF4-FFF2-40B4-BE49-F238E27FC236}">
                <a16:creationId xmlns:a16="http://schemas.microsoft.com/office/drawing/2014/main" id="{9B7D5570-D916-409F-8F0E-C1FCF51827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12573"/>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12" descr="New Career Development Framework">
            <a:extLst>
              <a:ext uri="{FF2B5EF4-FFF2-40B4-BE49-F238E27FC236}">
                <a16:creationId xmlns:a16="http://schemas.microsoft.com/office/drawing/2014/main" id="{72C39E07-E2F4-490C-8F50-3329B5EFC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700019"/>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Shape 114">
            <a:extLst>
              <a:ext uri="{FF2B5EF4-FFF2-40B4-BE49-F238E27FC236}">
                <a16:creationId xmlns:a16="http://schemas.microsoft.com/office/drawing/2014/main" id="{1DB7C1D2-FABB-4140-AD05-ED060806FD27}"/>
              </a:ext>
            </a:extLst>
          </p:cNvPr>
          <p:cNvSpPr/>
          <p:nvPr/>
        </p:nvSpPr>
        <p:spPr>
          <a:xfrm>
            <a:off x="588063" y="196443"/>
            <a:ext cx="10902897"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The six learning areas from the CDI Framework</a:t>
            </a:r>
          </a:p>
        </p:txBody>
      </p:sp>
    </p:spTree>
    <p:extLst>
      <p:ext uri="{BB962C8B-B14F-4D97-AF65-F5344CB8AC3E}">
        <p14:creationId xmlns:p14="http://schemas.microsoft.com/office/powerpoint/2010/main" val="416114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BE9E3766-453B-4896-AC7D-92642E4D4B2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2" name="Shape 114">
            <a:extLst>
              <a:ext uri="{FF2B5EF4-FFF2-40B4-BE49-F238E27FC236}">
                <a16:creationId xmlns:a16="http://schemas.microsoft.com/office/drawing/2014/main" id="{B4EEC48A-B6DE-467F-8A39-6ABCEB5931F3}"/>
              </a:ext>
            </a:extLst>
          </p:cNvPr>
          <p:cNvSpPr/>
          <p:nvPr/>
        </p:nvSpPr>
        <p:spPr>
          <a:xfrm>
            <a:off x="588063" y="196443"/>
            <a:ext cx="6919641" cy="53014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Understanding the learning objectives</a:t>
            </a:r>
          </a:p>
        </p:txBody>
      </p:sp>
      <p:pic>
        <p:nvPicPr>
          <p:cNvPr id="37" name="Picture 2" descr="New Career Development Framework">
            <a:extLst>
              <a:ext uri="{FF2B5EF4-FFF2-40B4-BE49-F238E27FC236}">
                <a16:creationId xmlns:a16="http://schemas.microsoft.com/office/drawing/2014/main" id="{C61C923D-97A7-47AE-AA83-3F1824971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24" y="2549878"/>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8" name="Picture 4" descr="New Career Development Framework">
            <a:extLst>
              <a:ext uri="{FF2B5EF4-FFF2-40B4-BE49-F238E27FC236}">
                <a16:creationId xmlns:a16="http://schemas.microsoft.com/office/drawing/2014/main" id="{4E57FF2B-1AA0-4ABD-838A-85582B4A2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24" y="510908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6" descr="New Career Development Framework">
            <a:extLst>
              <a:ext uri="{FF2B5EF4-FFF2-40B4-BE49-F238E27FC236}">
                <a16:creationId xmlns:a16="http://schemas.microsoft.com/office/drawing/2014/main" id="{CEB07272-6B3A-4F56-A2BA-D38C998D04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613624" y="843742"/>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8" descr="New Career Development Framework">
            <a:extLst>
              <a:ext uri="{FF2B5EF4-FFF2-40B4-BE49-F238E27FC236}">
                <a16:creationId xmlns:a16="http://schemas.microsoft.com/office/drawing/2014/main" id="{9FF203E5-1665-4364-9F36-34CC11712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41" y="4256014"/>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 name="Picture 10" descr="New Career Development Framework">
            <a:extLst>
              <a:ext uri="{FF2B5EF4-FFF2-40B4-BE49-F238E27FC236}">
                <a16:creationId xmlns:a16="http://schemas.microsoft.com/office/drawing/2014/main" id="{8FFD2105-74DB-45B1-8713-EA3D58493D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796" y="3402946"/>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Picture 12" descr="New Career Development Framework">
            <a:extLst>
              <a:ext uri="{FF2B5EF4-FFF2-40B4-BE49-F238E27FC236}">
                <a16:creationId xmlns:a16="http://schemas.microsoft.com/office/drawing/2014/main" id="{6E2361D1-73D3-41C1-8568-D47D9C7750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624" y="1696810"/>
            <a:ext cx="580255" cy="5802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1C1B87E7-A86C-4A01-9195-3E771E0608FD}"/>
              </a:ext>
            </a:extLst>
          </p:cNvPr>
          <p:cNvSpPr txBox="1"/>
          <p:nvPr/>
        </p:nvSpPr>
        <p:spPr>
          <a:xfrm>
            <a:off x="1344315" y="950033"/>
            <a:ext cx="10071527" cy="369332"/>
          </a:xfrm>
          <a:prstGeom prst="rect">
            <a:avLst/>
          </a:prstGeom>
          <a:noFill/>
        </p:spPr>
        <p:txBody>
          <a:bodyPr wrap="square" rtlCol="0">
            <a:spAutoFit/>
          </a:bodyPr>
          <a:lstStyle/>
          <a:p>
            <a:r>
              <a:rPr lang="en-GB" dirty="0">
                <a:latin typeface="Century Gothic" panose="020B0502020202020204" pitchFamily="34" charset="0"/>
              </a:rPr>
              <a:t>Being aware that learning, skills and qualifications are important for careers.  </a:t>
            </a:r>
          </a:p>
        </p:txBody>
      </p:sp>
      <p:sp>
        <p:nvSpPr>
          <p:cNvPr id="32" name="TextBox 31">
            <a:extLst>
              <a:ext uri="{FF2B5EF4-FFF2-40B4-BE49-F238E27FC236}">
                <a16:creationId xmlns:a16="http://schemas.microsoft.com/office/drawing/2014/main" id="{07545269-EEB1-465F-8603-C3C13186144C}"/>
              </a:ext>
            </a:extLst>
          </p:cNvPr>
          <p:cNvSpPr txBox="1"/>
          <p:nvPr/>
        </p:nvSpPr>
        <p:spPr>
          <a:xfrm>
            <a:off x="1344315" y="1803195"/>
            <a:ext cx="9838229" cy="369332"/>
          </a:xfrm>
          <a:prstGeom prst="rect">
            <a:avLst/>
          </a:prstGeom>
          <a:noFill/>
        </p:spPr>
        <p:txBody>
          <a:bodyPr wrap="square" rtlCol="0">
            <a:spAutoFit/>
          </a:bodyPr>
          <a:lstStyle/>
          <a:p>
            <a:r>
              <a:rPr lang="en-GB" dirty="0">
                <a:latin typeface="Century Gothic" panose="020B0502020202020204" pitchFamily="34" charset="0"/>
              </a:rPr>
              <a:t>Being aware of the range of different sectors and organisations where they can work.  </a:t>
            </a:r>
          </a:p>
        </p:txBody>
      </p:sp>
      <p:sp>
        <p:nvSpPr>
          <p:cNvPr id="33" name="TextBox 32">
            <a:extLst>
              <a:ext uri="{FF2B5EF4-FFF2-40B4-BE49-F238E27FC236}">
                <a16:creationId xmlns:a16="http://schemas.microsoft.com/office/drawing/2014/main" id="{A06B0CB3-6863-4887-B64F-732D728FE5D4}"/>
              </a:ext>
            </a:extLst>
          </p:cNvPr>
          <p:cNvSpPr txBox="1"/>
          <p:nvPr/>
        </p:nvSpPr>
        <p:spPr>
          <a:xfrm>
            <a:off x="1344317" y="2656357"/>
            <a:ext cx="9838229" cy="369332"/>
          </a:xfrm>
          <a:prstGeom prst="rect">
            <a:avLst/>
          </a:prstGeom>
          <a:noFill/>
        </p:spPr>
        <p:txBody>
          <a:bodyPr wrap="square" rtlCol="0">
            <a:spAutoFit/>
          </a:bodyPr>
          <a:lstStyle/>
          <a:p>
            <a:r>
              <a:rPr lang="en-GB" dirty="0">
                <a:latin typeface="Century Gothic" panose="020B0502020202020204" pitchFamily="34" charset="0"/>
              </a:rPr>
              <a:t>Managing the transition into secondary school and preparing for choosing their GCSEs.  </a:t>
            </a:r>
          </a:p>
        </p:txBody>
      </p:sp>
      <p:sp>
        <p:nvSpPr>
          <p:cNvPr id="34" name="TextBox 33">
            <a:extLst>
              <a:ext uri="{FF2B5EF4-FFF2-40B4-BE49-F238E27FC236}">
                <a16:creationId xmlns:a16="http://schemas.microsoft.com/office/drawing/2014/main" id="{82D23820-D4CB-447A-980C-713F13D6375F}"/>
              </a:ext>
            </a:extLst>
          </p:cNvPr>
          <p:cNvSpPr txBox="1"/>
          <p:nvPr/>
        </p:nvSpPr>
        <p:spPr>
          <a:xfrm>
            <a:off x="1344316" y="3509519"/>
            <a:ext cx="9838229" cy="369332"/>
          </a:xfrm>
          <a:prstGeom prst="rect">
            <a:avLst/>
          </a:prstGeom>
          <a:noFill/>
        </p:spPr>
        <p:txBody>
          <a:bodyPr wrap="square" rtlCol="0">
            <a:spAutoFit/>
          </a:bodyPr>
          <a:lstStyle/>
          <a:p>
            <a:r>
              <a:rPr lang="en-GB" dirty="0">
                <a:latin typeface="Century Gothic" panose="020B0502020202020204" pitchFamily="34" charset="0"/>
              </a:rPr>
              <a:t>Being aware that building a career will require them to be imaginative and flexible.  </a:t>
            </a:r>
          </a:p>
        </p:txBody>
      </p:sp>
      <p:sp>
        <p:nvSpPr>
          <p:cNvPr id="35" name="TextBox 34">
            <a:extLst>
              <a:ext uri="{FF2B5EF4-FFF2-40B4-BE49-F238E27FC236}">
                <a16:creationId xmlns:a16="http://schemas.microsoft.com/office/drawing/2014/main" id="{8F6ECF55-FEDB-4BCA-9298-935FBCB01CAD}"/>
              </a:ext>
            </a:extLst>
          </p:cNvPr>
          <p:cNvSpPr txBox="1"/>
          <p:nvPr/>
        </p:nvSpPr>
        <p:spPr>
          <a:xfrm>
            <a:off x="1344316" y="4362681"/>
            <a:ext cx="9838229" cy="369332"/>
          </a:xfrm>
          <a:prstGeom prst="rect">
            <a:avLst/>
          </a:prstGeom>
          <a:noFill/>
        </p:spPr>
        <p:txBody>
          <a:bodyPr wrap="square" rtlCol="0">
            <a:spAutoFit/>
          </a:bodyPr>
          <a:lstStyle/>
          <a:p>
            <a:r>
              <a:rPr lang="en-GB" dirty="0">
                <a:latin typeface="Century Gothic" panose="020B0502020202020204" pitchFamily="34" charset="0"/>
              </a:rPr>
              <a:t>Being aware of rights and responsibilities in the workplace and in society.  </a:t>
            </a:r>
          </a:p>
        </p:txBody>
      </p:sp>
      <p:sp>
        <p:nvSpPr>
          <p:cNvPr id="43" name="TextBox 42">
            <a:extLst>
              <a:ext uri="{FF2B5EF4-FFF2-40B4-BE49-F238E27FC236}">
                <a16:creationId xmlns:a16="http://schemas.microsoft.com/office/drawing/2014/main" id="{B03F43AD-A319-43ED-8569-DD7F32753C73}"/>
              </a:ext>
            </a:extLst>
          </p:cNvPr>
          <p:cNvSpPr txBox="1"/>
          <p:nvPr/>
        </p:nvSpPr>
        <p:spPr>
          <a:xfrm>
            <a:off x="1344315" y="5215843"/>
            <a:ext cx="9838227" cy="369332"/>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Tree>
    <p:extLst>
      <p:ext uri="{BB962C8B-B14F-4D97-AF65-F5344CB8AC3E}">
        <p14:creationId xmlns:p14="http://schemas.microsoft.com/office/powerpoint/2010/main" val="166493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3">
            <a:extLst>
              <a:ext uri="{FF2B5EF4-FFF2-40B4-BE49-F238E27FC236}">
                <a16:creationId xmlns:a16="http://schemas.microsoft.com/office/drawing/2014/main" id="{A990DACC-8457-45B6-AE87-B76A05364A99}"/>
              </a:ext>
            </a:extLst>
          </p:cNvPr>
          <p:cNvSpPr/>
          <p:nvPr/>
        </p:nvSpPr>
        <p:spPr>
          <a:xfrm>
            <a:off x="472483" y="901228"/>
            <a:ext cx="11324281" cy="3175289"/>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GB"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800" b="1" dirty="0">
                <a:latin typeface="Century Gothic" panose="020B0502020202020204" pitchFamily="34" charset="0"/>
                <a:ea typeface="Helvetica Neue" panose="02000503000000020004" pitchFamily="2" charset="0"/>
                <a:cs typeface="Arial" panose="020B0604020202020204" pitchFamily="34" charset="0"/>
                <a:sym typeface="Lato"/>
              </a:rPr>
              <a:t>Transition: </a:t>
            </a:r>
            <a:r>
              <a:rPr lang="en-GB" sz="1800" dirty="0">
                <a:latin typeface="Century Gothic" panose="020B0502020202020204" pitchFamily="34" charset="0"/>
                <a:ea typeface="Helvetica Neue" panose="02000503000000020004" pitchFamily="2" charset="0"/>
                <a:cs typeface="Arial" panose="020B0604020202020204" pitchFamily="34" charset="0"/>
                <a:sym typeface="Lato"/>
              </a:rPr>
              <a:t>Changing to a different Key Stage.  </a:t>
            </a:r>
            <a:endParaRPr lang="en-GB"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8" name="TextBox 13">
            <a:extLst>
              <a:ext uri="{FF2B5EF4-FFF2-40B4-BE49-F238E27FC236}">
                <a16:creationId xmlns:a16="http://schemas.microsoft.com/office/drawing/2014/main" id="{1BDB595A-AD70-4A53-9D99-8542C70C4214}"/>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6" name="Shape 114">
            <a:extLst>
              <a:ext uri="{FF2B5EF4-FFF2-40B4-BE49-F238E27FC236}">
                <a16:creationId xmlns:a16="http://schemas.microsoft.com/office/drawing/2014/main" id="{971E9C4D-BADC-40F3-B1A0-2CFE8AF8F7AF}"/>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377863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D2AC5B9-F1F8-410C-BF42-64D46E957134}"/>
              </a:ext>
            </a:extLst>
          </p:cNvPr>
          <p:cNvSpPr/>
          <p:nvPr/>
        </p:nvSpPr>
        <p:spPr>
          <a:xfrm>
            <a:off x="916406" y="871725"/>
            <a:ext cx="10359189" cy="702009"/>
          </a:xfrm>
          <a:prstGeom prst="roundRect">
            <a:avLst/>
          </a:prstGeom>
          <a:solidFill>
            <a:srgbClr val="C1EFFF"/>
          </a:solidFill>
          <a:ln w="28575">
            <a:solidFill>
              <a:srgbClr val="202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Please find below the links for the </a:t>
            </a:r>
            <a:r>
              <a:rPr lang="en-GB" sz="1600" b="1" dirty="0">
                <a:solidFill>
                  <a:schemeClr val="tx1"/>
                </a:solidFill>
                <a:latin typeface="Century Gothic" panose="020B0502020202020204" pitchFamily="34" charset="0"/>
                <a:cs typeface="Arial" panose="020B0604020202020204" pitchFamily="34" charset="0"/>
              </a:rPr>
              <a:t>key employers in Health and Life Sciences.  </a:t>
            </a:r>
          </a:p>
        </p:txBody>
      </p:sp>
      <p:sp>
        <p:nvSpPr>
          <p:cNvPr id="6" name="TextBox 5">
            <a:extLst>
              <a:ext uri="{FF2B5EF4-FFF2-40B4-BE49-F238E27FC236}">
                <a16:creationId xmlns:a16="http://schemas.microsoft.com/office/drawing/2014/main" id="{488D3970-0670-4AE9-951B-E1B4834CFC1E}"/>
              </a:ext>
            </a:extLst>
          </p:cNvPr>
          <p:cNvSpPr txBox="1"/>
          <p:nvPr/>
        </p:nvSpPr>
        <p:spPr>
          <a:xfrm>
            <a:off x="434231" y="3559824"/>
            <a:ext cx="9158949" cy="830997"/>
          </a:xfrm>
          <a:prstGeom prst="rect">
            <a:avLst/>
          </a:prstGeom>
          <a:noFill/>
        </p:spPr>
        <p:txBody>
          <a:bodyPr wrap="square" rtlCol="0">
            <a:spAutoFit/>
          </a:bodyPr>
          <a:lstStyle/>
          <a:p>
            <a:pPr algn="l" fontAlgn="base"/>
            <a:r>
              <a:rPr lang="en-GB" sz="1600" b="0" i="0" dirty="0">
                <a:solidFill>
                  <a:srgbClr val="333333"/>
                </a:solidFill>
                <a:effectLst/>
                <a:latin typeface="Century Gothic" panose="020B0502020202020204" pitchFamily="34" charset="0"/>
              </a:rPr>
              <a:t>Whether you’ve always wanted to work in health or have never thought about it before, the huge range of careers in the </a:t>
            </a:r>
            <a:r>
              <a:rPr lang="en-GB" sz="1600" b="1" i="0" dirty="0">
                <a:solidFill>
                  <a:srgbClr val="333333"/>
                </a:solidFill>
                <a:effectLst/>
                <a:latin typeface="Century Gothic" panose="020B0502020202020204" pitchFamily="34" charset="0"/>
              </a:rPr>
              <a:t>NHS</a:t>
            </a:r>
            <a:r>
              <a:rPr lang="en-GB" sz="1600" b="0" i="0" dirty="0">
                <a:solidFill>
                  <a:srgbClr val="333333"/>
                </a:solidFill>
                <a:effectLst/>
                <a:latin typeface="Century Gothic" panose="020B0502020202020204" pitchFamily="34" charset="0"/>
              </a:rPr>
              <a:t> will amaze you!  Their You Tube site has lots of great information too https://www.youtube.com/c/HealthCareers.</a:t>
            </a:r>
            <a:endParaRPr lang="en-GB" sz="1600" b="0" i="0" dirty="0">
              <a:solidFill>
                <a:srgbClr val="141414"/>
              </a:solidFill>
              <a:effectLst/>
              <a:latin typeface="Century Gothic" panose="020B0502020202020204" pitchFamily="34" charset="0"/>
            </a:endParaRPr>
          </a:p>
        </p:txBody>
      </p:sp>
      <p:sp>
        <p:nvSpPr>
          <p:cNvPr id="9" name="TextBox 8">
            <a:extLst>
              <a:ext uri="{FF2B5EF4-FFF2-40B4-BE49-F238E27FC236}">
                <a16:creationId xmlns:a16="http://schemas.microsoft.com/office/drawing/2014/main" id="{AF86E88A-9CD1-4D03-B60C-2557CF5172A0}"/>
              </a:ext>
            </a:extLst>
          </p:cNvPr>
          <p:cNvSpPr txBox="1"/>
          <p:nvPr/>
        </p:nvSpPr>
        <p:spPr>
          <a:xfrm>
            <a:off x="2598821" y="4883751"/>
            <a:ext cx="9158949" cy="584775"/>
          </a:xfrm>
          <a:prstGeom prst="rect">
            <a:avLst/>
          </a:prstGeom>
          <a:noFill/>
        </p:spPr>
        <p:txBody>
          <a:bodyPr wrap="square" rtlCol="0">
            <a:spAutoFit/>
          </a:bodyPr>
          <a:lstStyle/>
          <a:p>
            <a:pPr algn="l" fontAlgn="base"/>
            <a:r>
              <a:rPr lang="en-GB" sz="1600" b="1" dirty="0">
                <a:solidFill>
                  <a:srgbClr val="141414"/>
                </a:solidFill>
                <a:latin typeface="Century Gothic" panose="020B0502020202020204" pitchFamily="34" charset="0"/>
              </a:rPr>
              <a:t>Skills for care </a:t>
            </a:r>
            <a:r>
              <a:rPr lang="en-GB" sz="1600" dirty="0">
                <a:solidFill>
                  <a:srgbClr val="141414"/>
                </a:solidFill>
                <a:latin typeface="Century Gothic" panose="020B0502020202020204" pitchFamily="34" charset="0"/>
              </a:rPr>
              <a:t>has a great website that has all the information and support you need to look at the types of jobs there are and how to train to choose this as your career.  </a:t>
            </a:r>
            <a:endParaRPr lang="en-GB" sz="1600" i="0" dirty="0">
              <a:solidFill>
                <a:srgbClr val="141414"/>
              </a:solidFill>
              <a:effectLst/>
              <a:latin typeface="Century Gothic" panose="020B0502020202020204" pitchFamily="34" charset="0"/>
            </a:endParaRPr>
          </a:p>
        </p:txBody>
      </p:sp>
      <p:sp>
        <p:nvSpPr>
          <p:cNvPr id="20" name="TextBox 13">
            <a:extLst>
              <a:ext uri="{FF2B5EF4-FFF2-40B4-BE49-F238E27FC236}">
                <a16:creationId xmlns:a16="http://schemas.microsoft.com/office/drawing/2014/main" id="{1A168E62-1D8F-4DDB-89F0-0B09B386AF6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16" name="Shape 114">
            <a:extLst>
              <a:ext uri="{FF2B5EF4-FFF2-40B4-BE49-F238E27FC236}">
                <a16:creationId xmlns:a16="http://schemas.microsoft.com/office/drawing/2014/main" id="{03D6552A-7097-4299-98F5-C5E5EFDF7574}"/>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sp>
        <p:nvSpPr>
          <p:cNvPr id="14" name="TextBox 13">
            <a:extLst>
              <a:ext uri="{FF2B5EF4-FFF2-40B4-BE49-F238E27FC236}">
                <a16:creationId xmlns:a16="http://schemas.microsoft.com/office/drawing/2014/main" id="{0248A1C5-347C-44BD-8CA6-301605B2190F}"/>
              </a:ext>
            </a:extLst>
          </p:cNvPr>
          <p:cNvSpPr txBox="1"/>
          <p:nvPr/>
        </p:nvSpPr>
        <p:spPr>
          <a:xfrm>
            <a:off x="2677753" y="2063536"/>
            <a:ext cx="8939221" cy="1077218"/>
          </a:xfrm>
          <a:prstGeom prst="rect">
            <a:avLst/>
          </a:prstGeom>
          <a:noFill/>
        </p:spPr>
        <p:txBody>
          <a:bodyPr wrap="square" rtlCol="0">
            <a:spAutoFit/>
          </a:bodyPr>
          <a:lstStyle/>
          <a:p>
            <a:pPr algn="l" fontAlgn="base"/>
            <a:r>
              <a:rPr lang="en-GB" sz="1600" b="1" i="0" dirty="0">
                <a:solidFill>
                  <a:srgbClr val="141414"/>
                </a:solidFill>
                <a:effectLst/>
                <a:latin typeface="Century Gothic" panose="020B0502020202020204" pitchFamily="34" charset="0"/>
              </a:rPr>
              <a:t>The LIFE Centre </a:t>
            </a:r>
            <a:r>
              <a:rPr lang="en-GB" sz="1600" b="0" i="0" dirty="0">
                <a:solidFill>
                  <a:srgbClr val="333333"/>
                </a:solidFill>
                <a:effectLst/>
                <a:latin typeface="Century Gothic" panose="020B0502020202020204" pitchFamily="34" charset="0"/>
              </a:rPr>
              <a:t>has welcomed an average of 300,000 people a year to its science centre: families, adults and school groups. Ground-breaking research into regenerative medicine and genetics has taken place onsite and made international headlines, and hundreds of thousands of people have benefitted from the NHS clinics at Life.</a:t>
            </a:r>
            <a:endParaRPr lang="en-GB" sz="1600" b="0" i="0" dirty="0">
              <a:solidFill>
                <a:srgbClr val="141414"/>
              </a:solidFill>
              <a:effectLst/>
              <a:latin typeface="Century Gothic" panose="020B0502020202020204" pitchFamily="34" charset="0"/>
            </a:endParaRPr>
          </a:p>
        </p:txBody>
      </p:sp>
      <p:pic>
        <p:nvPicPr>
          <p:cNvPr id="13" name="Picture 12" descr="New Career Development Framework">
            <a:extLst>
              <a:ext uri="{FF2B5EF4-FFF2-40B4-BE49-F238E27FC236}">
                <a16:creationId xmlns:a16="http://schemas.microsoft.com/office/drawing/2014/main" id="{4AD937CA-50B2-47FD-A880-3331DE3B4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Whats On | Centre For Life">
            <a:hlinkClick r:id="rId4"/>
            <a:extLst>
              <a:ext uri="{FF2B5EF4-FFF2-40B4-BE49-F238E27FC236}">
                <a16:creationId xmlns:a16="http://schemas.microsoft.com/office/drawing/2014/main" id="{2B041427-6D4E-49E6-8F3C-5BD6707EAC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30" y="2068383"/>
            <a:ext cx="1895740" cy="9967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Picture 1">
            <a:hlinkClick r:id="rId6"/>
            <a:extLst>
              <a:ext uri="{FF2B5EF4-FFF2-40B4-BE49-F238E27FC236}">
                <a16:creationId xmlns:a16="http://schemas.microsoft.com/office/drawing/2014/main" id="{9EF95292-12EF-4641-BA1E-5ED8FD252F19}"/>
              </a:ext>
            </a:extLst>
          </p:cNvPr>
          <p:cNvPicPr>
            <a:picLocks noChangeAspect="1"/>
          </p:cNvPicPr>
          <p:nvPr/>
        </p:nvPicPr>
        <p:blipFill>
          <a:blip r:embed="rId7"/>
          <a:stretch>
            <a:fillRect/>
          </a:stretch>
        </p:blipFill>
        <p:spPr>
          <a:xfrm>
            <a:off x="10016835" y="3292984"/>
            <a:ext cx="1481343" cy="1111007"/>
          </a:xfrm>
          <a:prstGeom prst="rect">
            <a:avLst/>
          </a:prstGeom>
          <a:effectLst>
            <a:outerShdw blurRad="50800" dist="38100" dir="2700000" algn="tl" rotWithShape="0">
              <a:prstClr val="black">
                <a:alpha val="40000"/>
              </a:prstClr>
            </a:outerShdw>
          </a:effectLst>
        </p:spPr>
      </p:pic>
      <p:pic>
        <p:nvPicPr>
          <p:cNvPr id="1028" name="Picture 4" descr="skills-for-care-logo - Care Management Matters">
            <a:hlinkClick r:id="rId8"/>
            <a:extLst>
              <a:ext uri="{FF2B5EF4-FFF2-40B4-BE49-F238E27FC236}">
                <a16:creationId xmlns:a16="http://schemas.microsoft.com/office/drawing/2014/main" id="{470C870E-A019-4AD6-8B96-9282356336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231" y="4676129"/>
            <a:ext cx="1895740" cy="100001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991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EBF3E82-9FB3-4A8C-B440-FF522D93B69B}"/>
              </a:ext>
            </a:extLst>
          </p:cNvPr>
          <p:cNvSpPr txBox="1"/>
          <p:nvPr/>
        </p:nvSpPr>
        <p:spPr>
          <a:xfrm>
            <a:off x="2698596" y="1112833"/>
            <a:ext cx="8972036" cy="584775"/>
          </a:xfrm>
          <a:prstGeom prst="rect">
            <a:avLst/>
          </a:prstGeom>
          <a:noFill/>
        </p:spPr>
        <p:txBody>
          <a:bodyPr wrap="square" rtlCol="0">
            <a:spAutoFit/>
          </a:bodyPr>
          <a:lstStyle/>
          <a:p>
            <a:r>
              <a:rPr lang="en-GB" sz="1600" b="1" dirty="0">
                <a:latin typeface="Century Gothic" panose="020B0502020202020204" pitchFamily="34" charset="0"/>
              </a:rPr>
              <a:t>Sterling Pharma Solutions </a:t>
            </a:r>
            <a:r>
              <a:rPr lang="en-GB" sz="1600" b="0" i="0" dirty="0">
                <a:solidFill>
                  <a:srgbClr val="000000"/>
                </a:solidFill>
                <a:effectLst/>
                <a:latin typeface="Century Gothic" panose="020B0502020202020204" pitchFamily="34" charset="0"/>
              </a:rPr>
              <a:t>Sterling is a fast growing, global organisation providing scientific services to the pharmaceutical industry. </a:t>
            </a:r>
            <a:endParaRPr lang="en-GB" sz="1600" dirty="0">
              <a:latin typeface="Century Gothic" panose="020B0502020202020204" pitchFamily="34" charset="0"/>
            </a:endParaRPr>
          </a:p>
        </p:txBody>
      </p:sp>
      <p:sp>
        <p:nvSpPr>
          <p:cNvPr id="15" name="TextBox 14">
            <a:extLst>
              <a:ext uri="{FF2B5EF4-FFF2-40B4-BE49-F238E27FC236}">
                <a16:creationId xmlns:a16="http://schemas.microsoft.com/office/drawing/2014/main" id="{2EC4948B-25ED-42EC-8035-8200086CB07B}"/>
              </a:ext>
            </a:extLst>
          </p:cNvPr>
          <p:cNvSpPr txBox="1"/>
          <p:nvPr/>
        </p:nvSpPr>
        <p:spPr>
          <a:xfrm>
            <a:off x="395288" y="1967172"/>
            <a:ext cx="8806377" cy="584775"/>
          </a:xfrm>
          <a:prstGeom prst="rect">
            <a:avLst/>
          </a:prstGeom>
          <a:noFill/>
        </p:spPr>
        <p:txBody>
          <a:bodyPr wrap="square" rtlCol="0">
            <a:spAutoFit/>
          </a:bodyPr>
          <a:lstStyle/>
          <a:p>
            <a:r>
              <a:rPr lang="en-GB" sz="1600" b="1" dirty="0">
                <a:latin typeface="Century Gothic" panose="020B0502020202020204" pitchFamily="34" charset="0"/>
              </a:rPr>
              <a:t>Quotient Sciences</a:t>
            </a:r>
            <a:r>
              <a:rPr lang="en-GB" sz="1600" b="0" i="0" dirty="0">
                <a:solidFill>
                  <a:srgbClr val="6C6D72"/>
                </a:solidFill>
                <a:effectLst/>
                <a:latin typeface="Century Gothic" panose="020B0502020202020204" pitchFamily="34" charset="0"/>
              </a:rPr>
              <a:t> is a growing business, where we encourage innovation and continuous improvement. Every person counts and teamwork is key to our success.</a:t>
            </a:r>
            <a:r>
              <a:rPr lang="en-GB" sz="1600" b="1" dirty="0">
                <a:latin typeface="Century Gothic" panose="020B0502020202020204" pitchFamily="34" charset="0"/>
              </a:rPr>
              <a:t> </a:t>
            </a:r>
            <a:endParaRPr lang="en-GB" sz="1600" dirty="0">
              <a:latin typeface="Century Gothic" panose="020B0502020202020204" pitchFamily="34" charset="0"/>
            </a:endParaRPr>
          </a:p>
        </p:txBody>
      </p:sp>
      <p:sp>
        <p:nvSpPr>
          <p:cNvPr id="16" name="TextBox 15">
            <a:extLst>
              <a:ext uri="{FF2B5EF4-FFF2-40B4-BE49-F238E27FC236}">
                <a16:creationId xmlns:a16="http://schemas.microsoft.com/office/drawing/2014/main" id="{B627AD85-CB04-48A1-A8C9-8A04B82EE8C3}"/>
              </a:ext>
            </a:extLst>
          </p:cNvPr>
          <p:cNvSpPr txBox="1"/>
          <p:nvPr/>
        </p:nvSpPr>
        <p:spPr>
          <a:xfrm>
            <a:off x="2416883" y="3008346"/>
            <a:ext cx="9098116" cy="584775"/>
          </a:xfrm>
          <a:prstGeom prst="rect">
            <a:avLst/>
          </a:prstGeom>
          <a:noFill/>
        </p:spPr>
        <p:txBody>
          <a:bodyPr wrap="square" rtlCol="0">
            <a:spAutoFit/>
          </a:bodyPr>
          <a:lstStyle/>
          <a:p>
            <a:r>
              <a:rPr lang="en-GB" sz="1600" b="1" dirty="0">
                <a:latin typeface="Century Gothic" panose="020B0502020202020204" pitchFamily="34" charset="0"/>
              </a:rPr>
              <a:t>GlaxoSmithKline </a:t>
            </a:r>
            <a:r>
              <a:rPr lang="en-GB" sz="1600" b="0" i="0" dirty="0">
                <a:solidFill>
                  <a:srgbClr val="4A4A4A"/>
                </a:solidFill>
                <a:effectLst/>
                <a:latin typeface="Century Gothic" panose="020B0502020202020204" pitchFamily="34" charset="0"/>
              </a:rPr>
              <a:t>We are a science-led global healthcare company with a special purpose to improve the quality of human life by helping people do more, feel better, live longer. </a:t>
            </a:r>
            <a:endParaRPr lang="en-GB" sz="1600" dirty="0">
              <a:latin typeface="Century Gothic" panose="020B0502020202020204" pitchFamily="34" charset="0"/>
            </a:endParaRPr>
          </a:p>
        </p:txBody>
      </p:sp>
      <p:sp>
        <p:nvSpPr>
          <p:cNvPr id="18" name="TextBox 17">
            <a:extLst>
              <a:ext uri="{FF2B5EF4-FFF2-40B4-BE49-F238E27FC236}">
                <a16:creationId xmlns:a16="http://schemas.microsoft.com/office/drawing/2014/main" id="{E5BE0601-0187-4D7B-87D2-736BE748B882}"/>
              </a:ext>
            </a:extLst>
          </p:cNvPr>
          <p:cNvSpPr txBox="1"/>
          <p:nvPr/>
        </p:nvSpPr>
        <p:spPr>
          <a:xfrm>
            <a:off x="2698596" y="4889650"/>
            <a:ext cx="9098116" cy="830997"/>
          </a:xfrm>
          <a:prstGeom prst="rect">
            <a:avLst/>
          </a:prstGeom>
          <a:noFill/>
        </p:spPr>
        <p:txBody>
          <a:bodyPr wrap="square" rtlCol="0">
            <a:spAutoFit/>
          </a:bodyPr>
          <a:lstStyle/>
          <a:p>
            <a:r>
              <a:rPr lang="en-GB" sz="1600" b="0" i="0" dirty="0">
                <a:effectLst/>
                <a:latin typeface="Century Gothic" panose="020B0502020202020204" pitchFamily="34" charset="0"/>
              </a:rPr>
              <a:t>Accord Healthcare is a global pharmaceutical company involved in the development, manufacturing and distribution of pharmaceutical products to over 70 markets around the world.</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64C9A565-5005-4B6D-B3CB-8B061E2A1E01}"/>
              </a:ext>
            </a:extLst>
          </p:cNvPr>
          <p:cNvSpPr txBox="1"/>
          <p:nvPr/>
        </p:nvSpPr>
        <p:spPr>
          <a:xfrm>
            <a:off x="395288" y="3930255"/>
            <a:ext cx="8996510" cy="830997"/>
          </a:xfrm>
          <a:prstGeom prst="rect">
            <a:avLst/>
          </a:prstGeom>
          <a:noFill/>
        </p:spPr>
        <p:txBody>
          <a:bodyPr wrap="square" rtlCol="0">
            <a:spAutoFit/>
          </a:bodyPr>
          <a:lstStyle/>
          <a:p>
            <a:r>
              <a:rPr lang="en-GB" sz="1600" b="1" dirty="0">
                <a:latin typeface="Century Gothic" panose="020B0502020202020204" pitchFamily="34" charset="0"/>
              </a:rPr>
              <a:t>Piramal Pharma Solutions </a:t>
            </a:r>
            <a:r>
              <a:rPr lang="en-GB" sz="1600" dirty="0">
                <a:latin typeface="Century Gothic" panose="020B0502020202020204" pitchFamily="34" charset="0"/>
              </a:rPr>
              <a:t>work for </a:t>
            </a:r>
            <a:r>
              <a:rPr lang="en-GB" sz="1600" b="0" i="0" dirty="0">
                <a:solidFill>
                  <a:srgbClr val="393939"/>
                </a:solidFill>
                <a:effectLst/>
                <a:latin typeface="Century Gothic" panose="020B0502020202020204" pitchFamily="34" charset="0"/>
              </a:rPr>
              <a:t>the wellbeing of patients and provide lifesaving pharmaceutical solutions. Patient centricity is what drives our people across the organisation.</a:t>
            </a:r>
            <a:r>
              <a:rPr lang="en-GB" sz="1600" b="1" dirty="0">
                <a:latin typeface="Century Gothic" panose="020B0502020202020204" pitchFamily="34" charset="0"/>
              </a:rPr>
              <a:t> </a:t>
            </a:r>
            <a:endParaRPr lang="en-GB" sz="1600" dirty="0">
              <a:latin typeface="Century Gothic" panose="020B0502020202020204" pitchFamily="34" charset="0"/>
            </a:endParaRPr>
          </a:p>
        </p:txBody>
      </p:sp>
      <p:sp>
        <p:nvSpPr>
          <p:cNvPr id="22" name="TextBox 13">
            <a:extLst>
              <a:ext uri="{FF2B5EF4-FFF2-40B4-BE49-F238E27FC236}">
                <a16:creationId xmlns:a16="http://schemas.microsoft.com/office/drawing/2014/main" id="{00A12DD2-B020-47D8-B963-F97DE7D393F3}"/>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2022</a:t>
            </a:r>
          </a:p>
        </p:txBody>
      </p:sp>
      <p:sp>
        <p:nvSpPr>
          <p:cNvPr id="23" name="Shape 114">
            <a:extLst>
              <a:ext uri="{FF2B5EF4-FFF2-40B4-BE49-F238E27FC236}">
                <a16:creationId xmlns:a16="http://schemas.microsoft.com/office/drawing/2014/main" id="{E50B1B19-34D7-4C91-9E6F-3B4CF8D30079}"/>
              </a:ext>
            </a:extLst>
          </p:cNvPr>
          <p:cNvSpPr/>
          <p:nvPr/>
        </p:nvSpPr>
        <p:spPr>
          <a:xfrm>
            <a:off x="588064" y="187983"/>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Finding help &amp; information</a:t>
            </a:r>
          </a:p>
        </p:txBody>
      </p:sp>
      <p:pic>
        <p:nvPicPr>
          <p:cNvPr id="24" name="Picture 12" descr="New Career Development Framework">
            <a:extLst>
              <a:ext uri="{FF2B5EF4-FFF2-40B4-BE49-F238E27FC236}">
                <a16:creationId xmlns:a16="http://schemas.microsoft.com/office/drawing/2014/main" id="{6B19B402-4D31-426F-A21B-B507E5052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4115" y="113270"/>
            <a:ext cx="758663" cy="7586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26" name="Picture 2" descr="Contact - Sterling Pharma Solutions">
            <a:hlinkClick r:id="rId4"/>
            <a:extLst>
              <a:ext uri="{FF2B5EF4-FFF2-40B4-BE49-F238E27FC236}">
                <a16:creationId xmlns:a16="http://schemas.microsoft.com/office/drawing/2014/main" id="{D63B26B9-53BC-47CD-8B2B-DFA5734BDC5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974" y="583091"/>
            <a:ext cx="2609516" cy="14678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otient Sciences Invests £6.3M In Drug Substance Mfg. Facility - Contract  Pharma">
            <a:hlinkClick r:id="rId6"/>
            <a:extLst>
              <a:ext uri="{FF2B5EF4-FFF2-40B4-BE49-F238E27FC236}">
                <a16:creationId xmlns:a16="http://schemas.microsoft.com/office/drawing/2014/main" id="{FA036E8D-84E2-4213-A7D0-5791C1E78E0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7370" y="1596045"/>
            <a:ext cx="2097591" cy="11347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GSK">
            <a:hlinkClick r:id="rId8"/>
            <a:extLst>
              <a:ext uri="{FF2B5EF4-FFF2-40B4-BE49-F238E27FC236}">
                <a16:creationId xmlns:a16="http://schemas.microsoft.com/office/drawing/2014/main" id="{2C3FA492-3254-4474-A435-8F42F5360128}"/>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2809045"/>
            <a:ext cx="2021595" cy="10613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ramal Pharma Solutions Announces Integrated Development Program with Bolt  Biotherapeutics for Immune-Stimulating Antibody Conjugates and Sterile  Fill-Finish">
            <a:hlinkClick r:id="rId10"/>
            <a:extLst>
              <a:ext uri="{FF2B5EF4-FFF2-40B4-BE49-F238E27FC236}">
                <a16:creationId xmlns:a16="http://schemas.microsoft.com/office/drawing/2014/main" id="{6F2CD0C8-75C8-48F3-A023-8F2029D7E25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8178" y="3401746"/>
            <a:ext cx="2595974" cy="135950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Accord Healthcare, Generic &amp;amp; Biosimilar Medicines">
            <a:extLst>
              <a:ext uri="{FF2B5EF4-FFF2-40B4-BE49-F238E27FC236}">
                <a16:creationId xmlns:a16="http://schemas.microsoft.com/office/drawing/2014/main" id="{067BE49A-53AD-438E-9555-C7E8EF64E7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hlinkClick r:id="rId12"/>
            <a:extLst>
              <a:ext uri="{FF2B5EF4-FFF2-40B4-BE49-F238E27FC236}">
                <a16:creationId xmlns:a16="http://schemas.microsoft.com/office/drawing/2014/main" id="{F80DCCF2-CFB9-451C-B79C-231F0605C277}"/>
              </a:ext>
            </a:extLst>
          </p:cNvPr>
          <p:cNvPicPr>
            <a:picLocks noChangeAspect="1"/>
          </p:cNvPicPr>
          <p:nvPr/>
        </p:nvPicPr>
        <p:blipFill>
          <a:blip r:embed="rId13"/>
          <a:stretch>
            <a:fillRect/>
          </a:stretch>
        </p:blipFill>
        <p:spPr>
          <a:xfrm>
            <a:off x="588064" y="4903859"/>
            <a:ext cx="1828819" cy="715115"/>
          </a:xfrm>
          <a:prstGeom prst="rect">
            <a:avLst/>
          </a:prstGeom>
        </p:spPr>
      </p:pic>
    </p:spTree>
    <p:extLst>
      <p:ext uri="{BB962C8B-B14F-4D97-AF65-F5344CB8AC3E}">
        <p14:creationId xmlns:p14="http://schemas.microsoft.com/office/powerpoint/2010/main" val="4033089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A9905D-5F75-4816-96DC-B222B9A7163F}"/>
</file>

<file path=customXml/itemProps2.xml><?xml version="1.0" encoding="utf-8"?>
<ds:datastoreItem xmlns:ds="http://schemas.openxmlformats.org/officeDocument/2006/customXml" ds:itemID="{B651BA76-CDDE-4876-9B8D-42F92EAE4070}"/>
</file>

<file path=customXml/itemProps3.xml><?xml version="1.0" encoding="utf-8"?>
<ds:datastoreItem xmlns:ds="http://schemas.openxmlformats.org/officeDocument/2006/customXml" ds:itemID="{7487C3A4-8421-4916-9AB3-A3ED20AE9FB1}"/>
</file>

<file path=docProps/app.xml><?xml version="1.0" encoding="utf-8"?>
<Properties xmlns="http://schemas.openxmlformats.org/officeDocument/2006/extended-properties" xmlns:vt="http://schemas.openxmlformats.org/officeDocument/2006/docPropsVTypes">
  <TotalTime>3771</TotalTime>
  <Words>2381</Words>
  <Application>Microsoft Office PowerPoint</Application>
  <PresentationFormat>Widescreen</PresentationFormat>
  <Paragraphs>220</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Exo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Lara</cp:lastModifiedBy>
  <cp:revision>113</cp:revision>
  <dcterms:created xsi:type="dcterms:W3CDTF">2019-11-28T00:18:28Z</dcterms:created>
  <dcterms:modified xsi:type="dcterms:W3CDTF">2022-02-24T11:22:55Z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