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82" r:id="rId2"/>
    <p:sldId id="284" r:id="rId3"/>
    <p:sldId id="321" r:id="rId4"/>
    <p:sldId id="288" r:id="rId5"/>
    <p:sldId id="323" r:id="rId6"/>
    <p:sldId id="324" r:id="rId7"/>
    <p:sldId id="326" r:id="rId8"/>
    <p:sldId id="309" r:id="rId9"/>
    <p:sldId id="325" r:id="rId10"/>
    <p:sldId id="311" r:id="rId11"/>
    <p:sldId id="312" r:id="rId12"/>
    <p:sldId id="313" r:id="rId13"/>
    <p:sldId id="314" r:id="rId14"/>
    <p:sldId id="315" r:id="rId15"/>
    <p:sldId id="292" r:id="rId16"/>
    <p:sldId id="328" r:id="rId17"/>
    <p:sldId id="295" r:id="rId18"/>
    <p:sldId id="327" r:id="rId19"/>
    <p:sldId id="294" r:id="rId20"/>
    <p:sldId id="297" r:id="rId21"/>
    <p:sldId id="296" r:id="rId22"/>
    <p:sldId id="298" r:id="rId23"/>
    <p:sldId id="307" r:id="rId24"/>
    <p:sldId id="306" r:id="rId25"/>
    <p:sldId id="281" r:id="rId26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E57"/>
    <a:srgbClr val="B3C225"/>
    <a:srgbClr val="F7FFAB"/>
    <a:srgbClr val="202C70"/>
    <a:srgbClr val="C1EFFF"/>
    <a:srgbClr val="0095C8"/>
    <a:srgbClr val="16AC94"/>
    <a:srgbClr val="BFF7EE"/>
    <a:srgbClr val="0095C9"/>
    <a:srgbClr val="81D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8"/>
    <p:restoredTop sz="91206" autoAdjust="0"/>
  </p:normalViewPr>
  <p:slideViewPr>
    <p:cSldViewPr snapToGrid="0" snapToObjects="1">
      <p:cViewPr varScale="1">
        <p:scale>
          <a:sx n="75" d="100"/>
          <a:sy n="75" d="100"/>
        </p:scale>
        <p:origin x="98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6012A-B6B8-1B4B-B3DE-BFA740C7AFDD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BE8983-6ADB-074C-82EC-D9C11D0FB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48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</a:t>
            </a:r>
          </a:p>
          <a:p>
            <a:pPr marL="241539" indent="-241539">
              <a:buAutoNum type="arabicParenR"/>
            </a:pPr>
            <a:r>
              <a:rPr lang="en-GB" dirty="0"/>
              <a:t>https://www.thecdi.net/New-Career-Development-Framework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39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57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9901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669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25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https://www.youtube.com/watch?app=desktop&amp;v=_fu-5AYPenA&amp;feature=youtu.be</a:t>
            </a:r>
          </a:p>
          <a:p>
            <a:r>
              <a:rPr lang="en-GB" b="1" dirty="0"/>
              <a:t>SafeShare Video Link: </a:t>
            </a:r>
            <a:r>
              <a:rPr lang="en-GB" b="0" dirty="0"/>
              <a:t>https://safeshare.tv/x/_fu-5AYPenA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NELEP 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https://www.northeastlep.co.uk/key-sectors/energy/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https://www.northeastautomotivealliance.com/</a:t>
            </a:r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59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https://www.youtube.com/watch?v=aPXZVmEDruk</a:t>
            </a:r>
          </a:p>
          <a:p>
            <a:r>
              <a:rPr lang="en-GB" b="1" dirty="0"/>
              <a:t>SafeShare TV Video Link: </a:t>
            </a:r>
            <a:r>
              <a:rPr lang="en-GB" b="0" dirty="0"/>
              <a:t>https://safeshare.tv/x/aPXZVmEDruk#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North East LEP 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https://www.gov.uk/government/news/government-backs-britishvolt-plans-for-blyth-gigafactory-to-build-electric-vehicle-batteries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https://www.northeastlep.co.uk/key-sectors/energy/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https://www.news18.com/news/tech/explained-what-are-gigafactories-and-rils-big-plan-to-build-four-of-them-3887561.html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https://www.collinsdictionary.com/dictionary/english/subsea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https://www.collinsdictionary.com/dictionary/english/offshore</a:t>
            </a:r>
          </a:p>
          <a:p>
            <a:pPr marL="228600" indent="-228600">
              <a:buAutoNum type="arabicParenR"/>
            </a:pPr>
            <a:r>
              <a:rPr lang="en-GB" b="0" dirty="0"/>
              <a:t>https://portofblyth.co.uk/offshore-energy/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26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dirty="0"/>
              <a:t>https://dictionary.cambridge.org/dictionary/english/stereotyping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45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136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YouTube Video Link: </a:t>
            </a:r>
            <a:r>
              <a:rPr lang="en-GB" b="0" dirty="0"/>
              <a:t>https://www.youtube.com/watch?v=9xCn-Kwy97U&amp;feature=emb_logo</a:t>
            </a:r>
          </a:p>
          <a:p>
            <a:r>
              <a:rPr lang="en-GB" b="1" dirty="0"/>
              <a:t>SafeShare Video Link: </a:t>
            </a:r>
            <a:r>
              <a:rPr lang="en-GB" b="0" dirty="0"/>
              <a:t>https://safeshare.tv/x/9xCn-Kwy97U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The WOW Show Link: </a:t>
            </a:r>
            <a:r>
              <a:rPr lang="en-GB" b="0" dirty="0"/>
              <a:t>https://www.thewowshow.org/mythbusters/</a:t>
            </a:r>
          </a:p>
          <a:p>
            <a:endParaRPr lang="en-GB" b="0" dirty="0"/>
          </a:p>
          <a:p>
            <a:pPr marL="0" indent="0">
              <a:buNone/>
            </a:pPr>
            <a:r>
              <a:rPr lang="en-GB" b="1" dirty="0"/>
              <a:t>Images</a:t>
            </a:r>
          </a:p>
          <a:p>
            <a:pPr marL="0" indent="0">
              <a:buNone/>
            </a:pPr>
            <a:r>
              <a:rPr lang="en-GB" b="0" dirty="0"/>
              <a:t>1) Via video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48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dirty="0"/>
              <a:t>https://dictionary.cambridge.org/dictionary/english/heritage</a:t>
            </a:r>
          </a:p>
          <a:p>
            <a:pPr marL="241539" indent="-241539">
              <a:buAutoNum type="arabicParenR"/>
            </a:pPr>
            <a:r>
              <a:rPr lang="en-GB" dirty="0"/>
              <a:t>https://dictionary.cambridge.org/dictionary/english/identity</a:t>
            </a:r>
          </a:p>
          <a:p>
            <a:pPr marL="241539" indent="-241539">
              <a:buAutoNum type="arabicParenR"/>
            </a:pPr>
            <a:r>
              <a:rPr lang="en-GB" dirty="0"/>
              <a:t>https://dictionary.cambridge.org/dictionary/english/values</a:t>
            </a:r>
          </a:p>
          <a:p>
            <a:pPr marL="241539" indent="-241539" defTabSz="966155">
              <a:buFontTx/>
              <a:buAutoNum type="arabicParenR"/>
              <a:defRPr/>
            </a:pPr>
            <a:r>
              <a:rPr lang="en-GB" sz="1300" dirty="0">
                <a:ln>
                  <a:solidFill>
                    <a:srgbClr val="00A8A8"/>
                  </a:solidFill>
                </a:ln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https://www.familysearch.org/blog/en/what-is-heritage/</a:t>
            </a:r>
          </a:p>
          <a:p>
            <a:pPr marL="241539" indent="-241539">
              <a:buAutoNum type="arabicParenR"/>
            </a:pPr>
            <a:endParaRPr lang="en-GB" dirty="0"/>
          </a:p>
          <a:p>
            <a:r>
              <a:rPr lang="en-GB" b="1" dirty="0"/>
              <a:t>Images:</a:t>
            </a:r>
          </a:p>
          <a:p>
            <a:pPr marL="228600" indent="-228600">
              <a:buAutoNum type="arabicParenR"/>
            </a:pPr>
            <a:r>
              <a:rPr lang="en-GB" dirty="0"/>
              <a:t>Icons8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093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</a:t>
            </a:r>
            <a:endParaRPr lang="en-GB" b="0" dirty="0"/>
          </a:p>
          <a:p>
            <a:pPr marL="256792" indent="-256792">
              <a:buAutoNum type="arabicParenR"/>
            </a:pPr>
            <a:r>
              <a:rPr lang="en-GB" b="0" dirty="0"/>
              <a:t>https://dictionary.cambridge.org/dictionary/english/sector</a:t>
            </a:r>
          </a:p>
          <a:p>
            <a:pPr marL="256792" indent="-256792">
              <a:buAutoNum type="arabicParenR"/>
            </a:pPr>
            <a:r>
              <a:rPr lang="en-GB" b="0" dirty="0"/>
              <a:t>https://dictionary.cambridge.org/dictionary/english/employability</a:t>
            </a:r>
          </a:p>
          <a:p>
            <a:pPr marL="256792" indent="-256792">
              <a:buAutoNum type="arabicParenR"/>
            </a:pPr>
            <a:r>
              <a:rPr lang="en-GB" dirty="0"/>
              <a:t>https://dictionary.cambridge.org/dictionary/english/career</a:t>
            </a:r>
          </a:p>
          <a:p>
            <a:pPr marL="256792" indent="-256792">
              <a:buAutoNum type="arabicParenR"/>
            </a:pPr>
            <a:r>
              <a:rPr lang="en-GB" dirty="0"/>
              <a:t>https://dictionary.cambridge.org/dictionary/english/labour-market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25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/>
              <a:t>iStock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41539" indent="-241539">
              <a:buAutoNum type="arabicParenR"/>
            </a:pPr>
            <a:r>
              <a:rPr lang="en-GB" dirty="0"/>
              <a:t>https://dictionary.cambridge.org/dictionary/english/discrimination</a:t>
            </a:r>
          </a:p>
          <a:p>
            <a:pPr marL="241539" indent="-241539">
              <a:buAutoNum type="arabicParenR"/>
            </a:pPr>
            <a:r>
              <a:rPr lang="en-GB" dirty="0"/>
              <a:t>https://www.oxfordshirelep.com/sites/default/files/uploads/Equality%20and%20Diversity%20Statement%20v2%20230519.pdf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900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469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You Tube Video Link</a:t>
            </a:r>
            <a:r>
              <a:rPr lang="en-GB" dirty="0"/>
              <a:t>: https://www.youtube.com/watch?app=desktop&amp;v=9biqmU4d2Ks</a:t>
            </a:r>
          </a:p>
          <a:p>
            <a:r>
              <a:rPr lang="en-GB" b="1" dirty="0"/>
              <a:t>SafeShare TV Video Link:  </a:t>
            </a:r>
            <a:r>
              <a:rPr lang="en-GB" b="0" dirty="0"/>
              <a:t>https://safeshare.tv/x/9biqmU4d2Ks</a:t>
            </a:r>
          </a:p>
          <a:p>
            <a:endParaRPr lang="en-GB" b="0" dirty="0"/>
          </a:p>
          <a:p>
            <a:r>
              <a:rPr lang="en-GB" b="1" dirty="0"/>
              <a:t>Staying Positive meaning Video: </a:t>
            </a:r>
            <a:r>
              <a:rPr lang="en-GB" b="0" dirty="0"/>
              <a:t>https://skillsbuilderpartnership.wistia.com/medias/dzwf6mz7k4</a:t>
            </a:r>
          </a:p>
          <a:p>
            <a:endParaRPr lang="en-GB" b="0" dirty="0"/>
          </a:p>
          <a:p>
            <a:r>
              <a:rPr lang="en-GB" b="1" dirty="0"/>
              <a:t>References:</a:t>
            </a:r>
          </a:p>
          <a:p>
            <a:pPr marL="228600" indent="-228600">
              <a:buAutoNum type="arabicParenR"/>
            </a:pPr>
            <a:r>
              <a:rPr lang="en-GB" b="0" dirty="0"/>
              <a:t>https://www.skillsbuilder.org/insights</a:t>
            </a:r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79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 &amp; References</a:t>
            </a:r>
          </a:p>
          <a:p>
            <a:pPr marL="228600" indent="-228600">
              <a:buAutoNum type="arabicParenR"/>
            </a:pPr>
            <a:r>
              <a:rPr lang="en-GB" b="0" dirty="0"/>
              <a:t>https://icould.com/</a:t>
            </a:r>
          </a:p>
          <a:p>
            <a:pPr marL="228600" indent="-228600">
              <a:buAutoNum type="arabicParenR"/>
            </a:pPr>
            <a:r>
              <a:rPr lang="en-GB" b="0" dirty="0"/>
              <a:t>https://careers.startprofile.com/page/home-page</a:t>
            </a:r>
          </a:p>
          <a:p>
            <a:pPr marL="228600" indent="-228600">
              <a:buAutoNum type="arabicParenR"/>
            </a:pPr>
            <a:r>
              <a:rPr lang="en-GB" b="0" dirty="0"/>
              <a:t>https://nationalcareers.service.gov.uk/</a:t>
            </a:r>
          </a:p>
          <a:p>
            <a:pPr marL="228600" indent="-228600">
              <a:buAutoNum type="arabicParenR"/>
            </a:pPr>
            <a:endParaRPr lang="en-GB" b="0" dirty="0"/>
          </a:p>
          <a:p>
            <a:pPr marL="228600" indent="-228600">
              <a:buAutoNum type="arabicParenR"/>
            </a:pP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73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References:</a:t>
            </a:r>
          </a:p>
          <a:p>
            <a:pPr marL="230017" indent="-230017">
              <a:buAutoNum type="arabicParenR"/>
            </a:pPr>
            <a:r>
              <a:rPr lang="en-GB" dirty="0"/>
              <a:t>http://www.lmiforall.org.uk/explore_lmi/</a:t>
            </a:r>
          </a:p>
          <a:p>
            <a:pPr marL="230017" indent="-230017">
              <a:buAutoNum type="arabicParenR"/>
            </a:pPr>
            <a:r>
              <a:rPr lang="en-GB" dirty="0"/>
              <a:t>https://www.lmiforall.org.uk/explore_lmi/learning-units/what-is-lmi/ - </a:t>
            </a:r>
            <a:r>
              <a:rPr lang="en-GB" b="1" dirty="0"/>
              <a:t>There is a YouTube video explaining LMI if needed on this page.  </a:t>
            </a:r>
          </a:p>
          <a:p>
            <a:pPr marL="230017" indent="-230017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86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r>
              <a:rPr lang="en-GB" b="0" dirty="0"/>
              <a:t>1) North East LEP</a:t>
            </a:r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http://www.lmiforall.org.uk/explore_lmi/</a:t>
            </a:r>
          </a:p>
          <a:p>
            <a:pPr marL="230017" indent="-230017">
              <a:buAutoNum type="arabicParenR"/>
            </a:pPr>
            <a:r>
              <a:rPr lang="en-GB" dirty="0"/>
              <a:t>https://www.lmiforall.org.uk/explore_lmi/learning-units/what-is-lmi/ - </a:t>
            </a:r>
            <a:r>
              <a:rPr lang="en-GB" b="1" dirty="0"/>
              <a:t>There is a YouTube video explaining LMI if needed on this page.  </a:t>
            </a:r>
          </a:p>
          <a:p>
            <a:pPr marL="0" indent="0">
              <a:buNone/>
            </a:pPr>
            <a:endParaRPr lang="en-GB" dirty="0"/>
          </a:p>
          <a:p>
            <a:pPr marL="230017" indent="-230017">
              <a:buAutoNum type="arabicParenR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82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91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20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Please Note: </a:t>
            </a:r>
            <a:r>
              <a:rPr lang="en-GB" b="0" i="0" dirty="0">
                <a:solidFill>
                  <a:srgbClr val="212529"/>
                </a:solidFill>
                <a:effectLst/>
                <a:latin typeface="source sans pro" panose="020B0503030403020204" pitchFamily="34" charset="0"/>
              </a:rPr>
              <a:t>The North East Local Enterprise Partnership works with partners to develop a more competitive economy for the North East, Helping to create more and better jobs for everyone.</a:t>
            </a:r>
          </a:p>
          <a:p>
            <a:r>
              <a:rPr lang="en-GB" b="1" dirty="0"/>
              <a:t>There are four Universities in the North East LEP and one in Tees Valley</a:t>
            </a:r>
          </a:p>
          <a:p>
            <a:r>
              <a:rPr lang="en-GB" b="1" dirty="0"/>
              <a:t>There are nine Further Education colleges and two sixth forms</a:t>
            </a:r>
          </a:p>
          <a:p>
            <a:r>
              <a:rPr lang="en-GB" b="1" dirty="0"/>
              <a:t>There are over 240 secondaries including SEND, PRU and Alternative Provision</a:t>
            </a:r>
          </a:p>
          <a:p>
            <a:r>
              <a:rPr lang="en-GB" b="1" dirty="0"/>
              <a:t>There are over seven hundred primaries</a:t>
            </a:r>
          </a:p>
          <a:p>
            <a:endParaRPr lang="en-GB" b="1" dirty="0"/>
          </a:p>
          <a:p>
            <a:r>
              <a:rPr lang="en-GB" b="1" dirty="0"/>
              <a:t>Images</a:t>
            </a:r>
          </a:p>
          <a:p>
            <a:pPr marL="228600" indent="-228600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https://www.northeastambition.co.uk/toolkits/labour-market-insights-toolkit</a:t>
            </a:r>
          </a:p>
          <a:p>
            <a:pPr marL="230017" indent="-230017">
              <a:buAutoNum type="arabicParenR"/>
            </a:pPr>
            <a:r>
              <a:rPr lang="en-GB" b="0" dirty="0"/>
              <a:t>https://www.northeastlep.co.uk/key-sectors/</a:t>
            </a:r>
          </a:p>
          <a:p>
            <a:pPr marL="230017" indent="-230017">
              <a:buAutoNum type="arabicParenR"/>
            </a:pPr>
            <a:r>
              <a:rPr lang="en-GB" b="0" dirty="0"/>
              <a:t>https://evidencehub.northeastlep.co.uk/report/gva-industry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https://dictionary.cambridge.org/dictionary/english/manufacturing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https://dictionary.cambridge.org/dictionary/english/administration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https://dictionary.cambridge.org/dictionary/english/retail</a:t>
            </a:r>
          </a:p>
          <a:p>
            <a:pPr marL="230017" indent="-230017">
              <a:buAutoNum type="arabicParenR"/>
            </a:pPr>
            <a:r>
              <a:rPr lang="en-GB" b="0" dirty="0"/>
              <a:t>https://dictionary.cambridge.org/dictionary/english/social-care</a:t>
            </a:r>
          </a:p>
          <a:p>
            <a:pPr marL="0" indent="0">
              <a:buNone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pPr marL="230017" indent="-230017">
              <a:buAutoNum type="arabicParenR"/>
            </a:pP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29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87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Images</a:t>
            </a:r>
          </a:p>
          <a:p>
            <a:pPr marL="230017" indent="-230017">
              <a:buAutoNum type="arabicParenR"/>
            </a:pPr>
            <a:r>
              <a:rPr lang="en-GB" b="0" dirty="0" err="1"/>
              <a:t>Unsplash</a:t>
            </a:r>
            <a:endParaRPr lang="en-GB" b="0" dirty="0"/>
          </a:p>
          <a:p>
            <a:endParaRPr lang="en-GB" b="1" dirty="0"/>
          </a:p>
          <a:p>
            <a:r>
              <a:rPr lang="en-GB" b="1" dirty="0"/>
              <a:t>References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https://www.northeastlep.co.uk/key-sectors/digital/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https://www.northeastlep.co.uk/key-sectors/advanced-manufacturing/</a:t>
            </a:r>
          </a:p>
          <a:p>
            <a:pPr marL="230017" indent="-230017">
              <a:buAutoNum type="arabicParenR"/>
            </a:pPr>
            <a:r>
              <a:rPr lang="en-GB" dirty="0"/>
              <a:t>https://www.northeastlep.co.uk/key-sectors/energy/</a:t>
            </a:r>
          </a:p>
          <a:p>
            <a:pPr marL="230017" indent="-230017">
              <a:buAutoNum type="arabicParenR"/>
            </a:pP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BE8983-6ADB-074C-82EC-D9C11D0FB6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58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3B6A-053F-2F44-BCE1-00D98F109D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" y="1122363"/>
            <a:ext cx="10161373" cy="2387600"/>
          </a:xfrm>
          <a:prstGeom prst="rect">
            <a:avLst/>
          </a:prstGeom>
        </p:spPr>
        <p:txBody>
          <a:bodyPr anchor="b"/>
          <a:lstStyle>
            <a:lvl1pPr algn="l"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27A4A3-16D2-7642-B61E-003CE703AE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627" y="3602038"/>
            <a:ext cx="10161373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7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C8274-0ADB-BF4D-B139-79D1AA726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05385"/>
            <a:ext cx="10896600" cy="1325563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5E091-208E-974F-B374-EB2FF4E06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17341"/>
            <a:ext cx="10896600" cy="335962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86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0536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809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6020B-2AE0-DB43-9394-CC107D49C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1169386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8131E-3E36-1849-92EC-B8E63754B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28782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8599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9BC2BCEE-9B81-1E44-9CA5-985528CD89B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68313" y="126791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DC5FC8F-FC26-AE4E-8DBD-255972BD84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564904"/>
            <a:ext cx="8229600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15290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5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8D0E57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hyperlink" Target="https://safeshare.tv/x/_fu-5AYPenA" TargetMode="External"/><Relationship Id="rId4" Type="http://schemas.openxmlformats.org/officeDocument/2006/relationships/hyperlink" Target="https://www.northeastautomotivealliance.com/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aipem.com/en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www.technipfmc.com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e.com/renewableenergy/wind-energy" TargetMode="External"/><Relationship Id="rId5" Type="http://schemas.openxmlformats.org/officeDocument/2006/relationships/image" Target="../media/image46.png"/><Relationship Id="rId10" Type="http://schemas.openxmlformats.org/officeDocument/2006/relationships/image" Target="../media/image6.png"/><Relationship Id="rId4" Type="http://schemas.openxmlformats.org/officeDocument/2006/relationships/hyperlink" Target="https://safeshare.tv/x/aPXZVmEDruk" TargetMode="External"/><Relationship Id="rId9" Type="http://schemas.openxmlformats.org/officeDocument/2006/relationships/hyperlink" Target="https://www.bakerhughes.com/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1.jp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8.jpeg"/><Relationship Id="rId9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1.jp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8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1.jpg"/><Relationship Id="rId7" Type="http://schemas.openxmlformats.org/officeDocument/2006/relationships/image" Target="../media/image6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png"/><Relationship Id="rId4" Type="http://schemas.openxmlformats.org/officeDocument/2006/relationships/hyperlink" Target="https://safeshare.tv/x/9xCn-Kwy97U" TargetMode="External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jpeg"/><Relationship Id="rId4" Type="http://schemas.openxmlformats.org/officeDocument/2006/relationships/image" Target="../media/image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killsbuilderpartnership.wistia.com/medias/dzwf6mz7k4" TargetMode="External"/><Relationship Id="rId5" Type="http://schemas.openxmlformats.org/officeDocument/2006/relationships/image" Target="../media/image67.jpeg"/><Relationship Id="rId4" Type="http://schemas.openxmlformats.org/officeDocument/2006/relationships/hyperlink" Target="https://safeshare.tv/x/9biqmU4d2Ks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nationalcareers.service.gov.uk/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areers.startprofile.com/page/home-page" TargetMode="External"/><Relationship Id="rId5" Type="http://schemas.openxmlformats.org/officeDocument/2006/relationships/image" Target="../media/image69.png"/><Relationship Id="rId10" Type="http://schemas.openxmlformats.org/officeDocument/2006/relationships/image" Target="../media/image9.png"/><Relationship Id="rId4" Type="http://schemas.openxmlformats.org/officeDocument/2006/relationships/hyperlink" Target="https://icould.com/" TargetMode="External"/><Relationship Id="rId9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D0E498E9-BA24-4C5D-AC56-DBBFBDF83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590" y="6084620"/>
            <a:ext cx="1332820" cy="5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3">
            <a:extLst>
              <a:ext uri="{FF2B5EF4-FFF2-40B4-BE49-F238E27FC236}">
                <a16:creationId xmlns:a16="http://schemas.microsoft.com/office/drawing/2014/main" id="{A5EF3698-EAC6-4E21-AC53-472C97A801C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34668F6-6ECA-4ECE-B3CA-28B03BFD3BF5}"/>
              </a:ext>
            </a:extLst>
          </p:cNvPr>
          <p:cNvSpPr txBox="1">
            <a:spLocks/>
          </p:cNvSpPr>
          <p:nvPr/>
        </p:nvSpPr>
        <p:spPr>
          <a:xfrm>
            <a:off x="594853" y="4632346"/>
            <a:ext cx="6557062" cy="5299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i="1" dirty="0">
                <a:solidFill>
                  <a:srgbClr val="8D0E57"/>
                </a:solidFill>
              </a:rPr>
              <a:t>In association with VotesforSchools and The WOW Show  </a:t>
            </a:r>
            <a:endParaRPr lang="en-GB" i="1" dirty="0">
              <a:solidFill>
                <a:srgbClr val="8D0E57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4921417-24D1-449B-A9E2-103D0E60E288}"/>
              </a:ext>
            </a:extLst>
          </p:cNvPr>
          <p:cNvSpPr txBox="1">
            <a:spLocks/>
          </p:cNvSpPr>
          <p:nvPr/>
        </p:nvSpPr>
        <p:spPr>
          <a:xfrm>
            <a:off x="594853" y="3464057"/>
            <a:ext cx="6557062" cy="10634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3200" b="1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3600" b="1" dirty="0">
                <a:solidFill>
                  <a:srgbClr val="8D0E57"/>
                </a:solidFill>
                <a:latin typeface="Exo 2" pitchFamily="2" charset="0"/>
                <a:cs typeface="Arial" panose="020B0604020202020204" pitchFamily="34" charset="0"/>
              </a:rPr>
              <a:t>Our Region, Your Future</a:t>
            </a:r>
          </a:p>
          <a:p>
            <a:endParaRPr lang="en-GB" sz="2800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GB" sz="2800" dirty="0">
              <a:solidFill>
                <a:srgbClr val="8D0E5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400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 of work in the North East </a:t>
            </a:r>
          </a:p>
          <a:p>
            <a:pPr algn="l"/>
            <a:r>
              <a:rPr lang="en-GB" sz="2400" dirty="0">
                <a:solidFill>
                  <a:srgbClr val="8D0E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Y8 Lesson</a:t>
            </a:r>
          </a:p>
        </p:txBody>
      </p:sp>
    </p:spTree>
    <p:extLst>
      <p:ext uri="{BB962C8B-B14F-4D97-AF65-F5344CB8AC3E}">
        <p14:creationId xmlns:p14="http://schemas.microsoft.com/office/powerpoint/2010/main" val="121019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5C18AA-D0EB-4C68-B504-106102CF5E64}"/>
              </a:ext>
            </a:extLst>
          </p:cNvPr>
          <p:cNvSpPr/>
          <p:nvPr/>
        </p:nvSpPr>
        <p:spPr>
          <a:xfrm>
            <a:off x="8435845" y="1272747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reen and white number 2">
            <a:extLst>
              <a:ext uri="{FF2B5EF4-FFF2-40B4-BE49-F238E27FC236}">
                <a16:creationId xmlns:a16="http://schemas.microsoft.com/office/drawing/2014/main" id="{3D58BF5C-B84B-4894-A39B-262A082BC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769" y="1259579"/>
            <a:ext cx="7680032" cy="435338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0AE90A-9FD6-4BAF-A5A1-E2A1B8AD5C02}"/>
              </a:ext>
            </a:extLst>
          </p:cNvPr>
          <p:cNvSpPr/>
          <p:nvPr/>
        </p:nvSpPr>
        <p:spPr>
          <a:xfrm>
            <a:off x="8435845" y="2556221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1F3655-2F83-4025-924C-9BC68B25555C}"/>
              </a:ext>
            </a:extLst>
          </p:cNvPr>
          <p:cNvSpPr/>
          <p:nvPr/>
        </p:nvSpPr>
        <p:spPr>
          <a:xfrm>
            <a:off x="8435845" y="3556471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7C6C49-03FB-4499-A01E-EC67248789E5}"/>
              </a:ext>
            </a:extLst>
          </p:cNvPr>
          <p:cNvSpPr/>
          <p:nvPr/>
        </p:nvSpPr>
        <p:spPr>
          <a:xfrm>
            <a:off x="8435845" y="4556722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F308C-8619-4C48-91F1-5A33188E9CED}"/>
              </a:ext>
            </a:extLst>
          </p:cNvPr>
          <p:cNvSpPr txBox="1"/>
          <p:nvPr/>
        </p:nvSpPr>
        <p:spPr>
          <a:xfrm>
            <a:off x="9364649" y="2668724"/>
            <a:ext cx="84751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26%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8BE3C1-1AA1-4F34-ADE2-294622E0E1E3}"/>
              </a:ext>
            </a:extLst>
          </p:cNvPr>
          <p:cNvSpPr txBox="1"/>
          <p:nvPr/>
        </p:nvSpPr>
        <p:spPr>
          <a:xfrm>
            <a:off x="9364649" y="3668974"/>
            <a:ext cx="84751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52%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EAF63-342F-4FE2-B3BB-B471E6EC56E6}"/>
              </a:ext>
            </a:extLst>
          </p:cNvPr>
          <p:cNvSpPr txBox="1"/>
          <p:nvPr/>
        </p:nvSpPr>
        <p:spPr>
          <a:xfrm>
            <a:off x="9364649" y="4669225"/>
            <a:ext cx="847516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78%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834B5F-7391-4436-BB5E-49AAC3A883F8}"/>
              </a:ext>
            </a:extLst>
          </p:cNvPr>
          <p:cNvSpPr/>
          <p:nvPr/>
        </p:nvSpPr>
        <p:spPr>
          <a:xfrm>
            <a:off x="694457" y="4449012"/>
            <a:ext cx="7218655" cy="91747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_______% of all electric cars made in the UK are produced in the North East.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73A1B96F-82B6-471B-AA3B-7BAA5DB93D5D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157265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EC11B8-2F16-4293-893A-7268D2DE3143}"/>
              </a:ext>
            </a:extLst>
          </p:cNvPr>
          <p:cNvSpPr/>
          <p:nvPr/>
        </p:nvSpPr>
        <p:spPr>
          <a:xfrm>
            <a:off x="463769" y="1277481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6F2E53-35E0-4B1D-91D4-D1DF5F64678B}"/>
              </a:ext>
            </a:extLst>
          </p:cNvPr>
          <p:cNvSpPr/>
          <p:nvPr/>
        </p:nvSpPr>
        <p:spPr>
          <a:xfrm>
            <a:off x="463769" y="2560955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19E9F2-8B8F-4B56-A6BE-B4DCA44CF7E1}"/>
              </a:ext>
            </a:extLst>
          </p:cNvPr>
          <p:cNvSpPr/>
          <p:nvPr/>
        </p:nvSpPr>
        <p:spPr>
          <a:xfrm>
            <a:off x="463769" y="3561205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B6910B-3A65-41EB-AEF9-94377AF795C1}"/>
              </a:ext>
            </a:extLst>
          </p:cNvPr>
          <p:cNvSpPr/>
          <p:nvPr/>
        </p:nvSpPr>
        <p:spPr>
          <a:xfrm>
            <a:off x="463769" y="4561456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A920A-FBCD-4685-930A-5A73BEAF9A45}"/>
              </a:ext>
            </a:extLst>
          </p:cNvPr>
          <p:cNvSpPr txBox="1"/>
          <p:nvPr/>
        </p:nvSpPr>
        <p:spPr>
          <a:xfrm>
            <a:off x="1392572" y="2673458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10,000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0AC4B-F64D-40E6-9B2A-167F4F6953F7}"/>
              </a:ext>
            </a:extLst>
          </p:cNvPr>
          <p:cNvSpPr txBox="1"/>
          <p:nvPr/>
        </p:nvSpPr>
        <p:spPr>
          <a:xfrm>
            <a:off x="1392572" y="3673708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29,000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49D35D-CAF3-478A-9620-89BB8F20A393}"/>
              </a:ext>
            </a:extLst>
          </p:cNvPr>
          <p:cNvSpPr txBox="1"/>
          <p:nvPr/>
        </p:nvSpPr>
        <p:spPr>
          <a:xfrm>
            <a:off x="1392572" y="4673959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45,000</a:t>
            </a:r>
          </a:p>
        </p:txBody>
      </p:sp>
      <p:pic>
        <p:nvPicPr>
          <p:cNvPr id="24" name="Picture 4" descr="white robot near brown wall">
            <a:extLst>
              <a:ext uri="{FF2B5EF4-FFF2-40B4-BE49-F238E27FC236}">
                <a16:creationId xmlns:a16="http://schemas.microsoft.com/office/drawing/2014/main" id="{1A7614F9-DE85-44E2-8061-48BAAD1A34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8199" y="1286413"/>
            <a:ext cx="7680033" cy="43397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B23F98-55D6-4452-B908-3E1C87D9AACE}"/>
              </a:ext>
            </a:extLst>
          </p:cNvPr>
          <p:cNvSpPr/>
          <p:nvPr/>
        </p:nvSpPr>
        <p:spPr>
          <a:xfrm>
            <a:off x="4278887" y="4453746"/>
            <a:ext cx="7218655" cy="917479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_________ people employed in the North East in IT and digital industries</a:t>
            </a: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B594674E-67F9-491E-9576-551A3A68CC2A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78109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8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three round white wooden tables">
            <a:extLst>
              <a:ext uri="{FF2B5EF4-FFF2-40B4-BE49-F238E27FC236}">
                <a16:creationId xmlns:a16="http://schemas.microsoft.com/office/drawing/2014/main" id="{21389603-6285-4A1D-972A-9F9EEA65CC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769" y="1256611"/>
            <a:ext cx="7680032" cy="435634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5C18AA-D0EB-4C68-B504-106102CF5E64}"/>
              </a:ext>
            </a:extLst>
          </p:cNvPr>
          <p:cNvSpPr/>
          <p:nvPr/>
        </p:nvSpPr>
        <p:spPr>
          <a:xfrm>
            <a:off x="8435845" y="1272747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0AE90A-9FD6-4BAF-A5A1-E2A1B8AD5C02}"/>
              </a:ext>
            </a:extLst>
          </p:cNvPr>
          <p:cNvSpPr/>
          <p:nvPr/>
        </p:nvSpPr>
        <p:spPr>
          <a:xfrm>
            <a:off x="8435845" y="2556221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1F3655-2F83-4025-924C-9BC68B25555C}"/>
              </a:ext>
            </a:extLst>
          </p:cNvPr>
          <p:cNvSpPr/>
          <p:nvPr/>
        </p:nvSpPr>
        <p:spPr>
          <a:xfrm>
            <a:off x="8435845" y="3556471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7C6C49-03FB-4499-A01E-EC67248789E5}"/>
              </a:ext>
            </a:extLst>
          </p:cNvPr>
          <p:cNvSpPr/>
          <p:nvPr/>
        </p:nvSpPr>
        <p:spPr>
          <a:xfrm>
            <a:off x="8435845" y="4556722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F308C-8619-4C48-91F1-5A33188E9CED}"/>
              </a:ext>
            </a:extLst>
          </p:cNvPr>
          <p:cNvSpPr txBox="1"/>
          <p:nvPr/>
        </p:nvSpPr>
        <p:spPr>
          <a:xfrm>
            <a:off x="9364649" y="2668724"/>
            <a:ext cx="1444378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81,000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8BE3C1-1AA1-4F34-ADE2-294622E0E1E3}"/>
              </a:ext>
            </a:extLst>
          </p:cNvPr>
          <p:cNvSpPr txBox="1"/>
          <p:nvPr/>
        </p:nvSpPr>
        <p:spPr>
          <a:xfrm>
            <a:off x="9364649" y="3668974"/>
            <a:ext cx="1444378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110,000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EAF63-342F-4FE2-B3BB-B471E6EC56E6}"/>
              </a:ext>
            </a:extLst>
          </p:cNvPr>
          <p:cNvSpPr txBox="1"/>
          <p:nvPr/>
        </p:nvSpPr>
        <p:spPr>
          <a:xfrm>
            <a:off x="9364649" y="4669225"/>
            <a:ext cx="1444378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210,000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834B5F-7391-4436-BB5E-49AAC3A883F8}"/>
              </a:ext>
            </a:extLst>
          </p:cNvPr>
          <p:cNvSpPr/>
          <p:nvPr/>
        </p:nvSpPr>
        <p:spPr>
          <a:xfrm>
            <a:off x="694457" y="4449012"/>
            <a:ext cx="7218655" cy="91747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___________ students study in the region’s 5 universities.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8261EE78-0BC7-4406-82DB-3759E6EDC7E7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1233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five green plants">
            <a:extLst>
              <a:ext uri="{FF2B5EF4-FFF2-40B4-BE49-F238E27FC236}">
                <a16:creationId xmlns:a16="http://schemas.microsoft.com/office/drawing/2014/main" id="{DB09754F-4842-4152-97DD-1515458E0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8199" y="1286413"/>
            <a:ext cx="7680032" cy="434864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EC11B8-2F16-4293-893A-7268D2DE3143}"/>
              </a:ext>
            </a:extLst>
          </p:cNvPr>
          <p:cNvSpPr/>
          <p:nvPr/>
        </p:nvSpPr>
        <p:spPr>
          <a:xfrm>
            <a:off x="463769" y="1277481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6F2E53-35E0-4B1D-91D4-D1DF5F64678B}"/>
              </a:ext>
            </a:extLst>
          </p:cNvPr>
          <p:cNvSpPr/>
          <p:nvPr/>
        </p:nvSpPr>
        <p:spPr>
          <a:xfrm>
            <a:off x="463769" y="2560955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219E9F2-8B8F-4B56-A6BE-B4DCA44CF7E1}"/>
              </a:ext>
            </a:extLst>
          </p:cNvPr>
          <p:cNvSpPr/>
          <p:nvPr/>
        </p:nvSpPr>
        <p:spPr>
          <a:xfrm>
            <a:off x="463769" y="3561205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7B6910B-3A65-41EB-AEF9-94377AF795C1}"/>
              </a:ext>
            </a:extLst>
          </p:cNvPr>
          <p:cNvSpPr/>
          <p:nvPr/>
        </p:nvSpPr>
        <p:spPr>
          <a:xfrm>
            <a:off x="463769" y="4561456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AA920A-FBCD-4685-930A-5A73BEAF9A45}"/>
              </a:ext>
            </a:extLst>
          </p:cNvPr>
          <p:cNvSpPr txBox="1"/>
          <p:nvPr/>
        </p:nvSpPr>
        <p:spPr>
          <a:xfrm>
            <a:off x="1392572" y="2673458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7,000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60AC4B-F64D-40E6-9B2A-167F4F6953F7}"/>
              </a:ext>
            </a:extLst>
          </p:cNvPr>
          <p:cNvSpPr txBox="1"/>
          <p:nvPr/>
        </p:nvSpPr>
        <p:spPr>
          <a:xfrm>
            <a:off x="1392572" y="3673708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700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49D35D-CAF3-478A-9620-89BB8F20A393}"/>
              </a:ext>
            </a:extLst>
          </p:cNvPr>
          <p:cNvSpPr txBox="1"/>
          <p:nvPr/>
        </p:nvSpPr>
        <p:spPr>
          <a:xfrm>
            <a:off x="1392572" y="4673959"/>
            <a:ext cx="1678173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70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BB23F98-55D6-4452-B908-3E1C87D9AACE}"/>
              </a:ext>
            </a:extLst>
          </p:cNvPr>
          <p:cNvSpPr/>
          <p:nvPr/>
        </p:nvSpPr>
        <p:spPr>
          <a:xfrm>
            <a:off x="4278887" y="4453746"/>
            <a:ext cx="7218655" cy="917479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currently __________ people employed in life sciences in the North East.</a:t>
            </a: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BB3E4FFA-1C36-4C06-B51B-3EAEBEAF98C4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410798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0" descr="photo of outer space">
            <a:extLst>
              <a:ext uri="{FF2B5EF4-FFF2-40B4-BE49-F238E27FC236}">
                <a16:creationId xmlns:a16="http://schemas.microsoft.com/office/drawing/2014/main" id="{D0418B7A-550D-4803-AD57-132EECBEEF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3768" y="1259577"/>
            <a:ext cx="7680033" cy="43533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5C18AA-D0EB-4C68-B504-106102CF5E64}"/>
              </a:ext>
            </a:extLst>
          </p:cNvPr>
          <p:cNvSpPr/>
          <p:nvPr/>
        </p:nvSpPr>
        <p:spPr>
          <a:xfrm>
            <a:off x="8435845" y="1272747"/>
            <a:ext cx="3292386" cy="95183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your own or in a pair, choose the right answer to fill the gap!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50AE90A-9FD6-4BAF-A5A1-E2A1B8AD5C02}"/>
              </a:ext>
            </a:extLst>
          </p:cNvPr>
          <p:cNvSpPr/>
          <p:nvPr/>
        </p:nvSpPr>
        <p:spPr>
          <a:xfrm>
            <a:off x="8435845" y="2556221"/>
            <a:ext cx="702060" cy="702060"/>
          </a:xfrm>
          <a:prstGeom prst="ellipse">
            <a:avLst/>
          </a:prstGeom>
          <a:solidFill>
            <a:srgbClr val="202C7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A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21F3655-2F83-4025-924C-9BC68B25555C}"/>
              </a:ext>
            </a:extLst>
          </p:cNvPr>
          <p:cNvSpPr/>
          <p:nvPr/>
        </p:nvSpPr>
        <p:spPr>
          <a:xfrm>
            <a:off x="8435845" y="3556471"/>
            <a:ext cx="702060" cy="702060"/>
          </a:xfrm>
          <a:prstGeom prst="ellipse">
            <a:avLst/>
          </a:prstGeom>
          <a:solidFill>
            <a:srgbClr val="0F639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B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C7C6C49-03FB-4499-A01E-EC67248789E5}"/>
              </a:ext>
            </a:extLst>
          </p:cNvPr>
          <p:cNvSpPr/>
          <p:nvPr/>
        </p:nvSpPr>
        <p:spPr>
          <a:xfrm>
            <a:off x="8435845" y="4556722"/>
            <a:ext cx="702060" cy="702060"/>
          </a:xfrm>
          <a:prstGeom prst="ellipse">
            <a:avLst/>
          </a:prstGeom>
          <a:solidFill>
            <a:srgbClr val="64BAD8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>
                <a:latin typeface="Century Gothic" panose="020B0502020202020204" pitchFamily="34" charset="0"/>
              </a:rPr>
              <a:t>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7F308C-8619-4C48-91F1-5A33188E9CED}"/>
              </a:ext>
            </a:extLst>
          </p:cNvPr>
          <p:cNvSpPr txBox="1"/>
          <p:nvPr/>
        </p:nvSpPr>
        <p:spPr>
          <a:xfrm>
            <a:off x="9364649" y="2668724"/>
            <a:ext cx="236358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Electric cars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B8BE3C1-1AA1-4F34-ADE2-294622E0E1E3}"/>
              </a:ext>
            </a:extLst>
          </p:cNvPr>
          <p:cNvSpPr txBox="1"/>
          <p:nvPr/>
        </p:nvSpPr>
        <p:spPr>
          <a:xfrm>
            <a:off x="9364649" y="3668974"/>
            <a:ext cx="236358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Offshore wind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0CEAF63-342F-4FE2-B3BB-B471E6EC56E6}"/>
              </a:ext>
            </a:extLst>
          </p:cNvPr>
          <p:cNvSpPr txBox="1"/>
          <p:nvPr/>
        </p:nvSpPr>
        <p:spPr>
          <a:xfrm>
            <a:off x="9364649" y="4669225"/>
            <a:ext cx="2363582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sz="2500" b="1" dirty="0">
                <a:latin typeface="Century Gothic" panose="020B0502020202020204" pitchFamily="34" charset="0"/>
              </a:rPr>
              <a:t>Eco-farming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F8834B5F-7391-4436-BB5E-49AAC3A883F8}"/>
              </a:ext>
            </a:extLst>
          </p:cNvPr>
          <p:cNvSpPr/>
          <p:nvPr/>
        </p:nvSpPr>
        <p:spPr>
          <a:xfrm>
            <a:off x="694457" y="4449012"/>
            <a:ext cx="7218655" cy="91747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North East is a global leader in __________.</a:t>
            </a:r>
          </a:p>
        </p:txBody>
      </p:sp>
      <p:sp>
        <p:nvSpPr>
          <p:cNvPr id="15" name="Shape 114">
            <a:extLst>
              <a:ext uri="{FF2B5EF4-FFF2-40B4-BE49-F238E27FC236}">
                <a16:creationId xmlns:a16="http://schemas.microsoft.com/office/drawing/2014/main" id="{BC385042-A404-4A42-A2CD-0078E7368B48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202833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EA52D846-092D-4698-BA69-632330BA5B50}"/>
              </a:ext>
            </a:extLst>
          </p:cNvPr>
          <p:cNvSpPr/>
          <p:nvPr/>
        </p:nvSpPr>
        <p:spPr>
          <a:xfrm>
            <a:off x="7145051" y="4355029"/>
            <a:ext cx="4541101" cy="1147511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many routes to careers in Energy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 you heard in the film. If you are interested, why not visit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hlinkClick r:id="rId4"/>
              </a:rPr>
              <a:t>website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Picture 9">
            <a:hlinkClick r:id="rId5"/>
            <a:extLst>
              <a:ext uri="{FF2B5EF4-FFF2-40B4-BE49-F238E27FC236}">
                <a16:creationId xmlns:a16="http://schemas.microsoft.com/office/drawing/2014/main" id="{FCF80857-F1BA-41CC-986E-EE884768CC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517" y="1080637"/>
            <a:ext cx="4015351" cy="19709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4F10CD-4180-4306-9A33-6A4B891550C3}"/>
              </a:ext>
            </a:extLst>
          </p:cNvPr>
          <p:cNvSpPr/>
          <p:nvPr/>
        </p:nvSpPr>
        <p:spPr>
          <a:xfrm>
            <a:off x="484556" y="1080637"/>
            <a:ext cx="6681788" cy="948001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With so many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advances in technology, 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an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increasing population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n-GB" sz="160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and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changing climates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the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way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 we generate and use energy will </a:t>
            </a:r>
            <a:r>
              <a:rPr lang="en-GB" sz="1600" b="1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constantly change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 </a:t>
            </a:r>
            <a:endParaRPr lang="en-GB" sz="1600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CA5F89-7B65-427C-AA17-B1AC528FA2C2}"/>
              </a:ext>
            </a:extLst>
          </p:cNvPr>
          <p:cNvSpPr/>
          <p:nvPr/>
        </p:nvSpPr>
        <p:spPr>
          <a:xfrm>
            <a:off x="484556" y="2241869"/>
            <a:ext cx="6681788" cy="809675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North East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already an important place for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research and innovation in solving challenges with energy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EC5B79-DB76-4C26-AA15-BF65A74E734E}"/>
              </a:ext>
            </a:extLst>
          </p:cNvPr>
          <p:cNvSpPr/>
          <p:nvPr/>
        </p:nvSpPr>
        <p:spPr>
          <a:xfrm>
            <a:off x="484556" y="4355029"/>
            <a:ext cx="4519809" cy="114751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We have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world-leading projects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such as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offshore energy, renewables and the development of hydrogen technologies.</a:t>
            </a:r>
            <a:endParaRPr lang="en-GB" sz="1600" b="1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hlinkClick r:id="rId5"/>
            <a:extLst>
              <a:ext uri="{FF2B5EF4-FFF2-40B4-BE49-F238E27FC236}">
                <a16:creationId xmlns:a16="http://schemas.microsoft.com/office/drawing/2014/main" id="{0ED31CC0-4494-4D4F-95E7-BD3DC96606AD}"/>
              </a:ext>
            </a:extLst>
          </p:cNvPr>
          <p:cNvSpPr/>
          <p:nvPr/>
        </p:nvSpPr>
        <p:spPr>
          <a:xfrm>
            <a:off x="10902077" y="997833"/>
            <a:ext cx="784076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0:00-3:32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1EE019-1000-4097-8947-143EFDB01041}"/>
              </a:ext>
            </a:extLst>
          </p:cNvPr>
          <p:cNvSpPr/>
          <p:nvPr/>
        </p:nvSpPr>
        <p:spPr>
          <a:xfrm>
            <a:off x="484556" y="3363288"/>
            <a:ext cx="11201597" cy="656550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(4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to watch the video and discuss any of the careers featured that you would be interested in.  </a:t>
            </a:r>
          </a:p>
        </p:txBody>
      </p:sp>
      <p:pic>
        <p:nvPicPr>
          <p:cNvPr id="25" name="Picture 24">
            <a:hlinkClick r:id="rId4"/>
            <a:extLst>
              <a:ext uri="{FF2B5EF4-FFF2-40B4-BE49-F238E27FC236}">
                <a16:creationId xmlns:a16="http://schemas.microsoft.com/office/drawing/2014/main" id="{04AABCED-4EF5-45E7-A810-0DE1EC6C50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2331" y="4669658"/>
            <a:ext cx="1507338" cy="707670"/>
          </a:xfrm>
          <a:prstGeom prst="rect">
            <a:avLst/>
          </a:prstGeom>
        </p:spPr>
      </p:pic>
      <p:pic>
        <p:nvPicPr>
          <p:cNvPr id="19" name="Picture 4" descr="New Career Development Framework">
            <a:extLst>
              <a:ext uri="{FF2B5EF4-FFF2-40B4-BE49-F238E27FC236}">
                <a16:creationId xmlns:a16="http://schemas.microsoft.com/office/drawing/2014/main" id="{5FE1E21C-6EEF-4514-84FB-66C96FC3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5D2B6889-DE0F-461B-A2A0-8FB4A82AAF1A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2" name="Pentagon 20">
            <a:extLst>
              <a:ext uri="{FF2B5EF4-FFF2-40B4-BE49-F238E27FC236}">
                <a16:creationId xmlns:a16="http://schemas.microsoft.com/office/drawing/2014/main" id="{73A215E8-6B06-4402-BE85-1BBC39FA9FBD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4" name="Shape 114">
            <a:extLst>
              <a:ext uri="{FF2B5EF4-FFF2-40B4-BE49-F238E27FC236}">
                <a16:creationId xmlns:a16="http://schemas.microsoft.com/office/drawing/2014/main" id="{2090F09E-5F87-41E5-9A15-DA045D949C01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Your North East opportunities in Energy</a:t>
            </a:r>
          </a:p>
        </p:txBody>
      </p:sp>
    </p:spTree>
    <p:extLst>
      <p:ext uri="{BB962C8B-B14F-4D97-AF65-F5344CB8AC3E}">
        <p14:creationId xmlns:p14="http://schemas.microsoft.com/office/powerpoint/2010/main" val="3830306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3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DFE73319-8A90-4C44-B673-8675BBCB21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142" y="1037952"/>
            <a:ext cx="4953605" cy="364897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4F10CD-4180-4306-9A33-6A4B891550C3}"/>
              </a:ext>
            </a:extLst>
          </p:cNvPr>
          <p:cNvSpPr/>
          <p:nvPr/>
        </p:nvSpPr>
        <p:spPr>
          <a:xfrm>
            <a:off x="714142" y="4936938"/>
            <a:ext cx="10985509" cy="83979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Port of Blyth regularly offers support to complex and unique offshore energy related projects for the likes of </a:t>
            </a:r>
            <a:r>
              <a:rPr lang="en-GB" sz="1600" b="0" i="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 Renewable Energy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Subsea7, </a:t>
            </a:r>
            <a:r>
              <a:rPr lang="en-GB" sz="1600" b="0" i="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TechnipFMC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 </a:t>
            </a:r>
            <a:r>
              <a:rPr lang="en-GB" sz="1600" b="0" i="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Saipem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, Helix Energy Solutions and </a:t>
            </a:r>
            <a:r>
              <a:rPr lang="en-GB" sz="1600" b="0" i="0" u="sng" dirty="0">
                <a:solidFill>
                  <a:schemeClr val="tx1"/>
                </a:solidFill>
                <a:effectLst/>
                <a:latin typeface="Century Gothic" panose="020B0502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Baker Hughes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Century Gothic" panose="020B0502020202020204" pitchFamily="34" charset="0"/>
              </a:rPr>
              <a:t>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EC5B79-DB76-4C26-AA15-BF65A74E734E}"/>
              </a:ext>
            </a:extLst>
          </p:cNvPr>
          <p:cNvSpPr/>
          <p:nvPr/>
        </p:nvSpPr>
        <p:spPr>
          <a:xfrm>
            <a:off x="6400802" y="2382002"/>
            <a:ext cx="5306644" cy="1147511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Port of Blyth is a fascinating place at the cutting edge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off-shore renewable energy and cable handling.  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1EE019-1000-4097-8947-143EFDB01041}"/>
              </a:ext>
            </a:extLst>
          </p:cNvPr>
          <p:cNvSpPr/>
          <p:nvPr/>
        </p:nvSpPr>
        <p:spPr>
          <a:xfrm>
            <a:off x="6400801" y="1051864"/>
            <a:ext cx="5306644" cy="1147511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Watch the film about Port of Blyth, are there any facts here that surprised you?</a:t>
            </a:r>
          </a:p>
        </p:txBody>
      </p:sp>
      <p:pic>
        <p:nvPicPr>
          <p:cNvPr id="19" name="Picture 4" descr="New Career Development Framework">
            <a:extLst>
              <a:ext uri="{FF2B5EF4-FFF2-40B4-BE49-F238E27FC236}">
                <a16:creationId xmlns:a16="http://schemas.microsoft.com/office/drawing/2014/main" id="{5FE1E21C-6EEF-4514-84FB-66C96FC3B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5D2B6889-DE0F-461B-A2A0-8FB4A82AAF1A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2" name="Pentagon 20">
            <a:extLst>
              <a:ext uri="{FF2B5EF4-FFF2-40B4-BE49-F238E27FC236}">
                <a16:creationId xmlns:a16="http://schemas.microsoft.com/office/drawing/2014/main" id="{73A215E8-6B06-4402-BE85-1BBC39FA9FBD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24" name="Shape 114">
            <a:extLst>
              <a:ext uri="{FF2B5EF4-FFF2-40B4-BE49-F238E27FC236}">
                <a16:creationId xmlns:a16="http://schemas.microsoft.com/office/drawing/2014/main" id="{2090F09E-5F87-41E5-9A15-DA045D949C01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Your North East opportunities in Energy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D8EC5C-4D5D-4077-A7D8-3A7061DDE08C}"/>
              </a:ext>
            </a:extLst>
          </p:cNvPr>
          <p:cNvSpPr/>
          <p:nvPr/>
        </p:nvSpPr>
        <p:spPr>
          <a:xfrm>
            <a:off x="6393007" y="3712140"/>
            <a:ext cx="2537633" cy="1042171"/>
          </a:xfrm>
          <a:prstGeom prst="roundRect">
            <a:avLst/>
          </a:prstGeom>
          <a:solidFill>
            <a:srgbClr val="A4C8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Subsea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Under the sea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hlinkClick r:id="rId4"/>
            <a:extLst>
              <a:ext uri="{FF2B5EF4-FFF2-40B4-BE49-F238E27FC236}">
                <a16:creationId xmlns:a16="http://schemas.microsoft.com/office/drawing/2014/main" id="{6E24A5D0-8D86-410A-B72C-E0A4CEA48ADA}"/>
              </a:ext>
            </a:extLst>
          </p:cNvPr>
          <p:cNvSpPr/>
          <p:nvPr/>
        </p:nvSpPr>
        <p:spPr>
          <a:xfrm>
            <a:off x="4854263" y="1051864"/>
            <a:ext cx="784076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0:00-2:10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457C7EF-9ACF-4072-BD8D-6DAD2AD0BAAE}"/>
              </a:ext>
            </a:extLst>
          </p:cNvPr>
          <p:cNvSpPr/>
          <p:nvPr/>
        </p:nvSpPr>
        <p:spPr>
          <a:xfrm>
            <a:off x="9162018" y="3712140"/>
            <a:ext cx="2537633" cy="1042171"/>
          </a:xfrm>
          <a:prstGeom prst="roundRect">
            <a:avLst/>
          </a:prstGeom>
          <a:solidFill>
            <a:srgbClr val="A4C8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Offshore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Near to the coast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6229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20" grpId="0" animBg="1"/>
      <p:bldP spid="16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2D2468B-55C2-432A-A98A-81D94A5A80B6}"/>
              </a:ext>
            </a:extLst>
          </p:cNvPr>
          <p:cNvSpPr/>
          <p:nvPr/>
        </p:nvSpPr>
        <p:spPr>
          <a:xfrm>
            <a:off x="476265" y="1285900"/>
            <a:ext cx="5537260" cy="1042171"/>
          </a:xfrm>
          <a:prstGeom prst="roundRect">
            <a:avLst/>
          </a:prstGeom>
          <a:solidFill>
            <a:srgbClr val="A4C8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Stereotype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set idea that people have about what someone or something is like, especially an idea that is wrong.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2DF46E-F299-49E5-96F8-D1AE8F04C205}"/>
              </a:ext>
            </a:extLst>
          </p:cNvPr>
          <p:cNvSpPr/>
          <p:nvPr/>
        </p:nvSpPr>
        <p:spPr>
          <a:xfrm>
            <a:off x="6178477" y="1285901"/>
            <a:ext cx="5520976" cy="104217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Stereotyping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is a type of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prejudice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as it is a view often based on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appearance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of a person. 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B1B6E8B0-04E5-4F91-972F-83793EC7BDC9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8" name="Pentagon 20">
            <a:extLst>
              <a:ext uri="{FF2B5EF4-FFF2-40B4-BE49-F238E27FC236}">
                <a16:creationId xmlns:a16="http://schemas.microsoft.com/office/drawing/2014/main" id="{9F3C2B43-0DF7-421D-B867-216A3B17D83B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5B28FFC0-7916-4E41-A3DA-275ED57CCAC1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are stereotypes?</a:t>
            </a:r>
          </a:p>
        </p:txBody>
      </p:sp>
      <p:pic>
        <p:nvPicPr>
          <p:cNvPr id="32" name="Picture 8" descr="New Career Development Framework">
            <a:extLst>
              <a:ext uri="{FF2B5EF4-FFF2-40B4-BE49-F238E27FC236}">
                <a16:creationId xmlns:a16="http://schemas.microsoft.com/office/drawing/2014/main" id="{6B5DDCAF-A205-4F92-8FB1-2D069F6C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643" y="81218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D33DBB7-A404-4792-BA2A-C97FFDF21C8F}"/>
              </a:ext>
            </a:extLst>
          </p:cNvPr>
          <p:cNvSpPr/>
          <p:nvPr/>
        </p:nvSpPr>
        <p:spPr>
          <a:xfrm>
            <a:off x="488336" y="4427777"/>
            <a:ext cx="7633825" cy="1184307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activity (3-5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On the next slide, you are going to see some phrases. In your pairs, choose two. Your task is to write what you think these phrases </a:t>
            </a:r>
            <a:r>
              <a:rPr lang="en-GB" sz="1600" i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really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mean and how they contribute to gender stereotypes.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3127207-3F92-43DA-A36F-8D8CA8DD21BB}"/>
              </a:ext>
            </a:extLst>
          </p:cNvPr>
          <p:cNvSpPr/>
          <p:nvPr/>
        </p:nvSpPr>
        <p:spPr>
          <a:xfrm>
            <a:off x="8305324" y="4427777"/>
            <a:ext cx="3394129" cy="1184307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Would you think twice about using any of these phrases again?</a:t>
            </a:r>
          </a:p>
        </p:txBody>
      </p:sp>
      <p:pic>
        <p:nvPicPr>
          <p:cNvPr id="34" name="Picture 2" descr="group of people sitting on white sand during daytime">
            <a:extLst>
              <a:ext uri="{FF2B5EF4-FFF2-40B4-BE49-F238E27FC236}">
                <a16:creationId xmlns:a16="http://schemas.microsoft.com/office/drawing/2014/main" id="{6EE975A7-2E2B-49D0-A05F-7DF75FCE4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0000">
            <a:off x="4313865" y="2813176"/>
            <a:ext cx="1693396" cy="11294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fiver person running on the field near trees">
            <a:extLst>
              <a:ext uri="{FF2B5EF4-FFF2-40B4-BE49-F238E27FC236}">
                <a16:creationId xmlns:a16="http://schemas.microsoft.com/office/drawing/2014/main" id="{BCE9CFA9-1197-4BD9-A10D-E3797C5D6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000000">
            <a:off x="561393" y="2814059"/>
            <a:ext cx="1693396" cy="11277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boy wearing white shirt and black shorts carrying backpack standing on black concrete road between vehicles and trees during daytime">
            <a:extLst>
              <a:ext uri="{FF2B5EF4-FFF2-40B4-BE49-F238E27FC236}">
                <a16:creationId xmlns:a16="http://schemas.microsoft.com/office/drawing/2014/main" id="{08110570-618A-4301-88D8-1865760E89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0000">
            <a:off x="8063655" y="2814070"/>
            <a:ext cx="1690714" cy="1127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woman in white and black striped shirt standing on yellow flower field during daytime">
            <a:extLst>
              <a:ext uri="{FF2B5EF4-FFF2-40B4-BE49-F238E27FC236}">
                <a16:creationId xmlns:a16="http://schemas.microsoft.com/office/drawing/2014/main" id="{DA69C217-5916-42FF-9CFC-EFE1FB213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0">
            <a:off x="2437629" y="2814059"/>
            <a:ext cx="1693396" cy="11277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person looking at the rain drops">
            <a:extLst>
              <a:ext uri="{FF2B5EF4-FFF2-40B4-BE49-F238E27FC236}">
                <a16:creationId xmlns:a16="http://schemas.microsoft.com/office/drawing/2014/main" id="{DA2FBBE3-7540-4D3F-AB4C-399A2B637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00000">
            <a:off x="6190101" y="2814070"/>
            <a:ext cx="1690714" cy="11277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2" descr="woman in blue denim jacket standing near lake during daytime">
            <a:extLst>
              <a:ext uri="{FF2B5EF4-FFF2-40B4-BE49-F238E27FC236}">
                <a16:creationId xmlns:a16="http://schemas.microsoft.com/office/drawing/2014/main" id="{E8CE58CF-A1D0-45AD-B0D1-087D1D4996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600000">
            <a:off x="9937211" y="2813176"/>
            <a:ext cx="1693396" cy="112949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11415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group of people sitting on white sand during daytime">
            <a:extLst>
              <a:ext uri="{FF2B5EF4-FFF2-40B4-BE49-F238E27FC236}">
                <a16:creationId xmlns:a16="http://schemas.microsoft.com/office/drawing/2014/main" id="{1F011514-5865-42A7-9909-DA4C3FA7C1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1272" y="1084521"/>
            <a:ext cx="3274796" cy="2184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fiver person running on the field near trees">
            <a:extLst>
              <a:ext uri="{FF2B5EF4-FFF2-40B4-BE49-F238E27FC236}">
                <a16:creationId xmlns:a16="http://schemas.microsoft.com/office/drawing/2014/main" id="{B535E758-E583-42DF-970E-66C5F14197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5932" y="1084521"/>
            <a:ext cx="3274796" cy="2180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boy wearing white shirt and black shorts carrying backpack standing on black concrete road between vehicles and trees during daytime">
            <a:extLst>
              <a:ext uri="{FF2B5EF4-FFF2-40B4-BE49-F238E27FC236}">
                <a16:creationId xmlns:a16="http://schemas.microsoft.com/office/drawing/2014/main" id="{5C8EED0C-72A2-41A9-8B93-472CF67BB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140" y="3439920"/>
            <a:ext cx="3269610" cy="21808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woman in white and black striped shirt standing on yellow flower field during daytime">
            <a:extLst>
              <a:ext uri="{FF2B5EF4-FFF2-40B4-BE49-F238E27FC236}">
                <a16:creationId xmlns:a16="http://schemas.microsoft.com/office/drawing/2014/main" id="{B97A32E0-CC96-4A0E-90FA-0E29A6866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602" y="1084521"/>
            <a:ext cx="3274796" cy="21808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 descr="person looking at the rain drops">
            <a:extLst>
              <a:ext uri="{FF2B5EF4-FFF2-40B4-BE49-F238E27FC236}">
                <a16:creationId xmlns:a16="http://schemas.microsoft.com/office/drawing/2014/main" id="{93B819E1-C9B9-4D50-A571-B841BFDEFE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008" y="3439920"/>
            <a:ext cx="3269610" cy="21808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2" descr="woman in blue denim jacket standing near lake during daytime">
            <a:extLst>
              <a:ext uri="{FF2B5EF4-FFF2-40B4-BE49-F238E27FC236}">
                <a16:creationId xmlns:a16="http://schemas.microsoft.com/office/drawing/2014/main" id="{15655BFE-D95F-4879-820A-7EB9862F14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401272" y="3429000"/>
            <a:ext cx="3274796" cy="21842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241330F-76CC-468E-AFE7-DB28BB1711A8}"/>
              </a:ext>
            </a:extLst>
          </p:cNvPr>
          <p:cNvSpPr/>
          <p:nvPr/>
        </p:nvSpPr>
        <p:spPr>
          <a:xfrm flipH="1">
            <a:off x="895263" y="2564984"/>
            <a:ext cx="2518271" cy="528916"/>
          </a:xfrm>
          <a:prstGeom prst="wedgeRoundRectCallout">
            <a:avLst>
              <a:gd name="adj1" fmla="val -30904"/>
              <a:gd name="adj2" fmla="val -80624"/>
              <a:gd name="adj3" fmla="val 16667"/>
            </a:avLst>
          </a:prstGeom>
          <a:solidFill>
            <a:srgbClr val="81DEFF"/>
          </a:solidFill>
          <a:ln w="28575">
            <a:solidFill>
              <a:srgbClr val="0095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Come on, guys!</a:t>
            </a:r>
          </a:p>
        </p:txBody>
      </p:sp>
      <p:sp>
        <p:nvSpPr>
          <p:cNvPr id="27" name="TextBox 13">
            <a:extLst>
              <a:ext uri="{FF2B5EF4-FFF2-40B4-BE49-F238E27FC236}">
                <a16:creationId xmlns:a16="http://schemas.microsoft.com/office/drawing/2014/main" id="{B1B6E8B0-04E5-4F91-972F-83793EC7BDC9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8" name="Pentagon 20">
            <a:extLst>
              <a:ext uri="{FF2B5EF4-FFF2-40B4-BE49-F238E27FC236}">
                <a16:creationId xmlns:a16="http://schemas.microsoft.com/office/drawing/2014/main" id="{9F3C2B43-0DF7-421D-B867-216A3B17D83B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29" name="Shape 114">
            <a:extLst>
              <a:ext uri="{FF2B5EF4-FFF2-40B4-BE49-F238E27FC236}">
                <a16:creationId xmlns:a16="http://schemas.microsoft.com/office/drawing/2014/main" id="{5B28FFC0-7916-4E41-A3DA-275ED57CCAC1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are stereotypes?</a:t>
            </a:r>
          </a:p>
        </p:txBody>
      </p:sp>
      <p:pic>
        <p:nvPicPr>
          <p:cNvPr id="32" name="Picture 8" descr="New Career Development Framework">
            <a:extLst>
              <a:ext uri="{FF2B5EF4-FFF2-40B4-BE49-F238E27FC236}">
                <a16:creationId xmlns:a16="http://schemas.microsoft.com/office/drawing/2014/main" id="{6B5DDCAF-A205-4F92-8FB1-2D069F6C1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643" y="81218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Speech Bubble: Rectangle with Corners Rounded 38">
            <a:extLst>
              <a:ext uri="{FF2B5EF4-FFF2-40B4-BE49-F238E27FC236}">
                <a16:creationId xmlns:a16="http://schemas.microsoft.com/office/drawing/2014/main" id="{B2797602-66A2-4F59-92DD-84532ED7802F}"/>
              </a:ext>
            </a:extLst>
          </p:cNvPr>
          <p:cNvSpPr/>
          <p:nvPr/>
        </p:nvSpPr>
        <p:spPr>
          <a:xfrm>
            <a:off x="4836864" y="1227116"/>
            <a:ext cx="2518271" cy="528916"/>
          </a:xfrm>
          <a:prstGeom prst="wedgeRoundRectCallout">
            <a:avLst>
              <a:gd name="adj1" fmla="val -37237"/>
              <a:gd name="adj2" fmla="val 78186"/>
              <a:gd name="adj3" fmla="val 16667"/>
            </a:avLst>
          </a:prstGeom>
          <a:solidFill>
            <a:srgbClr val="C1EFFF"/>
          </a:solidFill>
          <a:ln w="28575">
            <a:solidFill>
              <a:srgbClr val="202C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Give us a smile…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526C1762-010D-4D4F-AA85-49D082B69DCA}"/>
              </a:ext>
            </a:extLst>
          </p:cNvPr>
          <p:cNvSpPr/>
          <p:nvPr/>
        </p:nvSpPr>
        <p:spPr>
          <a:xfrm>
            <a:off x="8779534" y="2568986"/>
            <a:ext cx="2518271" cy="528916"/>
          </a:xfrm>
          <a:prstGeom prst="wedgeRoundRectCallout">
            <a:avLst>
              <a:gd name="adj1" fmla="val -30904"/>
              <a:gd name="adj2" fmla="val -80624"/>
              <a:gd name="adj3" fmla="val 16667"/>
            </a:avLst>
          </a:prstGeom>
          <a:solidFill>
            <a:srgbClr val="81DEFF"/>
          </a:solidFill>
          <a:ln w="28575">
            <a:solidFill>
              <a:srgbClr val="0095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Boys don’t cry.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622A7459-574C-48AB-8DAA-CE69B34D89C3}"/>
              </a:ext>
            </a:extLst>
          </p:cNvPr>
          <p:cNvSpPr/>
          <p:nvPr/>
        </p:nvSpPr>
        <p:spPr>
          <a:xfrm flipH="1">
            <a:off x="890677" y="3600438"/>
            <a:ext cx="2518271" cy="528916"/>
          </a:xfrm>
          <a:prstGeom prst="wedgeRoundRectCallout">
            <a:avLst>
              <a:gd name="adj1" fmla="val -37237"/>
              <a:gd name="adj2" fmla="val 78186"/>
              <a:gd name="adj3" fmla="val 16667"/>
            </a:avLst>
          </a:prstGeom>
          <a:solidFill>
            <a:srgbClr val="C1EFFF"/>
          </a:solidFill>
          <a:ln w="28575">
            <a:solidFill>
              <a:srgbClr val="202C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You’re just attention-seeking…</a:t>
            </a:r>
          </a:p>
        </p:txBody>
      </p:sp>
      <p:sp>
        <p:nvSpPr>
          <p:cNvPr id="43" name="Speech Bubble: Rectangle with Corners Rounded 42">
            <a:extLst>
              <a:ext uri="{FF2B5EF4-FFF2-40B4-BE49-F238E27FC236}">
                <a16:creationId xmlns:a16="http://schemas.microsoft.com/office/drawing/2014/main" id="{38A30C81-AA9A-4A82-9F2C-2E2251A5D5F7}"/>
              </a:ext>
            </a:extLst>
          </p:cNvPr>
          <p:cNvSpPr/>
          <p:nvPr/>
        </p:nvSpPr>
        <p:spPr>
          <a:xfrm>
            <a:off x="4833809" y="4919271"/>
            <a:ext cx="2518271" cy="528916"/>
          </a:xfrm>
          <a:prstGeom prst="wedgeRoundRectCallout">
            <a:avLst>
              <a:gd name="adj1" fmla="val -30904"/>
              <a:gd name="adj2" fmla="val -80624"/>
              <a:gd name="adj3" fmla="val 16667"/>
            </a:avLst>
          </a:prstGeom>
          <a:solidFill>
            <a:srgbClr val="81DEFF"/>
          </a:solidFill>
          <a:ln w="28575">
            <a:solidFill>
              <a:srgbClr val="0095C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 need to man up.</a:t>
            </a:r>
          </a:p>
        </p:txBody>
      </p:sp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E6061A13-17A0-4A43-9C0E-FE8C8608148A}"/>
              </a:ext>
            </a:extLst>
          </p:cNvPr>
          <p:cNvSpPr/>
          <p:nvPr/>
        </p:nvSpPr>
        <p:spPr>
          <a:xfrm flipH="1">
            <a:off x="8779533" y="3600438"/>
            <a:ext cx="2518271" cy="528916"/>
          </a:xfrm>
          <a:prstGeom prst="wedgeRoundRectCallout">
            <a:avLst>
              <a:gd name="adj1" fmla="val -37237"/>
              <a:gd name="adj2" fmla="val 78186"/>
              <a:gd name="adj3" fmla="val 16667"/>
            </a:avLst>
          </a:prstGeom>
          <a:solidFill>
            <a:srgbClr val="C1EFFF"/>
          </a:solidFill>
          <a:ln w="28575">
            <a:solidFill>
              <a:srgbClr val="202C7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You’ll get over it!</a:t>
            </a:r>
          </a:p>
        </p:txBody>
      </p:sp>
    </p:spTree>
    <p:extLst>
      <p:ext uri="{BB962C8B-B14F-4D97-AF65-F5344CB8AC3E}">
        <p14:creationId xmlns:p14="http://schemas.microsoft.com/office/powerpoint/2010/main" val="29197482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9" grpId="0" animBg="1"/>
      <p:bldP spid="40" grpId="0" animBg="1"/>
      <p:bldP spid="41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594DCDD-3E0F-47C4-AC43-67158B88EC81}"/>
              </a:ext>
            </a:extLst>
          </p:cNvPr>
          <p:cNvSpPr/>
          <p:nvPr/>
        </p:nvSpPr>
        <p:spPr>
          <a:xfrm>
            <a:off x="422702" y="2037055"/>
            <a:ext cx="6711745" cy="1215743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 (4-5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to watch a short film. When you’ve finished, discuss the following question: are there any roles that you think can only be carried out by just one “type” of person? Why?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DDF9D8-19F4-493D-AE58-69895AE69BFF}"/>
              </a:ext>
            </a:extLst>
          </p:cNvPr>
          <p:cNvSpPr/>
          <p:nvPr/>
        </p:nvSpPr>
        <p:spPr>
          <a:xfrm>
            <a:off x="422702" y="4794277"/>
            <a:ext cx="11346596" cy="897013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 reflection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What is it about certain roles that make us think that only one type of person can do them? Do you think there are there any exceptions?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D68DFA6-00D0-4F90-86F1-69FBA4A46C8C}"/>
              </a:ext>
            </a:extLst>
          </p:cNvPr>
          <p:cNvSpPr/>
          <p:nvPr/>
        </p:nvSpPr>
        <p:spPr>
          <a:xfrm>
            <a:off x="422702" y="1112904"/>
            <a:ext cx="11346596" cy="70129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You might have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an image in mind of the kind of people who are likely to work in a particular sector. 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Now let’s take that idea a bit further… </a:t>
            </a: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425230E8-76AB-49A8-BC60-A27E81CE34D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222" b="2873"/>
          <a:stretch/>
        </p:blipFill>
        <p:spPr>
          <a:xfrm>
            <a:off x="7393666" y="2125939"/>
            <a:ext cx="4047392" cy="1037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C80359-B777-4D2A-97DA-57392B9F032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702" y="3577781"/>
            <a:ext cx="842551" cy="842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F1FE2E7-D578-4291-85AE-3B1AF3B4699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94"/>
          <a:stretch/>
        </p:blipFill>
        <p:spPr>
          <a:xfrm>
            <a:off x="2014996" y="3580864"/>
            <a:ext cx="842551" cy="8396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A5BA15-02EE-4965-8189-0F18C45FCA8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72445" y="3753106"/>
            <a:ext cx="842551" cy="842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hlinkClick r:id="rId4"/>
            <a:extLst>
              <a:ext uri="{FF2B5EF4-FFF2-40B4-BE49-F238E27FC236}">
                <a16:creationId xmlns:a16="http://schemas.microsoft.com/office/drawing/2014/main" id="{75FC118C-33FC-4344-98AD-545F8F259B64}"/>
              </a:ext>
            </a:extLst>
          </p:cNvPr>
          <p:cNvSpPr/>
          <p:nvPr/>
        </p:nvSpPr>
        <p:spPr>
          <a:xfrm>
            <a:off x="10985222" y="2033650"/>
            <a:ext cx="784076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0:00-3:00</a:t>
            </a:r>
            <a:endParaRPr lang="en-GB" sz="1600" dirty="0">
              <a:solidFill>
                <a:sysClr val="windowText" lastClr="000000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A7A1461-D8B3-459D-A9E0-0743873D38C0}"/>
              </a:ext>
            </a:extLst>
          </p:cNvPr>
          <p:cNvSpPr/>
          <p:nvPr/>
        </p:nvSpPr>
        <p:spPr>
          <a:xfrm>
            <a:off x="3189767" y="3558281"/>
            <a:ext cx="8579531" cy="958206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We can sometimes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assume that certain sectors and roles require a particular person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However,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opposite is true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! Most careers are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open to everyone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when they receive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right training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AA3229-D1FF-492C-8860-5B4FFF8C4A95}"/>
              </a:ext>
            </a:extLst>
          </p:cNvPr>
          <p:cNvSpPr txBox="1"/>
          <p:nvPr/>
        </p:nvSpPr>
        <p:spPr>
          <a:xfrm>
            <a:off x="9663941" y="6534834"/>
            <a:ext cx="210535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00" b="0" dirty="0">
                <a:latin typeface="Century Gothic" panose="020B0502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https://safeshare.tv/x/9xCn-Kwy97U</a:t>
            </a:r>
            <a:r>
              <a:rPr lang="en-GB" sz="800" b="0" dirty="0">
                <a:latin typeface="Century Gothic" panose="020B0502020202020204" pitchFamily="34" charset="0"/>
              </a:rPr>
              <a:t> </a:t>
            </a:r>
            <a:endParaRPr lang="en-GB" sz="800" dirty="0">
              <a:latin typeface="Century Gothic" panose="020B0502020202020204" pitchFamily="34" charset="0"/>
            </a:endParaRPr>
          </a:p>
        </p:txBody>
      </p:sp>
      <p:sp>
        <p:nvSpPr>
          <p:cNvPr id="21" name="TextBox 13">
            <a:extLst>
              <a:ext uri="{FF2B5EF4-FFF2-40B4-BE49-F238E27FC236}">
                <a16:creationId xmlns:a16="http://schemas.microsoft.com/office/drawing/2014/main" id="{B3188215-50C5-4A1E-ADFB-6F44EEDF392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B99E7827-ADEA-416E-8DC9-04B8C93D05B4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9F1FF763-0FF1-4B7F-9496-262F082F75E6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are stereotypes?</a:t>
            </a:r>
          </a:p>
        </p:txBody>
      </p:sp>
      <p:pic>
        <p:nvPicPr>
          <p:cNvPr id="19" name="Picture 8" descr="New Career Development Framework">
            <a:extLst>
              <a:ext uri="{FF2B5EF4-FFF2-40B4-BE49-F238E27FC236}">
                <a16:creationId xmlns:a16="http://schemas.microsoft.com/office/drawing/2014/main" id="{77B8AE09-0D68-4F20-878C-9E47716FB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643" y="81218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77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A975808-5B0E-4F19-8D87-75CB9394B3CA}"/>
              </a:ext>
            </a:extLst>
          </p:cNvPr>
          <p:cNvSpPr txBox="1"/>
          <p:nvPr/>
        </p:nvSpPr>
        <p:spPr>
          <a:xfrm>
            <a:off x="1564849" y="950033"/>
            <a:ext cx="9871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of your heritage, identity and values.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7A5837-F01B-4EF9-8F3B-BFCDF7615068}"/>
              </a:ext>
            </a:extLst>
          </p:cNvPr>
          <p:cNvSpPr txBox="1"/>
          <p:nvPr/>
        </p:nvSpPr>
        <p:spPr>
          <a:xfrm>
            <a:off x="1561685" y="1550210"/>
            <a:ext cx="10040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Identifying common sources of information about the labour market and the education system.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27D8AA-E4A7-4335-B942-0CD21790CEC9}"/>
              </a:ext>
            </a:extLst>
          </p:cNvPr>
          <p:cNvSpPr txBox="1"/>
          <p:nvPr/>
        </p:nvSpPr>
        <p:spPr>
          <a:xfrm>
            <a:off x="1564849" y="2343144"/>
            <a:ext cx="10058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different jobs and careers bring different challenges and rewards.  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AA78CC0-A2BD-4FA7-85C2-7B9D8EBA619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5870C2-87B5-4BDB-B36A-315A9FD5EEB5}"/>
              </a:ext>
            </a:extLst>
          </p:cNvPr>
          <p:cNvSpPr txBox="1"/>
          <p:nvPr/>
        </p:nvSpPr>
        <p:spPr>
          <a:xfrm>
            <a:off x="1559697" y="3046398"/>
            <a:ext cx="10147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it is important to take initiative in your learning and life.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9FF596-0369-4738-95B4-CA1DF7C605F8}"/>
              </a:ext>
            </a:extLst>
          </p:cNvPr>
          <p:cNvSpPr txBox="1"/>
          <p:nvPr/>
        </p:nvSpPr>
        <p:spPr>
          <a:xfrm>
            <a:off x="1559697" y="3606963"/>
            <a:ext cx="10218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Recognising the injustices caused by prejudice, stereotypes and discrimination in learning and workplaces.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085488-E1FA-4497-83E6-4BD7B81143B6}"/>
              </a:ext>
            </a:extLst>
          </p:cNvPr>
          <p:cNvSpPr txBox="1"/>
          <p:nvPr/>
        </p:nvSpPr>
        <p:spPr>
          <a:xfrm>
            <a:off x="1559697" y="4444527"/>
            <a:ext cx="102135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Being aware that there are trends in local and national labour markets.  </a:t>
            </a:r>
          </a:p>
        </p:txBody>
      </p:sp>
      <p:pic>
        <p:nvPicPr>
          <p:cNvPr id="16" name="Picture 2" descr="New Career Development Framework">
            <a:extLst>
              <a:ext uri="{FF2B5EF4-FFF2-40B4-BE49-F238E27FC236}">
                <a16:creationId xmlns:a16="http://schemas.microsoft.com/office/drawing/2014/main" id="{80E336C6-FAB5-42C9-BA6D-D9C94AF5FE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24" y="224187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New Career Development Framework">
            <a:extLst>
              <a:ext uri="{FF2B5EF4-FFF2-40B4-BE49-F238E27FC236}">
                <a16:creationId xmlns:a16="http://schemas.microsoft.com/office/drawing/2014/main" id="{0C527B60-4E67-4CD4-AFC4-629002140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24" y="4339066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New Career Development Framework">
            <a:extLst>
              <a:ext uri="{FF2B5EF4-FFF2-40B4-BE49-F238E27FC236}">
                <a16:creationId xmlns:a16="http://schemas.microsoft.com/office/drawing/2014/main" id="{A4EFE7BD-C877-4901-8BE9-CC832FAD8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624" y="84374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New Career Development Framework">
            <a:extLst>
              <a:ext uri="{FF2B5EF4-FFF2-40B4-BE49-F238E27FC236}">
                <a16:creationId xmlns:a16="http://schemas.microsoft.com/office/drawing/2014/main" id="{D232E312-BB25-423B-B2CB-0337AC7A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641" y="3640002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New Career Development Framework">
            <a:extLst>
              <a:ext uri="{FF2B5EF4-FFF2-40B4-BE49-F238E27FC236}">
                <a16:creationId xmlns:a16="http://schemas.microsoft.com/office/drawing/2014/main" id="{7B67C752-4A48-4A76-A2D8-FBC3ECB70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796" y="2940937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New Career Development Framework">
            <a:extLst>
              <a:ext uri="{FF2B5EF4-FFF2-40B4-BE49-F238E27FC236}">
                <a16:creationId xmlns:a16="http://schemas.microsoft.com/office/drawing/2014/main" id="{09D85ABA-FFAD-43F4-9EBF-8EC997AC2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3624" y="1542807"/>
            <a:ext cx="580255" cy="5802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Shape 114">
            <a:extLst>
              <a:ext uri="{FF2B5EF4-FFF2-40B4-BE49-F238E27FC236}">
                <a16:creationId xmlns:a16="http://schemas.microsoft.com/office/drawing/2014/main" id="{DF49C1F5-04A9-44C3-9AEC-5AC05F46EF7B}"/>
              </a:ext>
            </a:extLst>
          </p:cNvPr>
          <p:cNvSpPr/>
          <p:nvPr/>
        </p:nvSpPr>
        <p:spPr>
          <a:xfrm>
            <a:off x="588064" y="187983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Learning objectives for today</a:t>
            </a:r>
          </a:p>
        </p:txBody>
      </p:sp>
    </p:spTree>
    <p:extLst>
      <p:ext uri="{BB962C8B-B14F-4D97-AF65-F5344CB8AC3E}">
        <p14:creationId xmlns:p14="http://schemas.microsoft.com/office/powerpoint/2010/main" val="185992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silhouette of a road signage during golden hour">
            <a:extLst>
              <a:ext uri="{FF2B5EF4-FFF2-40B4-BE49-F238E27FC236}">
                <a16:creationId xmlns:a16="http://schemas.microsoft.com/office/drawing/2014/main" id="{AD183F81-3D35-4F07-8FBB-7E73E3FC03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88777" y="2346743"/>
            <a:ext cx="3594492" cy="240376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rson in red sweater holding babys hand">
            <a:extLst>
              <a:ext uri="{FF2B5EF4-FFF2-40B4-BE49-F238E27FC236}">
                <a16:creationId xmlns:a16="http://schemas.microsoft.com/office/drawing/2014/main" id="{0F241E7E-3EB8-414D-9A56-D445B26E8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8753" y="2346743"/>
            <a:ext cx="3594492" cy="23975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4952EA-BE8E-4392-9233-ADA08AE8AA40}"/>
              </a:ext>
            </a:extLst>
          </p:cNvPr>
          <p:cNvSpPr/>
          <p:nvPr/>
        </p:nvSpPr>
        <p:spPr>
          <a:xfrm>
            <a:off x="308731" y="4954771"/>
            <a:ext cx="5634869" cy="756987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We all go through life with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 sense of identity 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and values that we follow from our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families and friends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.  </a:t>
            </a:r>
            <a:endParaRPr lang="en-GB" sz="1600" dirty="0">
              <a:ln>
                <a:solidFill>
                  <a:srgbClr val="00A8A8"/>
                </a:solidFill>
              </a:ln>
              <a:solidFill>
                <a:schemeClr val="tx1"/>
              </a:solidFill>
              <a:latin typeface="Century Gothic" panose="020B050202020202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588E3C6-1651-47FE-87CF-4CBD35BDC773}"/>
              </a:ext>
            </a:extLst>
          </p:cNvPr>
          <p:cNvSpPr/>
          <p:nvPr/>
        </p:nvSpPr>
        <p:spPr>
          <a:xfrm>
            <a:off x="4634566" y="2502226"/>
            <a:ext cx="2922867" cy="2096797"/>
          </a:xfrm>
          <a:prstGeom prst="roundRect">
            <a:avLst/>
          </a:prstGeom>
          <a:solidFill>
            <a:srgbClr val="A4C8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Identity: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Who a person is, or the qualities of a person or group that make them who they are and different from others.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DCC7764-5F41-4F9D-94A0-3AD7A4112B54}"/>
              </a:ext>
            </a:extLst>
          </p:cNvPr>
          <p:cNvSpPr/>
          <p:nvPr/>
        </p:nvSpPr>
        <p:spPr>
          <a:xfrm>
            <a:off x="8624590" y="2502225"/>
            <a:ext cx="2922867" cy="2096797"/>
          </a:xfrm>
          <a:prstGeom prst="roundRect">
            <a:avLst/>
          </a:prstGeom>
          <a:solidFill>
            <a:srgbClr val="A4C8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Values: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principles that help you to decide what is right and wrong, and how you will act in various situations.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2C0636-0134-4636-B4CB-1A4FF0D3179A}"/>
              </a:ext>
            </a:extLst>
          </p:cNvPr>
          <p:cNvSpPr/>
          <p:nvPr/>
        </p:nvSpPr>
        <p:spPr>
          <a:xfrm>
            <a:off x="6248402" y="4954771"/>
            <a:ext cx="5634869" cy="756988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Our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actions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, and therefore our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futures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, can change based on </a:t>
            </a:r>
            <a:r>
              <a:rPr lang="en-GB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how our values lead us in various situations</a:t>
            </a:r>
            <a:r>
              <a:rPr lang="en-GB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Microsoft YaHei UI Light" panose="020B0502040204020203" pitchFamily="34" charset="-122"/>
                <a:cs typeface="Calibri" panose="020F0502020204030204" pitchFamily="34" charset="0"/>
              </a:rPr>
              <a:t>.  </a:t>
            </a:r>
            <a:endParaRPr lang="en-GB" sz="1600" dirty="0">
              <a:ln>
                <a:solidFill>
                  <a:srgbClr val="00A8A8"/>
                </a:solidFill>
              </a:ln>
              <a:solidFill>
                <a:schemeClr val="tx1"/>
              </a:solidFill>
              <a:latin typeface="Century Gothic" panose="020B0502020202020204" pitchFamily="34" charset="0"/>
              <a:ea typeface="Microsoft YaHei UI Light" panose="020B0502040204020203" pitchFamily="34" charset="-122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4F9692D-8DB1-4665-960B-B4E9DFADEEA9}"/>
              </a:ext>
            </a:extLst>
          </p:cNvPr>
          <p:cNvSpPr/>
          <p:nvPr/>
        </p:nvSpPr>
        <p:spPr>
          <a:xfrm>
            <a:off x="910937" y="1146241"/>
            <a:ext cx="10370127" cy="932014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activity (4-5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partner. What do you consider to be your heritage, identity and values? 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to see some definitions if you aren’t sure.  </a:t>
            </a:r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EFF0763A-FD11-4456-9C69-1425B39A02C7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0" name="Pentagon 20">
            <a:extLst>
              <a:ext uri="{FF2B5EF4-FFF2-40B4-BE49-F238E27FC236}">
                <a16:creationId xmlns:a16="http://schemas.microsoft.com/office/drawing/2014/main" id="{22DC125A-93A3-4528-AF1E-0DCA18CB7F8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21" name="Shape 114">
            <a:extLst>
              <a:ext uri="{FF2B5EF4-FFF2-40B4-BE49-F238E27FC236}">
                <a16:creationId xmlns:a16="http://schemas.microsoft.com/office/drawing/2014/main" id="{D592BE22-F22E-41D2-868F-AFBBCD26226F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Are you aware of heritage, identity and values?</a:t>
            </a:r>
          </a:p>
        </p:txBody>
      </p:sp>
      <p:pic>
        <p:nvPicPr>
          <p:cNvPr id="23" name="Picture 6" descr="New Career Development Framework">
            <a:extLst>
              <a:ext uri="{FF2B5EF4-FFF2-40B4-BE49-F238E27FC236}">
                <a16:creationId xmlns:a16="http://schemas.microsoft.com/office/drawing/2014/main" id="{D3E77929-B713-4647-85E0-ED82F4FFAB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296643" y="49957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DAA8F2F-962D-4B9A-8C75-6C71C380B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731" y="2352979"/>
            <a:ext cx="3594492" cy="23975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6FB6B7-6574-4213-89CB-8D4ED36C6B21}"/>
              </a:ext>
            </a:extLst>
          </p:cNvPr>
          <p:cNvSpPr/>
          <p:nvPr/>
        </p:nvSpPr>
        <p:spPr>
          <a:xfrm>
            <a:off x="644543" y="2502226"/>
            <a:ext cx="2922867" cy="2096797"/>
          </a:xfrm>
          <a:prstGeom prst="roundRect">
            <a:avLst/>
          </a:prstGeom>
          <a:solidFill>
            <a:srgbClr val="A4C8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Heritage: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Features belonging to the culture of a particular society, such as traditions or languages, that were created in the past and still have importance.</a:t>
            </a:r>
          </a:p>
        </p:txBody>
      </p:sp>
    </p:spTree>
    <p:extLst>
      <p:ext uri="{BB962C8B-B14F-4D97-AF65-F5344CB8AC3E}">
        <p14:creationId xmlns:p14="http://schemas.microsoft.com/office/powerpoint/2010/main" val="8955812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DA513E-26DC-47A7-B329-7F3CD2C13BB6}"/>
              </a:ext>
            </a:extLst>
          </p:cNvPr>
          <p:cNvSpPr/>
          <p:nvPr/>
        </p:nvSpPr>
        <p:spPr>
          <a:xfrm>
            <a:off x="7155712" y="2384134"/>
            <a:ext cx="4693240" cy="1268843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a partner about the following question: have you ever felt discriminated against? When? What did you do?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F9BACF2-7B84-4359-AE02-127279D1F700}"/>
              </a:ext>
            </a:extLst>
          </p:cNvPr>
          <p:cNvSpPr/>
          <p:nvPr/>
        </p:nvSpPr>
        <p:spPr>
          <a:xfrm>
            <a:off x="338331" y="1083359"/>
            <a:ext cx="5148070" cy="945279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Stereotyping can lead to discrimination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without realising it, so it is important to always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treat people equally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FC15D6-2739-4FC2-BA97-94FE1A1AE429}"/>
              </a:ext>
            </a:extLst>
          </p:cNvPr>
          <p:cNvSpPr/>
          <p:nvPr/>
        </p:nvSpPr>
        <p:spPr>
          <a:xfrm>
            <a:off x="338330" y="2368813"/>
            <a:ext cx="6509037" cy="1299487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Equality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means making sure individuals or groups are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not treated differently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based on a specific “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protected characteristic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”. These characteristics include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race, gender, disability, religion or belief, sex, sexual orientation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and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age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1CC8EE6-C701-404B-8831-CF06B118F986}"/>
              </a:ext>
            </a:extLst>
          </p:cNvPr>
          <p:cNvSpPr/>
          <p:nvPr/>
        </p:nvSpPr>
        <p:spPr>
          <a:xfrm>
            <a:off x="5688419" y="1083359"/>
            <a:ext cx="6160532" cy="945278"/>
          </a:xfrm>
          <a:prstGeom prst="roundRect">
            <a:avLst/>
          </a:prstGeom>
          <a:solidFill>
            <a:srgbClr val="A4C8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Definition: Stereotype: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A set idea that people have about what someone or something is like, especially an idea that is wrong.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7BCE819-E610-4022-ADD6-A28F25022302}"/>
              </a:ext>
            </a:extLst>
          </p:cNvPr>
          <p:cNvSpPr/>
          <p:nvPr/>
        </p:nvSpPr>
        <p:spPr>
          <a:xfrm>
            <a:off x="4848447" y="4008474"/>
            <a:ext cx="7000505" cy="1574110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Diversity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aims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recognise, respect and value people’s differences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 This then means they are able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reach their full potential and contribute to society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because they have been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encouraged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through an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inclusive culture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FF54CFE1-AE65-4554-AF99-122791433853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17" name="Pentagon 20">
            <a:extLst>
              <a:ext uri="{FF2B5EF4-FFF2-40B4-BE49-F238E27FC236}">
                <a16:creationId xmlns:a16="http://schemas.microsoft.com/office/drawing/2014/main" id="{09430BE9-E9A6-45EB-B93C-41DB3CABAFBD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18" name="Shape 114">
            <a:extLst>
              <a:ext uri="{FF2B5EF4-FFF2-40B4-BE49-F238E27FC236}">
                <a16:creationId xmlns:a16="http://schemas.microsoft.com/office/drawing/2014/main" id="{5A33F2C0-F90E-47B9-BFF5-0C924EE068B1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discrimination?</a:t>
            </a:r>
          </a:p>
        </p:txBody>
      </p:sp>
      <p:pic>
        <p:nvPicPr>
          <p:cNvPr id="19" name="Picture 8" descr="New Career Development Framework">
            <a:extLst>
              <a:ext uri="{FF2B5EF4-FFF2-40B4-BE49-F238E27FC236}">
                <a16:creationId xmlns:a16="http://schemas.microsoft.com/office/drawing/2014/main" id="{C9A7B477-6C4E-43AB-A859-90AAC514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643" y="81218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BB21B6B-72C2-4ADA-B50A-F24540DA71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331" y="4008473"/>
            <a:ext cx="4204149" cy="1574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7500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3">
            <a:extLst>
              <a:ext uri="{FF2B5EF4-FFF2-40B4-BE49-F238E27FC236}">
                <a16:creationId xmlns:a16="http://schemas.microsoft.com/office/drawing/2014/main" id="{5155B93C-AEB1-4974-8139-040D478C710D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18" name="Pentagon 20">
            <a:extLst>
              <a:ext uri="{FF2B5EF4-FFF2-40B4-BE49-F238E27FC236}">
                <a16:creationId xmlns:a16="http://schemas.microsoft.com/office/drawing/2014/main" id="{032B2627-545C-4382-B21C-F3580188C0F6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19" name="Shape 114">
            <a:extLst>
              <a:ext uri="{FF2B5EF4-FFF2-40B4-BE49-F238E27FC236}">
                <a16:creationId xmlns:a16="http://schemas.microsoft.com/office/drawing/2014/main" id="{0386B2E5-88DA-467B-95FC-82342DBB3080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discrimination?</a:t>
            </a:r>
          </a:p>
        </p:txBody>
      </p:sp>
      <p:pic>
        <p:nvPicPr>
          <p:cNvPr id="20" name="Picture 8" descr="New Career Development Framework">
            <a:extLst>
              <a:ext uri="{FF2B5EF4-FFF2-40B4-BE49-F238E27FC236}">
                <a16:creationId xmlns:a16="http://schemas.microsoft.com/office/drawing/2014/main" id="{18A2366A-9C1A-4049-8A96-5C6DA33BF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6643" y="81218"/>
            <a:ext cx="806018" cy="8060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silhouette of a road signage during golden hour">
            <a:extLst>
              <a:ext uri="{FF2B5EF4-FFF2-40B4-BE49-F238E27FC236}">
                <a16:creationId xmlns:a16="http://schemas.microsoft.com/office/drawing/2014/main" id="{BA294295-6E5D-4452-9A5E-0EE3EFADB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51553" y="1103251"/>
            <a:ext cx="6955669" cy="465149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23CAADF-E4EE-4C27-BF33-22EBE3E20585}"/>
              </a:ext>
            </a:extLst>
          </p:cNvPr>
          <p:cNvSpPr/>
          <p:nvPr/>
        </p:nvSpPr>
        <p:spPr>
          <a:xfrm>
            <a:off x="335578" y="3251199"/>
            <a:ext cx="4327862" cy="2503549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Final individual reflection (1-2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has what you have explored today opened your eyes to your own career possibilities?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will you use what you have learned to make sure you find your future right here in the North East?</a:t>
            </a:r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7D4B19-B625-45EA-81D1-A14ECF7F795C}"/>
              </a:ext>
            </a:extLst>
          </p:cNvPr>
          <p:cNvSpPr/>
          <p:nvPr/>
        </p:nvSpPr>
        <p:spPr>
          <a:xfrm>
            <a:off x="335577" y="1144836"/>
            <a:ext cx="4327863" cy="1832044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As you have seen today,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discrimination can affect what we choose to do as a future career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This can then lead to industries or companies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missing out on having a more diverse workforce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(the group of people working for them).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Helvetica Neue" panose="0200050300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6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4F10CD-4180-4306-9A33-6A4B891550C3}"/>
              </a:ext>
            </a:extLst>
          </p:cNvPr>
          <p:cNvSpPr/>
          <p:nvPr/>
        </p:nvSpPr>
        <p:spPr>
          <a:xfrm>
            <a:off x="2688952" y="1218381"/>
            <a:ext cx="5404698" cy="811915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Resilience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key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to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success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We all have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successes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failures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it is important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learn from them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   </a:t>
            </a:r>
            <a:endParaRPr lang="en-GB" sz="1600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BCA5F89-7B65-427C-AA17-B1AC528FA2C2}"/>
              </a:ext>
            </a:extLst>
          </p:cNvPr>
          <p:cNvSpPr/>
          <p:nvPr/>
        </p:nvSpPr>
        <p:spPr>
          <a:xfrm>
            <a:off x="2688952" y="2262896"/>
            <a:ext cx="5404698" cy="811916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Its important to know that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different jobs and careers bring different challenges and rewards. 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A04D630-5D57-47E3-B5DE-2CE5F3FC1C1B}"/>
              </a:ext>
            </a:extLst>
          </p:cNvPr>
          <p:cNvSpPr/>
          <p:nvPr/>
        </p:nvSpPr>
        <p:spPr>
          <a:xfrm>
            <a:off x="4655449" y="4207045"/>
            <a:ext cx="2875321" cy="1482713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Challenge: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Can you think of a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career that would be very challenging but also very rewarding?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EC5B79-DB76-4C26-AA15-BF65A74E734E}"/>
              </a:ext>
            </a:extLst>
          </p:cNvPr>
          <p:cNvSpPr/>
          <p:nvPr/>
        </p:nvSpPr>
        <p:spPr>
          <a:xfrm>
            <a:off x="8039521" y="4207045"/>
            <a:ext cx="3769200" cy="1482713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 example of a challenging career could be a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paramedic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, as it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something different every day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 But, it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highly rewarding helping  people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.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F92636-4B7C-4A21-B921-621EDD60FF49}"/>
              </a:ext>
            </a:extLst>
          </p:cNvPr>
          <p:cNvSpPr/>
          <p:nvPr/>
        </p:nvSpPr>
        <p:spPr>
          <a:xfrm>
            <a:off x="379330" y="4207045"/>
            <a:ext cx="3767367" cy="1482713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It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important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 that when things go wrong or are challenging that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we stop, think and look for opportunities to improve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move forwards.  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4D1EE019-1000-4097-8947-143EFDB01041}"/>
              </a:ext>
            </a:extLst>
          </p:cNvPr>
          <p:cNvSpPr/>
          <p:nvPr/>
        </p:nvSpPr>
        <p:spPr>
          <a:xfrm>
            <a:off x="379330" y="3307412"/>
            <a:ext cx="11429391" cy="673301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activity (4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Click the image to watch the video. Then, discuss how your own resilience is important for your future. 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1B80D049-2DC6-497D-8A42-DA1E7677E8D5}"/>
              </a:ext>
            </a:extLst>
          </p:cNvPr>
          <p:cNvSpPr/>
          <p:nvPr/>
        </p:nvSpPr>
        <p:spPr>
          <a:xfrm>
            <a:off x="379331" y="1163476"/>
            <a:ext cx="2108687" cy="1911335"/>
          </a:xfrm>
          <a:prstGeom prst="roundRect">
            <a:avLst/>
          </a:prstGeom>
          <a:solidFill>
            <a:srgbClr val="A0B1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Resilience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To stay positive, stay calm and go again when things go wrong. </a:t>
            </a:r>
          </a:p>
        </p:txBody>
      </p:sp>
      <p:pic>
        <p:nvPicPr>
          <p:cNvPr id="13" name="Picture 12">
            <a:hlinkClick r:id="rId4"/>
            <a:extLst>
              <a:ext uri="{FF2B5EF4-FFF2-40B4-BE49-F238E27FC236}">
                <a16:creationId xmlns:a16="http://schemas.microsoft.com/office/drawing/2014/main" id="{F0104449-63B2-4AB2-9614-B55BB0011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4584" y="1216728"/>
            <a:ext cx="3274185" cy="18643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Rectangle: Rounded Corners 18">
            <a:hlinkClick r:id="rId4"/>
            <a:extLst>
              <a:ext uri="{FF2B5EF4-FFF2-40B4-BE49-F238E27FC236}">
                <a16:creationId xmlns:a16="http://schemas.microsoft.com/office/drawing/2014/main" id="{2D668EF5-D043-4F93-8078-36F4583D7DC5}"/>
              </a:ext>
            </a:extLst>
          </p:cNvPr>
          <p:cNvSpPr/>
          <p:nvPr/>
        </p:nvSpPr>
        <p:spPr>
          <a:xfrm>
            <a:off x="11024646" y="1064757"/>
            <a:ext cx="784076" cy="538608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0:00-2:13</a:t>
            </a:r>
            <a:endParaRPr lang="en-GB" sz="1600" dirty="0">
              <a:solidFill>
                <a:schemeClr val="tx1"/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293D1679-DA9B-4986-9355-3EE1F63EA0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80282" y="1148066"/>
            <a:ext cx="699879" cy="673301"/>
          </a:xfrm>
          <a:prstGeom prst="ellipse">
            <a:avLst/>
          </a:prstGeom>
        </p:spPr>
      </p:pic>
      <p:sp>
        <p:nvSpPr>
          <p:cNvPr id="23" name="TextBox 13">
            <a:extLst>
              <a:ext uri="{FF2B5EF4-FFF2-40B4-BE49-F238E27FC236}">
                <a16:creationId xmlns:a16="http://schemas.microsoft.com/office/drawing/2014/main" id="{A4ABD0E5-54A9-430C-988B-99610D86398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24" name="Picture 10" descr="New Career Development Framework">
            <a:extLst>
              <a:ext uri="{FF2B5EF4-FFF2-40B4-BE49-F238E27FC236}">
                <a16:creationId xmlns:a16="http://schemas.microsoft.com/office/drawing/2014/main" id="{1B9C0233-A826-4870-A5A9-5BEF60EFA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1588" y="86468"/>
            <a:ext cx="811073" cy="795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Pentagon 20">
            <a:extLst>
              <a:ext uri="{FF2B5EF4-FFF2-40B4-BE49-F238E27FC236}">
                <a16:creationId xmlns:a16="http://schemas.microsoft.com/office/drawing/2014/main" id="{3DD85B4A-82A5-4ED7-8DCA-244532571206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6" name="Shape 114">
            <a:extLst>
              <a:ext uri="{FF2B5EF4-FFF2-40B4-BE49-F238E27FC236}">
                <a16:creationId xmlns:a16="http://schemas.microsoft.com/office/drawing/2014/main" id="{D19A6A6F-E315-4939-9245-4329608FCB1D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Take the initiative in your life</a:t>
            </a:r>
          </a:p>
        </p:txBody>
      </p:sp>
    </p:spTree>
    <p:extLst>
      <p:ext uri="{BB962C8B-B14F-4D97-AF65-F5344CB8AC3E}">
        <p14:creationId xmlns:p14="http://schemas.microsoft.com/office/powerpoint/2010/main" val="99831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4F10CD-4180-4306-9A33-6A4B891550C3}"/>
              </a:ext>
            </a:extLst>
          </p:cNvPr>
          <p:cNvSpPr/>
          <p:nvPr/>
        </p:nvSpPr>
        <p:spPr>
          <a:xfrm>
            <a:off x="730538" y="1090602"/>
            <a:ext cx="10730925" cy="786535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 internet has a whole host of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information sources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For instance,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National Careers Service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Start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</a:t>
            </a:r>
            <a:r>
              <a:rPr lang="en-GB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icould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all have great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support and advice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 Click on the logos to visit their sites.  </a:t>
            </a:r>
            <a:endParaRPr lang="en-GB" sz="1600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8FEC5B79-DB76-4C26-AA15-BF65A74E734E}"/>
              </a:ext>
            </a:extLst>
          </p:cNvPr>
          <p:cNvSpPr/>
          <p:nvPr/>
        </p:nvSpPr>
        <p:spPr>
          <a:xfrm>
            <a:off x="2977117" y="4720921"/>
            <a:ext cx="8835552" cy="786535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icould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is a great place to get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tips on GCSE options, apprenticeships, university, finding work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(and much more!).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AF92636-4B7C-4A21-B921-621EDD60FF49}"/>
              </a:ext>
            </a:extLst>
          </p:cNvPr>
          <p:cNvSpPr/>
          <p:nvPr/>
        </p:nvSpPr>
        <p:spPr>
          <a:xfrm>
            <a:off x="1807535" y="2300708"/>
            <a:ext cx="10005133" cy="786535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 National Careers Service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provides careers information, advice and guidance. They can help you to make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decisions on learning, training and work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at all stages in your career.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E4D34A7-B7B0-4B94-90A2-4D6A947A6510}"/>
              </a:ext>
            </a:extLst>
          </p:cNvPr>
          <p:cNvSpPr/>
          <p:nvPr/>
        </p:nvSpPr>
        <p:spPr>
          <a:xfrm>
            <a:off x="379330" y="3510814"/>
            <a:ext cx="8116083" cy="786535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0095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Start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will help you to find out which </a:t>
            </a:r>
            <a:r>
              <a:rPr lang="en-GB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subjects and qualifications will help to prepare you for your future? 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Also, </a:t>
            </a:r>
            <a:r>
              <a:rPr lang="en-GB" sz="1600" dirty="0">
                <a:solidFill>
                  <a:srgbClr val="000000"/>
                </a:solidFill>
                <a:latin typeface="Century Gothic" panose="020B0502020202020204" pitchFamily="34" charset="0"/>
              </a:rPr>
              <a:t>w</a:t>
            </a:r>
            <a:r>
              <a:rPr lang="en-GB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hich pathway is right for you?</a:t>
            </a:r>
            <a:endParaRPr lang="en-GB" sz="1600" dirty="0">
              <a:solidFill>
                <a:schemeClr val="tx1"/>
              </a:solidFill>
              <a:highlight>
                <a:srgbClr val="FFFF00"/>
              </a:highlight>
              <a:latin typeface="Century Gothic" panose="020B0502020202020204" pitchFamily="34" charset="0"/>
            </a:endParaRPr>
          </a:p>
        </p:txBody>
      </p:sp>
      <p:pic>
        <p:nvPicPr>
          <p:cNvPr id="8" name="Picture 7">
            <a:hlinkClick r:id="rId4"/>
            <a:extLst>
              <a:ext uri="{FF2B5EF4-FFF2-40B4-BE49-F238E27FC236}">
                <a16:creationId xmlns:a16="http://schemas.microsoft.com/office/drawing/2014/main" id="{67847058-D1B2-46FF-8F1E-78E7BEC61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332" y="4601116"/>
            <a:ext cx="2427663" cy="1156933"/>
          </a:xfrm>
          <a:prstGeom prst="rect">
            <a:avLst/>
          </a:prstGeom>
        </p:spPr>
      </p:pic>
      <p:pic>
        <p:nvPicPr>
          <p:cNvPr id="10" name="Picture 9">
            <a:hlinkClick r:id="rId6"/>
            <a:extLst>
              <a:ext uri="{FF2B5EF4-FFF2-40B4-BE49-F238E27FC236}">
                <a16:creationId xmlns:a16="http://schemas.microsoft.com/office/drawing/2014/main" id="{98E9C7C7-C887-4D29-96D6-B72142A770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86875" y="3355991"/>
            <a:ext cx="3025793" cy="941358"/>
          </a:xfrm>
          <a:prstGeom prst="rect">
            <a:avLst/>
          </a:prstGeom>
        </p:spPr>
      </p:pic>
      <p:pic>
        <p:nvPicPr>
          <p:cNvPr id="1026" name="Picture 2" descr="National Careers Service - YouTube">
            <a:hlinkClick r:id="rId8"/>
            <a:extLst>
              <a:ext uri="{FF2B5EF4-FFF2-40B4-BE49-F238E27FC236}">
                <a16:creationId xmlns:a16="http://schemas.microsoft.com/office/drawing/2014/main" id="{035D129F-CB54-4E4F-B295-0C58FE6F3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331" y="2096597"/>
            <a:ext cx="1194288" cy="119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New Career Development Framework">
            <a:extLst>
              <a:ext uri="{FF2B5EF4-FFF2-40B4-BE49-F238E27FC236}">
                <a16:creationId xmlns:a16="http://schemas.microsoft.com/office/drawing/2014/main" id="{1FBF67E4-DEA0-44F3-B139-72F02F29F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1588" y="86468"/>
            <a:ext cx="811073" cy="79551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3">
            <a:extLst>
              <a:ext uri="{FF2B5EF4-FFF2-40B4-BE49-F238E27FC236}">
                <a16:creationId xmlns:a16="http://schemas.microsoft.com/office/drawing/2014/main" id="{69767961-167E-4EBE-A2F1-AD634BD9584B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21" name="Pentagon 20">
            <a:extLst>
              <a:ext uri="{FF2B5EF4-FFF2-40B4-BE49-F238E27FC236}">
                <a16:creationId xmlns:a16="http://schemas.microsoft.com/office/drawing/2014/main" id="{92001105-4E1C-44AE-A79F-ADAA34E59C1E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24" name="Shape 114">
            <a:extLst>
              <a:ext uri="{FF2B5EF4-FFF2-40B4-BE49-F238E27FC236}">
                <a16:creationId xmlns:a16="http://schemas.microsoft.com/office/drawing/2014/main" id="{2C589AAA-7460-48CB-B8CE-D9449D39972E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Take the initiative in your life</a:t>
            </a:r>
          </a:p>
        </p:txBody>
      </p:sp>
    </p:spTree>
    <p:extLst>
      <p:ext uri="{BB962C8B-B14F-4D97-AF65-F5344CB8AC3E}">
        <p14:creationId xmlns:p14="http://schemas.microsoft.com/office/powerpoint/2010/main" val="257531165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E3F3DB44-C0B9-421C-9B5D-B6DC879F5B3A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95BE38-3ADB-48F8-8A06-32EDAED1D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627" y="2868197"/>
            <a:ext cx="10161373" cy="1121605"/>
          </a:xfrm>
        </p:spPr>
        <p:txBody>
          <a:bodyPr anchor="ctr"/>
          <a:lstStyle/>
          <a:p>
            <a:r>
              <a:rPr lang="en-US" sz="7000" dirty="0">
                <a:latin typeface="Century Gothic" panose="020B0502020202020204" pitchFamily="34" charset="0"/>
              </a:rPr>
              <a:t>Thank you!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7D8375D1-DE14-41D8-9CAF-3BF10F577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90" y="6084620"/>
            <a:ext cx="1332820" cy="539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14">
            <a:extLst>
              <a:ext uri="{FF2B5EF4-FFF2-40B4-BE49-F238E27FC236}">
                <a16:creationId xmlns:a16="http://schemas.microsoft.com/office/drawing/2014/main" id="{7D7CD491-4AB0-47CC-96F7-8EE27D03A4E1}"/>
              </a:ext>
            </a:extLst>
          </p:cNvPr>
          <p:cNvSpPr/>
          <p:nvPr/>
        </p:nvSpPr>
        <p:spPr>
          <a:xfrm>
            <a:off x="588064" y="187983"/>
            <a:ext cx="6559300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GB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  <a:sym typeface="Lato"/>
              </a:rPr>
              <a:t>Keywords</a:t>
            </a:r>
          </a:p>
        </p:txBody>
      </p:sp>
      <p:sp>
        <p:nvSpPr>
          <p:cNvPr id="9" name="TextBox 13">
            <a:extLst>
              <a:ext uri="{FF2B5EF4-FFF2-40B4-BE49-F238E27FC236}">
                <a16:creationId xmlns:a16="http://schemas.microsoft.com/office/drawing/2014/main" id="{EAA78CC0-A2BD-4FA7-85C2-7B9D8EBA6191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5F54A3-0B2B-4051-B440-4D3DAC5C1A5A}"/>
              </a:ext>
            </a:extLst>
          </p:cNvPr>
          <p:cNvSpPr txBox="1"/>
          <p:nvPr/>
        </p:nvSpPr>
        <p:spPr>
          <a:xfrm>
            <a:off x="612314" y="790541"/>
            <a:ext cx="10092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Labour Market Information (LMI):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Information about the jobs and careers available in a geographical area.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B1B773-8EEC-485F-9109-1F4BE9FFC092}"/>
              </a:ext>
            </a:extLst>
          </p:cNvPr>
          <p:cNvSpPr txBox="1"/>
          <p:nvPr/>
        </p:nvSpPr>
        <p:spPr>
          <a:xfrm>
            <a:off x="612314" y="1477495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Sector: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 areas into which the economic activity of a country is divided.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9C09A3-791B-48D8-810E-BAD185795365}"/>
              </a:ext>
            </a:extLst>
          </p:cNvPr>
          <p:cNvSpPr txBox="1"/>
          <p:nvPr/>
        </p:nvSpPr>
        <p:spPr>
          <a:xfrm>
            <a:off x="612314" y="1887450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Employability: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Having the skills and abilities needed to have a job or career.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E5E84-7117-4F64-999D-9CD757C5A09B}"/>
              </a:ext>
            </a:extLst>
          </p:cNvPr>
          <p:cNvSpPr txBox="1"/>
          <p:nvPr/>
        </p:nvSpPr>
        <p:spPr>
          <a:xfrm>
            <a:off x="612312" y="2297405"/>
            <a:ext cx="98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Career: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 The job or series of jobs that you do during your working life.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9E5B8B-AE7D-4561-B7B1-6AD162B93AA6}"/>
              </a:ext>
            </a:extLst>
          </p:cNvPr>
          <p:cNvSpPr txBox="1"/>
          <p:nvPr/>
        </p:nvSpPr>
        <p:spPr>
          <a:xfrm>
            <a:off x="612311" y="2707360"/>
            <a:ext cx="985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Prejudice: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An unfair and unreasonable opinion or feeling, especially when formed without enough thought or knowledge.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A03A3F-42EF-4DD1-B375-376B9A1AF500}"/>
              </a:ext>
            </a:extLst>
          </p:cNvPr>
          <p:cNvSpPr txBox="1"/>
          <p:nvPr/>
        </p:nvSpPr>
        <p:spPr>
          <a:xfrm>
            <a:off x="612314" y="3394314"/>
            <a:ext cx="9858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Stereotype: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A set idea that people have about what someone or something is like, especially an idea that is wrong.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E9D9EF-BBE1-4BFB-81D8-1755FF9F699C}"/>
              </a:ext>
            </a:extLst>
          </p:cNvPr>
          <p:cNvSpPr txBox="1"/>
          <p:nvPr/>
        </p:nvSpPr>
        <p:spPr>
          <a:xfrm>
            <a:off x="588064" y="4081268"/>
            <a:ext cx="9858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entury Gothic" panose="020B0502020202020204" pitchFamily="34" charset="0"/>
              </a:rPr>
              <a:t>Discrimination: </a:t>
            </a:r>
            <a:r>
              <a:rPr lang="en-GB" dirty="0">
                <a:solidFill>
                  <a:schemeClr val="bg1"/>
                </a:solidFill>
                <a:latin typeface="Century Gothic" panose="020B0502020202020204" pitchFamily="34" charset="0"/>
              </a:rPr>
              <a:t>Treating a person or particular group of people differently, especially in a worse way from the way in which you treat other people, because of their skin colour, sex, sexuality, etc.</a:t>
            </a:r>
          </a:p>
        </p:txBody>
      </p:sp>
    </p:spTree>
    <p:extLst>
      <p:ext uri="{BB962C8B-B14F-4D97-AF65-F5344CB8AC3E}">
        <p14:creationId xmlns:p14="http://schemas.microsoft.com/office/powerpoint/2010/main" val="264613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FEFF0-B78A-49E2-8873-966FB10FEB7A}"/>
              </a:ext>
            </a:extLst>
          </p:cNvPr>
          <p:cNvSpPr/>
          <p:nvPr/>
        </p:nvSpPr>
        <p:spPr>
          <a:xfrm>
            <a:off x="5164853" y="1074009"/>
            <a:ext cx="6474511" cy="1077784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LMI is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important for the future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, it allows young people 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understand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what is on offer in their area 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to get there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by making good decisions about their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future career choices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9606F3-BD6C-4846-B311-EA25394786AB}"/>
              </a:ext>
            </a:extLst>
          </p:cNvPr>
          <p:cNvSpPr/>
          <p:nvPr/>
        </p:nvSpPr>
        <p:spPr>
          <a:xfrm>
            <a:off x="1838847" y="2505877"/>
            <a:ext cx="6340511" cy="890677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Class discussion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How do you think Labour Market Information could help you find a job in your area?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AD907C-18D2-41E5-B96F-22A6CA859682}"/>
              </a:ext>
            </a:extLst>
          </p:cNvPr>
          <p:cNvSpPr/>
          <p:nvPr/>
        </p:nvSpPr>
        <p:spPr>
          <a:xfrm>
            <a:off x="1842081" y="4748400"/>
            <a:ext cx="6306581" cy="890678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LMI highlights the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fantastic career opportunities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available and what existing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opportunities and growth areas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near you.  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587812-ADC0-4944-8C91-48EB4C62F7FA}"/>
              </a:ext>
            </a:extLst>
          </p:cNvPr>
          <p:cNvSpPr/>
          <p:nvPr/>
        </p:nvSpPr>
        <p:spPr>
          <a:xfrm>
            <a:off x="1855422" y="3705763"/>
            <a:ext cx="6306580" cy="733429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It helps us understand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the world of work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by breaking it down into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smaller parts.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3B248D5B-28E2-41D8-B0C0-6A39C35D4C7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7FC59AF4-114F-4244-9693-B7F95784A5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Labour Market Information?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8877276-1C99-4E62-93FF-28FC7C3DDC81}"/>
              </a:ext>
            </a:extLst>
          </p:cNvPr>
          <p:cNvSpPr/>
          <p:nvPr/>
        </p:nvSpPr>
        <p:spPr>
          <a:xfrm>
            <a:off x="308204" y="1074008"/>
            <a:ext cx="4635585" cy="1077785"/>
          </a:xfrm>
          <a:prstGeom prst="roundRect">
            <a:avLst/>
          </a:prstGeom>
          <a:solidFill>
            <a:srgbClr val="A4C84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Labour Market Information (LMI)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This tells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you about the current work and job opportunities in your area.  </a:t>
            </a:r>
          </a:p>
        </p:txBody>
      </p:sp>
      <p:pic>
        <p:nvPicPr>
          <p:cNvPr id="22" name="Content Placeholder 2">
            <a:extLst>
              <a:ext uri="{FF2B5EF4-FFF2-40B4-BE49-F238E27FC236}">
                <a16:creationId xmlns:a16="http://schemas.microsoft.com/office/drawing/2014/main" id="{38CF778F-02AF-41B0-B220-F7A0C9472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994" y="2327661"/>
            <a:ext cx="3543658" cy="3543658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25C33E-7004-48BB-8EA0-70EAAEC11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20" y="2342720"/>
            <a:ext cx="1249560" cy="3450363"/>
          </a:xfrm>
          <a:prstGeom prst="rect">
            <a:avLst/>
          </a:prstGeom>
        </p:spPr>
      </p:pic>
      <p:sp>
        <p:nvSpPr>
          <p:cNvPr id="16" name="TextBox 13">
            <a:extLst>
              <a:ext uri="{FF2B5EF4-FFF2-40B4-BE49-F238E27FC236}">
                <a16:creationId xmlns:a16="http://schemas.microsoft.com/office/drawing/2014/main" id="{74674B1A-9C84-4DE5-AB84-762732E3418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18" name="Picture 4" descr="New Career Development Framework">
            <a:extLst>
              <a:ext uri="{FF2B5EF4-FFF2-40B4-BE49-F238E27FC236}">
                <a16:creationId xmlns:a16="http://schemas.microsoft.com/office/drawing/2014/main" id="{470A9C5A-83F4-4F4E-AEE8-8CEE7F02F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5072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12" descr="New Career Development Framework">
            <a:extLst>
              <a:ext uri="{FF2B5EF4-FFF2-40B4-BE49-F238E27FC236}">
                <a16:creationId xmlns:a16="http://schemas.microsoft.com/office/drawing/2014/main" id="{36C05A40-EF75-46A6-A768-3DE00275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113270"/>
            <a:ext cx="758663" cy="75866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6CFEFF0-B78A-49E2-8873-966FB10FEB7A}"/>
              </a:ext>
            </a:extLst>
          </p:cNvPr>
          <p:cNvSpPr/>
          <p:nvPr/>
        </p:nvSpPr>
        <p:spPr>
          <a:xfrm>
            <a:off x="308204" y="1074008"/>
            <a:ext cx="6183031" cy="1040216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LMI can help you understand which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jobs are available near to you and how many jobs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there are in all of the different sectors.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29606F3-BD6C-4846-B311-EA25394786AB}"/>
              </a:ext>
            </a:extLst>
          </p:cNvPr>
          <p:cNvSpPr/>
          <p:nvPr/>
        </p:nvSpPr>
        <p:spPr>
          <a:xfrm>
            <a:off x="4984342" y="2428841"/>
            <a:ext cx="6876766" cy="890677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Individual activity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Write down three careers that interest you for the future.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8AD907C-18D2-41E5-B96F-22A6CA859682}"/>
              </a:ext>
            </a:extLst>
          </p:cNvPr>
          <p:cNvSpPr/>
          <p:nvPr/>
        </p:nvSpPr>
        <p:spPr>
          <a:xfrm>
            <a:off x="4984343" y="4739899"/>
            <a:ext cx="5938215" cy="890678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LMI is updated regularly, so you can see how job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opportunities change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and some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sectors grow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8587812-ADC0-4944-8C91-48EB4C62F7FA}"/>
              </a:ext>
            </a:extLst>
          </p:cNvPr>
          <p:cNvSpPr/>
          <p:nvPr/>
        </p:nvSpPr>
        <p:spPr>
          <a:xfrm>
            <a:off x="5926904" y="3584369"/>
            <a:ext cx="5938216" cy="890678"/>
          </a:xfrm>
          <a:prstGeom prst="roundRect">
            <a:avLst/>
          </a:prstGeom>
          <a:solidFill>
            <a:srgbClr val="0095C8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LMI could help you see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where job opportunities are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</a:rPr>
              <a:t> and how much certain </a:t>
            </a:r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roles pay.</a:t>
            </a:r>
          </a:p>
        </p:txBody>
      </p:sp>
      <p:sp>
        <p:nvSpPr>
          <p:cNvPr id="13" name="Pentagon 20">
            <a:extLst>
              <a:ext uri="{FF2B5EF4-FFF2-40B4-BE49-F238E27FC236}">
                <a16:creationId xmlns:a16="http://schemas.microsoft.com/office/drawing/2014/main" id="{3B248D5B-28E2-41D8-B0C0-6A39C35D4C77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7FC59AF4-114F-4244-9693-B7F95784A54C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What is Labour Market Information?</a:t>
            </a:r>
          </a:p>
        </p:txBody>
      </p:sp>
      <p:sp>
        <p:nvSpPr>
          <p:cNvPr id="16" name="TextBox 13">
            <a:extLst>
              <a:ext uri="{FF2B5EF4-FFF2-40B4-BE49-F238E27FC236}">
                <a16:creationId xmlns:a16="http://schemas.microsoft.com/office/drawing/2014/main" id="{74674B1A-9C84-4DE5-AB84-762732E34188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3ACC54A-4F72-433D-8E00-20BA2935A399}"/>
              </a:ext>
            </a:extLst>
          </p:cNvPr>
          <p:cNvSpPr/>
          <p:nvPr/>
        </p:nvSpPr>
        <p:spPr>
          <a:xfrm>
            <a:off x="6672294" y="1079495"/>
            <a:ext cx="5192826" cy="1072298"/>
          </a:xfrm>
          <a:prstGeom prst="roundRect">
            <a:avLst/>
          </a:prstGeom>
          <a:solidFill>
            <a:srgbClr val="A0B1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Define: Sector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 area of work and production that makes money for an area or country.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822866-9700-40DE-B91B-F33A9AE1A9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004"/>
          <a:stretch/>
        </p:blipFill>
        <p:spPr>
          <a:xfrm>
            <a:off x="308204" y="2428181"/>
            <a:ext cx="4444666" cy="3202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phic 3" descr="Plant with solid fill">
            <a:extLst>
              <a:ext uri="{FF2B5EF4-FFF2-40B4-BE49-F238E27FC236}">
                <a16:creationId xmlns:a16="http://schemas.microsoft.com/office/drawing/2014/main" id="{C361B0CC-670B-4732-AAE7-E1F8C4FF4C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46708" y="4728714"/>
            <a:ext cx="914400" cy="914400"/>
          </a:xfrm>
          <a:prstGeom prst="rect">
            <a:avLst/>
          </a:prstGeom>
        </p:spPr>
      </p:pic>
      <p:pic>
        <p:nvPicPr>
          <p:cNvPr id="9" name="Graphic 8" descr="Marker with solid fill">
            <a:extLst>
              <a:ext uri="{FF2B5EF4-FFF2-40B4-BE49-F238E27FC236}">
                <a16:creationId xmlns:a16="http://schemas.microsoft.com/office/drawing/2014/main" id="{8053528D-72BC-4FE8-BE3B-387D4FB259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984342" y="35725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39042D8-3E90-4364-8E8C-0DBA0DEB5DA3}"/>
              </a:ext>
            </a:extLst>
          </p:cNvPr>
          <p:cNvSpPr/>
          <p:nvPr/>
        </p:nvSpPr>
        <p:spPr>
          <a:xfrm>
            <a:off x="484556" y="1087840"/>
            <a:ext cx="7879455" cy="1136375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Pair discussion (2-3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Talk to your partner about what opportunities you know of in your local area – click for some picture hints. Then, head to the next slide for more information on the sectors that have roles on offer in the North East.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6E4C4F4-D3E9-4A1E-AEAB-D90ECC2C7BCD}"/>
              </a:ext>
            </a:extLst>
          </p:cNvPr>
          <p:cNvSpPr/>
          <p:nvPr/>
        </p:nvSpPr>
        <p:spPr>
          <a:xfrm>
            <a:off x="8550876" y="1088987"/>
            <a:ext cx="3156568" cy="1135228"/>
          </a:xfrm>
          <a:prstGeom prst="roundRect">
            <a:avLst/>
          </a:prstGeom>
          <a:solidFill>
            <a:srgbClr val="F7FFAB"/>
          </a:solidFill>
          <a:ln w="28575">
            <a:solidFill>
              <a:srgbClr val="B3C225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Challenge: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Do you know what kind of work is involved in each of these sectors?</a:t>
            </a:r>
          </a:p>
        </p:txBody>
      </p:sp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go ships docked at the pier during day">
            <a:extLst>
              <a:ext uri="{FF2B5EF4-FFF2-40B4-BE49-F238E27FC236}">
                <a16:creationId xmlns:a16="http://schemas.microsoft.com/office/drawing/2014/main" id="{BE7775AD-47EB-4692-8072-2B529648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7" y="2436893"/>
            <a:ext cx="2298625" cy="15331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monitor showing Java programming">
            <a:extLst>
              <a:ext uri="{FF2B5EF4-FFF2-40B4-BE49-F238E27FC236}">
                <a16:creationId xmlns:a16="http://schemas.microsoft.com/office/drawing/2014/main" id="{B1C9DD67-958B-4DD6-A620-C23E94397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1089" y="2431315"/>
            <a:ext cx="2298625" cy="15354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w angle photography of cranes on top of building">
            <a:extLst>
              <a:ext uri="{FF2B5EF4-FFF2-40B4-BE49-F238E27FC236}">
                <a16:creationId xmlns:a16="http://schemas.microsoft.com/office/drawing/2014/main" id="{B92A676B-23AF-4368-8789-FC785734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7621" y="2436894"/>
            <a:ext cx="2293292" cy="15296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yellow pencil on white iPad">
            <a:extLst>
              <a:ext uri="{FF2B5EF4-FFF2-40B4-BE49-F238E27FC236}">
                <a16:creationId xmlns:a16="http://schemas.microsoft.com/office/drawing/2014/main" id="{3DA366A8-0E2B-4026-BF3E-387C858C4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08819" y="2436894"/>
            <a:ext cx="2298625" cy="153318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person holding pencil near laptop computer">
            <a:extLst>
              <a:ext uri="{FF2B5EF4-FFF2-40B4-BE49-F238E27FC236}">
                <a16:creationId xmlns:a16="http://schemas.microsoft.com/office/drawing/2014/main" id="{387FCD34-92AB-4D63-AB20-D5C4298F2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6" y="4185476"/>
            <a:ext cx="2294544" cy="1530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an in blue jacket standing beside brown wooden post">
            <a:extLst>
              <a:ext uri="{FF2B5EF4-FFF2-40B4-BE49-F238E27FC236}">
                <a16:creationId xmlns:a16="http://schemas.microsoft.com/office/drawing/2014/main" id="{42D745CB-046E-431F-A4BD-C28A132E2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7008" y="4185475"/>
            <a:ext cx="2302706" cy="15304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windmill on grass field during golden hour">
            <a:extLst>
              <a:ext uri="{FF2B5EF4-FFF2-40B4-BE49-F238E27FC236}">
                <a16:creationId xmlns:a16="http://schemas.microsoft.com/office/drawing/2014/main" id="{CA02A97A-0155-45F6-B441-CB42191F9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2288" y="4185616"/>
            <a:ext cx="2293293" cy="152962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white and brown concrete building under blue sky during daytime">
            <a:extLst>
              <a:ext uri="{FF2B5EF4-FFF2-40B4-BE49-F238E27FC236}">
                <a16:creationId xmlns:a16="http://schemas.microsoft.com/office/drawing/2014/main" id="{0BC02C8E-103C-4FFC-82CE-BC3955BB8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14151" y="4182755"/>
            <a:ext cx="2293293" cy="153318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Pentagon 20">
            <a:extLst>
              <a:ext uri="{FF2B5EF4-FFF2-40B4-BE49-F238E27FC236}">
                <a16:creationId xmlns:a16="http://schemas.microsoft.com/office/drawing/2014/main" id="{75703EB8-EA48-4AC1-813B-70591D47B0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6" name="Shape 114">
            <a:extLst>
              <a:ext uri="{FF2B5EF4-FFF2-40B4-BE49-F238E27FC236}">
                <a16:creationId xmlns:a16="http://schemas.microsoft.com/office/drawing/2014/main" id="{CA1FB787-91CC-486E-B3A6-23C6C989377E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364921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4" descr="man in blue jacket standing beside brown wooden post">
            <a:extLst>
              <a:ext uri="{FF2B5EF4-FFF2-40B4-BE49-F238E27FC236}">
                <a16:creationId xmlns:a16="http://schemas.microsoft.com/office/drawing/2014/main" id="{9465D93D-446A-4B1B-9D2E-A6136BD58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706" y="1071389"/>
            <a:ext cx="3263265" cy="21798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argo ships docked at the pier during day">
            <a:extLst>
              <a:ext uri="{FF2B5EF4-FFF2-40B4-BE49-F238E27FC236}">
                <a16:creationId xmlns:a16="http://schemas.microsoft.com/office/drawing/2014/main" id="{BE7775AD-47EB-4692-8072-2B5296482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118" y="1075483"/>
            <a:ext cx="3262018" cy="21757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ow angle photography of cranes on top of building">
            <a:extLst>
              <a:ext uri="{FF2B5EF4-FFF2-40B4-BE49-F238E27FC236}">
                <a16:creationId xmlns:a16="http://schemas.microsoft.com/office/drawing/2014/main" id="{B92A676B-23AF-4368-8789-FC785734C9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2843" y="3557145"/>
            <a:ext cx="3254449" cy="2170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ED1C36A-35DF-4BDF-BC84-861B1591BC64}"/>
              </a:ext>
            </a:extLst>
          </p:cNvPr>
          <p:cNvSpPr/>
          <p:nvPr/>
        </p:nvSpPr>
        <p:spPr>
          <a:xfrm>
            <a:off x="3989794" y="1071389"/>
            <a:ext cx="1927498" cy="2179860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202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 &amp; Logistics: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Transport of people and movement of goods (things we buy). 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53D000B-80C5-4EE0-B37D-F4C20C37655A}"/>
              </a:ext>
            </a:extLst>
          </p:cNvPr>
          <p:cNvSpPr/>
          <p:nvPr/>
        </p:nvSpPr>
        <p:spPr>
          <a:xfrm>
            <a:off x="9796384" y="1071389"/>
            <a:ext cx="1927498" cy="2179860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Advanced Manufacturing: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This includes making parts for cars, trains, electronics </a:t>
            </a:r>
            <a:r>
              <a:rPr lang="en-GB" sz="160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and subsea </a:t>
            </a: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engineering.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0C48495-74E1-4C0C-AADD-CA3E2B985C1A}"/>
              </a:ext>
            </a:extLst>
          </p:cNvPr>
          <p:cNvSpPr/>
          <p:nvPr/>
        </p:nvSpPr>
        <p:spPr>
          <a:xfrm>
            <a:off x="468118" y="3557145"/>
            <a:ext cx="1927498" cy="2170718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Construction: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Building and work across all parts of our built environment. 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245DC0DD-04A7-4B9F-96B1-E1D493E003E4}"/>
              </a:ext>
            </a:extLst>
          </p:cNvPr>
          <p:cNvSpPr/>
          <p:nvPr/>
        </p:nvSpPr>
        <p:spPr>
          <a:xfrm>
            <a:off x="6274707" y="3557145"/>
            <a:ext cx="1927498" cy="2179860"/>
          </a:xfrm>
          <a:prstGeom prst="roundRect">
            <a:avLst/>
          </a:prstGeom>
          <a:solidFill>
            <a:srgbClr val="C1EFFF"/>
          </a:solidFill>
          <a:ln w="28575">
            <a:solidFill>
              <a:srgbClr val="0F6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Health &amp; Life Sciences: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Research and development into health and care (looking after people).</a:t>
            </a:r>
          </a:p>
        </p:txBody>
      </p:sp>
      <p:pic>
        <p:nvPicPr>
          <p:cNvPr id="35" name="Picture 18" descr="white and brown concrete building under blue sky during daytime">
            <a:extLst>
              <a:ext uri="{FF2B5EF4-FFF2-40B4-BE49-F238E27FC236}">
                <a16:creationId xmlns:a16="http://schemas.microsoft.com/office/drawing/2014/main" id="{18377B35-A342-43C6-A026-683B17E60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6387" y="3557145"/>
            <a:ext cx="3263265" cy="217071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Pentagon 20">
            <a:extLst>
              <a:ext uri="{FF2B5EF4-FFF2-40B4-BE49-F238E27FC236}">
                <a16:creationId xmlns:a16="http://schemas.microsoft.com/office/drawing/2014/main" id="{ED55CDD2-6443-4F50-BCB2-66FEC1E4E7C3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0C91275F-CF3A-49E1-8C77-F5A18DBF593E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108620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13">
            <a:extLst>
              <a:ext uri="{FF2B5EF4-FFF2-40B4-BE49-F238E27FC236}">
                <a16:creationId xmlns:a16="http://schemas.microsoft.com/office/drawing/2014/main" id="{FB7D32A5-9545-4A8D-B133-383C2395BDFE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pic>
        <p:nvPicPr>
          <p:cNvPr id="33" name="Picture 4" descr="New Career Development Framework">
            <a:extLst>
              <a:ext uri="{FF2B5EF4-FFF2-40B4-BE49-F238E27FC236}">
                <a16:creationId xmlns:a16="http://schemas.microsoft.com/office/drawing/2014/main" id="{9157D896-A42B-4540-9CF7-F89DBDCA1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53D000B-80C5-4EE0-B37D-F4C20C37655A}"/>
              </a:ext>
            </a:extLst>
          </p:cNvPr>
          <p:cNvSpPr/>
          <p:nvPr/>
        </p:nvSpPr>
        <p:spPr>
          <a:xfrm>
            <a:off x="9772154" y="3557145"/>
            <a:ext cx="1927498" cy="217986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Energy: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Research and development in producing energy.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0C48495-74E1-4C0C-AADD-CA3E2B985C1A}"/>
              </a:ext>
            </a:extLst>
          </p:cNvPr>
          <p:cNvSpPr/>
          <p:nvPr/>
        </p:nvSpPr>
        <p:spPr>
          <a:xfrm>
            <a:off x="3989794" y="3557145"/>
            <a:ext cx="1927498" cy="217986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Financial &amp; Business Services: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This includes financial and legal services.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D9960DA-01B9-4F07-A968-A659B87506AD}"/>
              </a:ext>
            </a:extLst>
          </p:cNvPr>
          <p:cNvSpPr/>
          <p:nvPr/>
        </p:nvSpPr>
        <p:spPr>
          <a:xfrm>
            <a:off x="468118" y="1071389"/>
            <a:ext cx="1927498" cy="217986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Digital:</a:t>
            </a:r>
            <a:b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</a:br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Work involving Information Technology (IT) and digital data. 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F0A9C3-E59C-43F4-B1E7-D8E437830006}"/>
              </a:ext>
            </a:extLst>
          </p:cNvPr>
          <p:cNvSpPr/>
          <p:nvPr/>
        </p:nvSpPr>
        <p:spPr>
          <a:xfrm>
            <a:off x="6274706" y="1075483"/>
            <a:ext cx="1927498" cy="2179860"/>
          </a:xfrm>
          <a:prstGeom prst="roundRect">
            <a:avLst/>
          </a:prstGeom>
          <a:solidFill>
            <a:srgbClr val="81DEFF"/>
          </a:solidFill>
          <a:ln w="28575">
            <a:solidFill>
              <a:srgbClr val="49AED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Education: 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Arial" panose="020B0604020202020204" pitchFamily="34" charset="0"/>
              </a:rPr>
              <a:t>There are over 1,150 schools in the North East and five universities. </a:t>
            </a:r>
          </a:p>
        </p:txBody>
      </p:sp>
      <p:pic>
        <p:nvPicPr>
          <p:cNvPr id="18" name="Picture 10" descr="yellow pencil on white iPad">
            <a:extLst>
              <a:ext uri="{FF2B5EF4-FFF2-40B4-BE49-F238E27FC236}">
                <a16:creationId xmlns:a16="http://schemas.microsoft.com/office/drawing/2014/main" id="{F0856BE6-A711-4254-9AC3-556267383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37278" y="1067295"/>
            <a:ext cx="3262018" cy="21757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person holding pencil near laptop computer">
            <a:extLst>
              <a:ext uri="{FF2B5EF4-FFF2-40B4-BE49-F238E27FC236}">
                <a16:creationId xmlns:a16="http://schemas.microsoft.com/office/drawing/2014/main" id="{FAF34DFC-1150-48BF-A13A-5294D75D5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556" y="3557144"/>
            <a:ext cx="3257136" cy="21587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6" descr="windmill on grass field during golden hour">
            <a:extLst>
              <a:ext uri="{FF2B5EF4-FFF2-40B4-BE49-F238E27FC236}">
                <a16:creationId xmlns:a16="http://schemas.microsoft.com/office/drawing/2014/main" id="{62C252D9-954E-43EE-B930-457F18737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4706" y="3556449"/>
            <a:ext cx="3257136" cy="21757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monitor showing Java programming">
            <a:extLst>
              <a:ext uri="{FF2B5EF4-FFF2-40B4-BE49-F238E27FC236}">
                <a16:creationId xmlns:a16="http://schemas.microsoft.com/office/drawing/2014/main" id="{D932AECD-DA87-4DBF-A0DF-2D64CCF2B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5274" y="1071389"/>
            <a:ext cx="3257136" cy="217576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Pentagon 20">
            <a:extLst>
              <a:ext uri="{FF2B5EF4-FFF2-40B4-BE49-F238E27FC236}">
                <a16:creationId xmlns:a16="http://schemas.microsoft.com/office/drawing/2014/main" id="{065DE95C-2189-4BF0-BA78-979BA15F912E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4" name="Shape 114">
            <a:extLst>
              <a:ext uri="{FF2B5EF4-FFF2-40B4-BE49-F238E27FC236}">
                <a16:creationId xmlns:a16="http://schemas.microsoft.com/office/drawing/2014/main" id="{E4202C46-BA6D-44ED-80CD-C276F803DE5D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31129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65C18AA-D0EB-4C68-B504-106102CF5E64}"/>
              </a:ext>
            </a:extLst>
          </p:cNvPr>
          <p:cNvSpPr/>
          <p:nvPr/>
        </p:nvSpPr>
        <p:spPr>
          <a:xfrm>
            <a:off x="795050" y="4563277"/>
            <a:ext cx="10601901" cy="1134000"/>
          </a:xfrm>
          <a:prstGeom prst="roundRect">
            <a:avLst/>
          </a:prstGeom>
          <a:solidFill>
            <a:srgbClr val="BFF7EE"/>
          </a:solidFill>
          <a:ln w="28575">
            <a:solidFill>
              <a:srgbClr val="16AC9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Mind the gaps (3-5 mins)</a:t>
            </a:r>
          </a:p>
          <a:p>
            <a:pPr algn="ctr"/>
            <a:r>
              <a:rPr lang="en-GB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Now you’ve seen the range of active sectors in the North East, it’s time to see some of the numbers behind them. On your own or in a pair, choose the right answer to fill the gap in each statement on the next few slides – you can use the images to help you. Then, click to see if you’re right!</a:t>
            </a:r>
          </a:p>
        </p:txBody>
      </p:sp>
      <p:sp>
        <p:nvSpPr>
          <p:cNvPr id="49" name="TextBox 13">
            <a:extLst>
              <a:ext uri="{FF2B5EF4-FFF2-40B4-BE49-F238E27FC236}">
                <a16:creationId xmlns:a16="http://schemas.microsoft.com/office/drawing/2014/main" id="{975770F4-2357-49F8-876B-98421DAC8B35}"/>
              </a:ext>
            </a:extLst>
          </p:cNvPr>
          <p:cNvSpPr txBox="1"/>
          <p:nvPr/>
        </p:nvSpPr>
        <p:spPr>
          <a:xfrm>
            <a:off x="0" y="6642556"/>
            <a:ext cx="26985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©VotesforSchools The WOW Show 2022</a:t>
            </a:r>
          </a:p>
        </p:txBody>
      </p:sp>
      <p:sp>
        <p:nvSpPr>
          <p:cNvPr id="51" name="Pentagon 20">
            <a:extLst>
              <a:ext uri="{FF2B5EF4-FFF2-40B4-BE49-F238E27FC236}">
                <a16:creationId xmlns:a16="http://schemas.microsoft.com/office/drawing/2014/main" id="{39A5BCB4-232D-4B00-9404-46F3DBB22C99}"/>
              </a:ext>
            </a:extLst>
          </p:cNvPr>
          <p:cNvSpPr/>
          <p:nvPr/>
        </p:nvSpPr>
        <p:spPr>
          <a:xfrm>
            <a:off x="0" y="186630"/>
            <a:ext cx="758663" cy="538608"/>
          </a:xfrm>
          <a:prstGeom prst="homePlate">
            <a:avLst/>
          </a:prstGeom>
          <a:solidFill>
            <a:srgbClr val="8B034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entury Gothic" panose="020B0502020202020204" pitchFamily="34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pic>
        <p:nvPicPr>
          <p:cNvPr id="54" name="Picture 4" descr="New Career Development Framework">
            <a:extLst>
              <a:ext uri="{FF2B5EF4-FFF2-40B4-BE49-F238E27FC236}">
                <a16:creationId xmlns:a16="http://schemas.microsoft.com/office/drawing/2014/main" id="{D18A38B4-1243-4E50-99CB-472456374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94115" y="87065"/>
            <a:ext cx="811074" cy="81107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reen and white number 2">
            <a:extLst>
              <a:ext uri="{FF2B5EF4-FFF2-40B4-BE49-F238E27FC236}">
                <a16:creationId xmlns:a16="http://schemas.microsoft.com/office/drawing/2014/main" id="{3D58BF5C-B84B-4894-A39B-262A082BC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16642">
            <a:off x="463768" y="1259578"/>
            <a:ext cx="3179455" cy="1664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three round white wooden tables">
            <a:extLst>
              <a:ext uri="{FF2B5EF4-FFF2-40B4-BE49-F238E27FC236}">
                <a16:creationId xmlns:a16="http://schemas.microsoft.com/office/drawing/2014/main" id="{C29314DB-BAC4-4150-B602-DC730E8C77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46800" y="1087839"/>
            <a:ext cx="3179455" cy="1664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photo of outer space">
            <a:extLst>
              <a:ext uri="{FF2B5EF4-FFF2-40B4-BE49-F238E27FC236}">
                <a16:creationId xmlns:a16="http://schemas.microsoft.com/office/drawing/2014/main" id="{0272CE4D-1DDC-45D5-9AFE-32FE79C4BE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0000">
            <a:off x="8555119" y="1259577"/>
            <a:ext cx="3179456" cy="16645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ive green plants">
            <a:extLst>
              <a:ext uri="{FF2B5EF4-FFF2-40B4-BE49-F238E27FC236}">
                <a16:creationId xmlns:a16="http://schemas.microsoft.com/office/drawing/2014/main" id="{DC384A64-B779-44DA-8E74-B9B6B940B7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60000">
            <a:off x="6440104" y="2479448"/>
            <a:ext cx="3179455" cy="16645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hite robot near brown wall">
            <a:extLst>
              <a:ext uri="{FF2B5EF4-FFF2-40B4-BE49-F238E27FC236}">
                <a16:creationId xmlns:a16="http://schemas.microsoft.com/office/drawing/2014/main" id="{5AA18567-4EB0-4BC8-91BE-89C4D6E22D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240000">
            <a:off x="1969058" y="2479449"/>
            <a:ext cx="3179455" cy="16645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hape 114">
            <a:extLst>
              <a:ext uri="{FF2B5EF4-FFF2-40B4-BE49-F238E27FC236}">
                <a16:creationId xmlns:a16="http://schemas.microsoft.com/office/drawing/2014/main" id="{81097DC3-792C-4C3A-826B-5D21BA9F6D46}"/>
              </a:ext>
            </a:extLst>
          </p:cNvPr>
          <p:cNvSpPr/>
          <p:nvPr/>
        </p:nvSpPr>
        <p:spPr>
          <a:xfrm>
            <a:off x="785306" y="183662"/>
            <a:ext cx="8001569" cy="53860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buSzPct val="25000"/>
            </a:pPr>
            <a:r>
              <a:rPr lang="en-GB" sz="2400" b="1" dirty="0">
                <a:latin typeface="Century Gothic" panose="020B0502020202020204" pitchFamily="34" charset="0"/>
                <a:ea typeface="Jost SemiBold" pitchFamily="2" charset="0"/>
                <a:cs typeface="Arial" panose="020B0604020202020204" pitchFamily="34" charset="0"/>
                <a:sym typeface="Lato"/>
              </a:rPr>
              <a:t>The North East Labour Market</a:t>
            </a:r>
          </a:p>
        </p:txBody>
      </p:sp>
    </p:spTree>
    <p:extLst>
      <p:ext uri="{BB962C8B-B14F-4D97-AF65-F5344CB8AC3E}">
        <p14:creationId xmlns:p14="http://schemas.microsoft.com/office/powerpoint/2010/main" val="2166672534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72C29DAA412E49BAAFF08A5483A59D" ma:contentTypeVersion="13" ma:contentTypeDescription="Create a new document." ma:contentTypeScope="" ma:versionID="fd55c09cce8a2f40eb98f77dd7baa6ae">
  <xsd:schema xmlns:xsd="http://www.w3.org/2001/XMLSchema" xmlns:xs="http://www.w3.org/2001/XMLSchema" xmlns:p="http://schemas.microsoft.com/office/2006/metadata/properties" xmlns:ns2="f469d987-3536-4042-845b-11c6c10f55e4" xmlns:ns3="5188ea77-d324-4396-afdc-27b8543f78cf" targetNamespace="http://schemas.microsoft.com/office/2006/metadata/properties" ma:root="true" ma:fieldsID="bc01b560efecdfb51c9402aee97f8a2c" ns2:_="" ns3:_="">
    <xsd:import namespace="f469d987-3536-4042-845b-11c6c10f55e4"/>
    <xsd:import namespace="5188ea77-d324-4396-afdc-27b8543f78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69d987-3536-4042-845b-11c6c10f55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8ea77-d324-4396-afdc-27b8543f78c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9020BE-FA7B-44A2-A366-9C795D74DF87}"/>
</file>

<file path=customXml/itemProps2.xml><?xml version="1.0" encoding="utf-8"?>
<ds:datastoreItem xmlns:ds="http://schemas.openxmlformats.org/officeDocument/2006/customXml" ds:itemID="{D68A172B-02C7-4A79-BFDE-143F43CF8B97}"/>
</file>

<file path=customXml/itemProps3.xml><?xml version="1.0" encoding="utf-8"?>
<ds:datastoreItem xmlns:ds="http://schemas.openxmlformats.org/officeDocument/2006/customXml" ds:itemID="{1E8353FC-87A7-4DE8-BED2-55E9DFDD823B}"/>
</file>

<file path=docProps/app.xml><?xml version="1.0" encoding="utf-8"?>
<Properties xmlns="http://schemas.openxmlformats.org/officeDocument/2006/extended-properties" xmlns:vt="http://schemas.openxmlformats.org/officeDocument/2006/docPropsVTypes">
  <TotalTime>2323</TotalTime>
  <Words>3688</Words>
  <Application>Microsoft Office PowerPoint</Application>
  <PresentationFormat>Widescreen</PresentationFormat>
  <Paragraphs>439</Paragraphs>
  <Slides>25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Exo 2</vt:lpstr>
      <vt:lpstr>source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JHadfield</dc:creator>
  <cp:lastModifiedBy>Lara</cp:lastModifiedBy>
  <cp:revision>123</cp:revision>
  <cp:lastPrinted>2021-12-01T14:00:40Z</cp:lastPrinted>
  <dcterms:created xsi:type="dcterms:W3CDTF">2019-11-28T00:18:28Z</dcterms:created>
  <dcterms:modified xsi:type="dcterms:W3CDTF">2022-02-24T21:30:25Z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0x0101001D72C29DAA412E49BAAFF08A5483A59D</vt:lpwstr>
  </property>
</Properties>
</file>