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2" r:id="rId2"/>
    <p:sldId id="299" r:id="rId3"/>
    <p:sldId id="314" r:id="rId4"/>
    <p:sldId id="305" r:id="rId5"/>
    <p:sldId id="316" r:id="rId6"/>
    <p:sldId id="312" r:id="rId7"/>
    <p:sldId id="315" r:id="rId8"/>
    <p:sldId id="313" r:id="rId9"/>
    <p:sldId id="310" r:id="rId10"/>
    <p:sldId id="311" r:id="rId11"/>
    <p:sldId id="308" r:id="rId12"/>
    <p:sldId id="302"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000000"/>
    <a:srgbClr val="BFF7EE"/>
    <a:srgbClr val="1F2C70"/>
    <a:srgbClr val="B9EDFF"/>
    <a:srgbClr val="16AC94"/>
    <a:srgbClr val="1DD9FF"/>
    <a:srgbClr val="00B0D4"/>
    <a:srgbClr val="0095C8"/>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p:restoredTop sz="78769" autoAdjust="0"/>
  </p:normalViewPr>
  <p:slideViewPr>
    <p:cSldViewPr snapToGrid="0" snapToObjects="1">
      <p:cViewPr varScale="1">
        <p:scale>
          <a:sx n="64" d="100"/>
          <a:sy n="64"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eutronvr.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87209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https://www.northeastambition.co.uk/directory/-ncs-skills-booster-programme</a:t>
            </a:r>
          </a:p>
          <a:p>
            <a:pPr marL="228600" indent="-228600">
              <a:buAutoNum type="arabicParenR"/>
            </a:pPr>
            <a:r>
              <a:rPr lang="en-GB" b="0" dirty="0"/>
              <a:t>https://www.northeastambition.co.uk/directory/young-enterprise-company-programme</a:t>
            </a:r>
          </a:p>
          <a:p>
            <a:pPr marL="228600" indent="-228600">
              <a:buAutoNum type="arabicParenR"/>
            </a:pPr>
            <a:r>
              <a:rPr lang="en-GB" dirty="0"/>
              <a:t>https://www.northeastambition.co.uk/directory/education-development-trust</a:t>
            </a:r>
          </a:p>
          <a:p>
            <a:pPr marL="228600" indent="-228600">
              <a:buAutoNum type="arabicParenR"/>
            </a:pPr>
            <a:r>
              <a:rPr lang="en-GB" dirty="0"/>
              <a:t>https://www.northeastambition.co.uk/directory/unlocking-talent-and-potential</a:t>
            </a:r>
          </a:p>
          <a:p>
            <a:pPr marL="228600" indent="-228600">
              <a:buAutoNum type="arabicParenR"/>
            </a:pPr>
            <a:r>
              <a:rPr lang="en-GB" dirty="0"/>
              <a:t>https://www.northeastambition.co.uk/directory/futureme</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https://www.northeastambition.co.uk/directory/skills-builder-accelerator</a:t>
            </a:r>
          </a:p>
          <a:p>
            <a:pPr marL="228600" indent="-228600">
              <a:buAutoNum type="arabicParenR"/>
            </a:pPr>
            <a:r>
              <a:rPr lang="en-GB" dirty="0"/>
              <a:t>https://www.northeastambition.co.uk/directory/educational-speakers</a:t>
            </a:r>
          </a:p>
          <a:p>
            <a:pPr marL="228600" indent="-228600">
              <a:buAutoNum type="arabicParenR"/>
            </a:pPr>
            <a:r>
              <a:rPr lang="en-GB" dirty="0"/>
              <a:t>https://www.northeastambition.co.uk/directory/higher-education</a:t>
            </a:r>
          </a:p>
          <a:p>
            <a:pPr marL="228600" indent="-228600">
              <a:buAutoNum type="arabicParenR"/>
            </a:pPr>
            <a:r>
              <a:rPr lang="en-GB" dirty="0"/>
              <a:t>https://www.northeastambition.co.uk/directory/-nustem-northumbria-university</a:t>
            </a:r>
          </a:p>
          <a:p>
            <a:pPr marL="228600" indent="-228600">
              <a:buAutoNum type="arabicParenR"/>
            </a:pPr>
            <a:r>
              <a:rPr lang="en-GB" dirty="0"/>
              <a:t>https://www.northeastambition.co.uk/directory/www.outreachnortheast.ac.uk</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25346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https://www.northeastambition.co.uk/directory/-sunderland-engineering-training-association</a:t>
            </a:r>
          </a:p>
          <a:p>
            <a:pPr marL="228600" indent="-228600">
              <a:buAutoNum type="arabicParenR"/>
            </a:pPr>
            <a:r>
              <a:rPr lang="en-GB" b="0" dirty="0"/>
              <a:t>https://www.northeastambition.co.uk/directory/young-enterprise-team-programme</a:t>
            </a:r>
          </a:p>
          <a:p>
            <a:pPr marL="228600" indent="-228600">
              <a:buAutoNum type="arabicParenR"/>
            </a:pPr>
            <a:r>
              <a:rPr lang="en-GB" b="0" dirty="0"/>
              <a:t>https://www.northeastambition.co.uk/directory/career-development-professionals</a:t>
            </a:r>
          </a:p>
          <a:p>
            <a:pPr marL="228600" indent="-228600">
              <a:buAutoNum type="arabicParenR"/>
            </a:pPr>
            <a:r>
              <a:rPr lang="en-GB" dirty="0"/>
              <a:t>https://www.northeastambition.co.uk/directory/start-profile</a:t>
            </a:r>
          </a:p>
          <a:p>
            <a:pPr marL="228600" indent="-228600">
              <a:buAutoNum type="arabicParenR"/>
            </a:pPr>
            <a:r>
              <a:rPr lang="en-GB" dirty="0"/>
              <a:t>https://www.northeastambition.co.uk/directory/careers-resource-success-at-school</a:t>
            </a:r>
          </a:p>
          <a:p>
            <a:pPr marL="228600" indent="-228600">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39907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138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85206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132671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41484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0" dirty="0"/>
              <a:t>https://www.smallrobotcompany.com</a:t>
            </a:r>
            <a:endParaRPr lang="en-GB" dirty="0"/>
          </a:p>
          <a:p>
            <a:pPr marL="228600" indent="-228600">
              <a:buAutoNum type="arabicParenR"/>
            </a:pPr>
            <a:r>
              <a:rPr lang="en-GB" dirty="0"/>
              <a:t>https://www.proto.co.uk/</a:t>
            </a:r>
          </a:p>
          <a:p>
            <a:pPr marL="228600" indent="-228600">
              <a:buAutoNum type="arabicParenR"/>
            </a:pPr>
            <a:r>
              <a:rPr lang="en-GB" dirty="0"/>
              <a:t>https://coatsink.com/about</a:t>
            </a:r>
          </a:p>
          <a:p>
            <a:pPr marL="228600" indent="-228600">
              <a:buAutoNum type="arabicParenR"/>
            </a:pPr>
            <a:r>
              <a:rPr lang="en-GB" dirty="0"/>
              <a:t>https://atomhawk.com/</a:t>
            </a:r>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313427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hlinkClick r:id="rId3"/>
              </a:rPr>
              <a:t>https://www.neutronvr.com/</a:t>
            </a:r>
            <a:endParaRPr lang="en-GB" dirty="0"/>
          </a:p>
          <a:p>
            <a:pPr marL="228600" indent="-228600">
              <a:buAutoNum type="arabicParenR"/>
            </a:pPr>
            <a:r>
              <a:rPr lang="en-GB" b="1" dirty="0"/>
              <a:t>https://www.newworlddesigns.co.uk/</a:t>
            </a:r>
          </a:p>
          <a:p>
            <a:pPr marL="228600" indent="-228600">
              <a:buAutoNum type="arabicParenR"/>
            </a:pPr>
            <a:r>
              <a:rPr lang="en-GB" b="1" dirty="0"/>
              <a:t>http://cobaltpark.co.uk/</a:t>
            </a:r>
          </a:p>
          <a:p>
            <a:pPr marL="228600" indent="-228600">
              <a:buAutoNum type="arabicParenR"/>
            </a:pPr>
            <a:r>
              <a:rPr lang="en-GB" b="1" dirty="0"/>
              <a:t>http://www.newcastlesolutions.co.uk/about/</a:t>
            </a:r>
          </a:p>
          <a:p>
            <a:pPr marL="228600" indent="-228600">
              <a:buAutoNum type="arabicParenR"/>
            </a:pPr>
            <a:endParaRPr lang="en-GB" b="1" dirty="0"/>
          </a:p>
          <a:p>
            <a:pPr marL="228600" indent="-228600">
              <a:buAutoNum type="arabicParenR"/>
            </a:pPr>
            <a:endParaRPr lang="en-GB" b="1" dirty="0"/>
          </a:p>
          <a:p>
            <a:pPr marL="228600" indent="-228600">
              <a:buAutoNum type="arabicParenR"/>
            </a:pPr>
            <a:endParaRPr lang="en-GB" b="1" dirty="0"/>
          </a:p>
          <a:p>
            <a:pPr marL="228600" indent="-228600">
              <a:buAutoNum type="arabicParenR"/>
            </a:pPr>
            <a:endParaRPr lang="en-GB" b="1"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4267024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1" dirty="0"/>
              <a:t>https://www.ninesoftware.co.uk/</a:t>
            </a:r>
          </a:p>
          <a:p>
            <a:pPr marL="228600" indent="-228600">
              <a:buAutoNum type="arabicParenR"/>
            </a:pPr>
            <a:r>
              <a:rPr lang="en-GB" b="1" dirty="0"/>
              <a:t>https://www.isocom.uk.com/about</a:t>
            </a:r>
          </a:p>
          <a:p>
            <a:pPr marL="228600" indent="-228600">
              <a:buAutoNum type="arabicParenR"/>
            </a:pPr>
            <a:endParaRPr lang="en-GB" b="1"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509540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ninesoftware.co.uk/" TargetMode="External"/><Relationship Id="rId7" Type="http://schemas.openxmlformats.org/officeDocument/2006/relationships/hyperlink" Target="https://infinity27.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isocom.uk.com/about" TargetMode="External"/><Relationship Id="rId4" Type="http://schemas.openxmlformats.org/officeDocument/2006/relationships/image" Target="../media/image19.png"/><Relationship Id="rId9" Type="http://schemas.openxmlformats.org/officeDocument/2006/relationships/hyperlink" Target="https://infinity27.com/client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0.png"/><Relationship Id="rId3" Type="http://schemas.openxmlformats.org/officeDocument/2006/relationships/hyperlink" Target="https://www.northeastambition.co.uk/directory/young-enterprise-company-programme" TargetMode="External"/><Relationship Id="rId7" Type="http://schemas.openxmlformats.org/officeDocument/2006/relationships/hyperlink" Target="https://www.northeastambition.co.uk/directory/unlocking-talent-and-potential" TargetMode="External"/><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northeastambition.co.uk/directory/-ncs-skills-booster-programme" TargetMode="External"/><Relationship Id="rId5" Type="http://schemas.openxmlformats.org/officeDocument/2006/relationships/hyperlink" Target="https://www.northeastambition.co.uk/directory/education-development-trust" TargetMode="External"/><Relationship Id="rId10" Type="http://schemas.openxmlformats.org/officeDocument/2006/relationships/image" Target="../media/image25.jpeg"/><Relationship Id="rId4" Type="http://schemas.openxmlformats.org/officeDocument/2006/relationships/image" Target="../media/image22.png"/><Relationship Id="rId9" Type="http://schemas.openxmlformats.org/officeDocument/2006/relationships/hyperlink" Target="https://www.northeastambition.co.uk/directory/futurem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northeastambition.co.uk/directory/www.outreachnortheast.ac.uk" TargetMode="External"/><Relationship Id="rId13" Type="http://schemas.openxmlformats.org/officeDocument/2006/relationships/image" Target="../media/image31.png"/><Relationship Id="rId3" Type="http://schemas.openxmlformats.org/officeDocument/2006/relationships/image" Target="../media/image1.jpg"/><Relationship Id="rId7" Type="http://schemas.openxmlformats.org/officeDocument/2006/relationships/image" Target="../media/image28.png"/><Relationship Id="rId12" Type="http://schemas.openxmlformats.org/officeDocument/2006/relationships/hyperlink" Target="https://www.northeastambition.co.uk/directory/educational-speak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ortheastambition.co.uk/directory/-nustem-northumbria-university"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www.northeastambition.co.uk/directory/skills-builder-accelerator" TargetMode="External"/><Relationship Id="rId4" Type="http://schemas.openxmlformats.org/officeDocument/2006/relationships/hyperlink" Target="https://www.northeastambition.co.uk/directory/higher-education" TargetMode="External"/><Relationship Id="rId9" Type="http://schemas.openxmlformats.org/officeDocument/2006/relationships/image" Target="../media/image29.pn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northeastambition.co.uk/directory/-sunderland-engineering-training-association" TargetMode="External"/><Relationship Id="rId13" Type="http://schemas.openxmlformats.org/officeDocument/2006/relationships/image" Target="../media/image36.png"/><Relationship Id="rId3" Type="http://schemas.openxmlformats.org/officeDocument/2006/relationships/image" Target="../media/image1.jpg"/><Relationship Id="rId7" Type="http://schemas.openxmlformats.org/officeDocument/2006/relationships/image" Target="../media/image33.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northeastambition.co.uk/directory/careers-resource-success-at-school" TargetMode="External"/><Relationship Id="rId11" Type="http://schemas.openxmlformats.org/officeDocument/2006/relationships/image" Target="../media/image35.gif"/><Relationship Id="rId5" Type="http://schemas.openxmlformats.org/officeDocument/2006/relationships/image" Target="../media/image32.jpeg"/><Relationship Id="rId10" Type="http://schemas.openxmlformats.org/officeDocument/2006/relationships/hyperlink" Target="https://www.northeastambition.co.uk/directory/career-development-professionals" TargetMode="External"/><Relationship Id="rId4" Type="http://schemas.openxmlformats.org/officeDocument/2006/relationships/hyperlink" Target="https://www.northeastambition.co.uk/directory/start-profile" TargetMode="Externa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oatsink.com/about" TargetMode="External"/><Relationship Id="rId3" Type="http://schemas.openxmlformats.org/officeDocument/2006/relationships/hyperlink" Target="https://www.smallrobotcompany.com/" TargetMode="External"/><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hyperlink" Target="https://www.proto.co.uk/" TargetMode="External"/><Relationship Id="rId10" Type="http://schemas.openxmlformats.org/officeDocument/2006/relationships/hyperlink" Target="https://atomhawk.com/" TargetMode="External"/><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www.newworlddesigns.co.uk/" TargetMode="External"/><Relationship Id="rId13" Type="http://schemas.openxmlformats.org/officeDocument/2006/relationships/image" Target="../media/image18.png"/><Relationship Id="rId3" Type="http://schemas.openxmlformats.org/officeDocument/2006/relationships/hyperlink" Target="https://www.newworlddesigns.co.uk/production-bullet-time-rigs/camera-array/" TargetMode="External"/><Relationship Id="rId7" Type="http://schemas.openxmlformats.org/officeDocument/2006/relationships/image" Target="../media/image15.png"/><Relationship Id="rId12" Type="http://schemas.openxmlformats.org/officeDocument/2006/relationships/hyperlink" Target="http://www.newcastlesolutions.co.uk/abou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eutronvr.com/" TargetMode="External"/><Relationship Id="rId11" Type="http://schemas.openxmlformats.org/officeDocument/2006/relationships/image" Target="../media/image17.png"/><Relationship Id="rId5" Type="http://schemas.openxmlformats.org/officeDocument/2006/relationships/hyperlink" Target="https://www.newworlddesigns.co.uk/experiential-bullet-time-rigs/" TargetMode="External"/><Relationship Id="rId10" Type="http://schemas.openxmlformats.org/officeDocument/2006/relationships/hyperlink" Target="http://cobaltpark.co.uk/" TargetMode="External"/><Relationship Id="rId4" Type="http://schemas.openxmlformats.org/officeDocument/2006/relationships/hyperlink" Target="https://www.newworlddesigns.co.uk/time-slice-and-bullet-time-effect/"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a:extLst>
              <a:ext uri="{FF2B5EF4-FFF2-40B4-BE49-F238E27FC236}">
                <a16:creationId xmlns:a16="http://schemas.microsoft.com/office/drawing/2014/main" id="{99591041-DFC6-4AEF-AE41-79E0021E758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7" name="Picture 2">
            <a:extLst>
              <a:ext uri="{FF2B5EF4-FFF2-40B4-BE49-F238E27FC236}">
                <a16:creationId xmlns:a16="http://schemas.microsoft.com/office/drawing/2014/main" id="{8D856660-D516-4982-8950-5CB42DDA6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373763C-D6BF-4086-820D-BA9FAD6AD566}"/>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9" name="Title 1">
            <a:extLst>
              <a:ext uri="{FF2B5EF4-FFF2-40B4-BE49-F238E27FC236}">
                <a16:creationId xmlns:a16="http://schemas.microsoft.com/office/drawing/2014/main" id="{6FDE1BB6-E1D6-4CF9-951B-C14C55393699}"/>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Y7 Lesson Plan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3031958" y="1269602"/>
            <a:ext cx="8706814" cy="584775"/>
          </a:xfrm>
          <a:prstGeom prst="rect">
            <a:avLst/>
          </a:prstGeom>
          <a:noFill/>
        </p:spPr>
        <p:txBody>
          <a:bodyPr wrap="square" rtlCol="0">
            <a:spAutoFit/>
          </a:bodyPr>
          <a:lstStyle/>
          <a:p>
            <a:pPr algn="l" fontAlgn="base"/>
            <a:r>
              <a:rPr lang="en-GB" sz="1600" b="1" i="0" dirty="0">
                <a:effectLst/>
                <a:latin typeface="Century Gothic" panose="020B0502020202020204" pitchFamily="34" charset="0"/>
              </a:rPr>
              <a:t>NINE software </a:t>
            </a:r>
            <a:r>
              <a:rPr lang="en-GB" sz="1600" b="0" i="0" dirty="0">
                <a:effectLst/>
                <a:latin typeface="Century Gothic" panose="020B0502020202020204" pitchFamily="34" charset="0"/>
              </a:rPr>
              <a:t>help internationally recognised brands transform and grow their future with our bespoke software solutions based in the heart of the North East of England</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3" y="2709420"/>
            <a:ext cx="7816517" cy="1077218"/>
          </a:xfrm>
          <a:prstGeom prst="rect">
            <a:avLst/>
          </a:prstGeom>
          <a:noFill/>
        </p:spPr>
        <p:txBody>
          <a:bodyPr wrap="square" rtlCol="0">
            <a:spAutoFit/>
          </a:bodyPr>
          <a:lstStyle/>
          <a:p>
            <a:pPr algn="l" fontAlgn="base"/>
            <a:r>
              <a:rPr lang="en-GB" sz="1600" b="1" dirty="0" err="1">
                <a:solidFill>
                  <a:srgbClr val="000000"/>
                </a:solidFill>
                <a:latin typeface="Century Gothic" panose="020B0502020202020204" pitchFamily="34" charset="0"/>
              </a:rPr>
              <a:t>Isocom</a:t>
            </a:r>
            <a:r>
              <a:rPr lang="en-GB" sz="1600" b="1" dirty="0">
                <a:solidFill>
                  <a:srgbClr val="000000"/>
                </a:solidFill>
                <a:latin typeface="Century Gothic" panose="020B0502020202020204" pitchFamily="34" charset="0"/>
              </a:rPr>
              <a:t> Limited</a:t>
            </a:r>
            <a:r>
              <a:rPr lang="en-GB" sz="1600" b="1" i="0" dirty="0">
                <a:solidFill>
                  <a:srgbClr val="000000"/>
                </a:solidFill>
                <a:effectLst/>
                <a:latin typeface="Century Gothic" panose="020B0502020202020204" pitchFamily="34" charset="0"/>
              </a:rPr>
              <a:t> </a:t>
            </a:r>
            <a:r>
              <a:rPr lang="en-GB" sz="1600" b="0" i="0" dirty="0">
                <a:solidFill>
                  <a:srgbClr val="000000"/>
                </a:solidFill>
                <a:effectLst/>
                <a:latin typeface="Century Gothic" panose="020B0502020202020204" pitchFamily="34" charset="0"/>
              </a:rPr>
              <a:t>specialise in the design, manufacture, and testing of high-quality optoelectronic and microelectronic components for space, defence, aerospace industries, as well as supplying parts to the medical, communications and industrial sectors.</a:t>
            </a:r>
            <a:endParaRPr lang="en-GB" sz="1600" b="0" i="0" dirty="0">
              <a:solidFill>
                <a:srgbClr val="141414"/>
              </a:solidFill>
              <a:effectLst/>
              <a:latin typeface="Century Gothic" panose="020B0502020202020204" pitchFamily="34" charset="0"/>
            </a:endParaRP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4098" name="Picture 2" descr="The Nine Software Company | LinkedIn">
            <a:hlinkClick r:id="rId3"/>
            <a:extLst>
              <a:ext uri="{FF2B5EF4-FFF2-40B4-BE49-F238E27FC236}">
                <a16:creationId xmlns:a16="http://schemas.microsoft.com/office/drawing/2014/main" id="{B523B169-3F07-4406-A604-95EDC2381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83" y="1023652"/>
            <a:ext cx="2285513" cy="11427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Contact Us | ISOCOM Limited">
            <a:hlinkClick r:id="rId5"/>
            <a:extLst>
              <a:ext uri="{FF2B5EF4-FFF2-40B4-BE49-F238E27FC236}">
                <a16:creationId xmlns:a16="http://schemas.microsoft.com/office/drawing/2014/main" id="{5022F7B7-AE70-42BB-BBE4-5374F8526A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610" y="2844398"/>
            <a:ext cx="3047603" cy="6815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I N F I N I T Y 27 – A Next-Gen Immersive Design Studio">
            <a:hlinkClick r:id="rId7"/>
            <a:extLst>
              <a:ext uri="{FF2B5EF4-FFF2-40B4-BE49-F238E27FC236}">
                <a16:creationId xmlns:a16="http://schemas.microsoft.com/office/drawing/2014/main" id="{1D331F58-60C3-46F0-9E7A-93D4C34035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083" y="4129447"/>
            <a:ext cx="5362575" cy="847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3A7C10-B2EF-41F9-AE27-E2E05A6F83D4}"/>
              </a:ext>
            </a:extLst>
          </p:cNvPr>
          <p:cNvSpPr txBox="1"/>
          <p:nvPr/>
        </p:nvSpPr>
        <p:spPr>
          <a:xfrm>
            <a:off x="6509084" y="4238811"/>
            <a:ext cx="5153129" cy="1323439"/>
          </a:xfrm>
          <a:prstGeom prst="rect">
            <a:avLst/>
          </a:prstGeom>
          <a:noFill/>
        </p:spPr>
        <p:txBody>
          <a:bodyPr wrap="square" rtlCol="0">
            <a:spAutoFit/>
          </a:bodyPr>
          <a:lstStyle/>
          <a:p>
            <a:r>
              <a:rPr lang="en-GB" sz="1600" b="1" i="0" dirty="0">
                <a:effectLst/>
                <a:latin typeface="Century Gothic" panose="020B0502020202020204" pitchFamily="34" charset="0"/>
              </a:rPr>
              <a:t>I N F I N I T Y ²⁷ </a:t>
            </a:r>
            <a:r>
              <a:rPr lang="en-GB" sz="1600" b="0" i="0" dirty="0">
                <a:effectLst/>
                <a:latin typeface="Century Gothic" panose="020B0502020202020204" pitchFamily="34" charset="0"/>
              </a:rPr>
              <a:t>are a </a:t>
            </a:r>
            <a:r>
              <a:rPr lang="en-GB" sz="1600" i="0" dirty="0">
                <a:effectLst/>
                <a:latin typeface="Century Gothic" panose="020B0502020202020204" pitchFamily="34" charset="0"/>
              </a:rPr>
              <a:t>full-service immersive design studio creating next-generation experiences using our collaborative, objective-led creative process in partnership with our </a:t>
            </a:r>
            <a:r>
              <a:rPr lang="en-GB" sz="1600" i="0" u="none" strike="noStrike" dirty="0">
                <a:effectLst/>
                <a:latin typeface="Century Gothic" panose="020B0502020202020204" pitchFamily="34" charset="0"/>
                <a:hlinkClick r:id="rId9">
                  <a:extLst>
                    <a:ext uri="{A12FA001-AC4F-418D-AE19-62706E023703}">
                      <ahyp:hlinkClr xmlns:ahyp="http://schemas.microsoft.com/office/drawing/2018/hyperlinkcolor" val="tx"/>
                    </a:ext>
                  </a:extLst>
                </a:hlinkClick>
              </a:rPr>
              <a:t>clients</a:t>
            </a:r>
            <a:r>
              <a:rPr lang="en-GB" sz="1600" i="0" dirty="0">
                <a:effectLst/>
                <a:latin typeface="Century Gothic" panose="020B0502020202020204" pitchFamily="34" charset="0"/>
              </a:rPr>
              <a:t>, to help them solve problems with measurable impact.</a:t>
            </a:r>
            <a:endParaRPr lang="en-GB" sz="1600" dirty="0">
              <a:latin typeface="Century Gothic" panose="020B0502020202020204" pitchFamily="34" charset="0"/>
            </a:endParaRPr>
          </a:p>
        </p:txBody>
      </p:sp>
    </p:spTree>
    <p:extLst>
      <p:ext uri="{BB962C8B-B14F-4D97-AF65-F5344CB8AC3E}">
        <p14:creationId xmlns:p14="http://schemas.microsoft.com/office/powerpoint/2010/main" val="230201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mpany Programme">
            <a:hlinkClick r:id="rId3"/>
            <a:extLst>
              <a:ext uri="{FF2B5EF4-FFF2-40B4-BE49-F238E27FC236}">
                <a16:creationId xmlns:a16="http://schemas.microsoft.com/office/drawing/2014/main" id="{05488030-2A34-45F0-A034-B3B88156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10412"/>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424E2C92-496A-466C-82C5-C0988235EFEA}"/>
              </a:ext>
            </a:extLst>
          </p:cNvPr>
          <p:cNvPicPr>
            <a:picLocks noChangeAspect="1"/>
          </p:cNvPicPr>
          <p:nvPr/>
        </p:nvPicPr>
        <p:blipFill>
          <a:blip r:embed="rId6"/>
          <a:stretch>
            <a:fillRect/>
          </a:stretch>
        </p:blipFill>
        <p:spPr>
          <a:xfrm>
            <a:off x="9201665" y="1967172"/>
            <a:ext cx="2595047" cy="830995"/>
          </a:xfrm>
          <a:prstGeom prst="rect">
            <a:avLst/>
          </a:prstGeom>
          <a:effectLst>
            <a:outerShdw blurRad="50800" dist="38100" dir="2700000" algn="tl" rotWithShape="0">
              <a:prstClr val="black">
                <a:alpha val="40000"/>
              </a:prstClr>
            </a:outerShdw>
          </a:effectLst>
        </p:spPr>
      </p:pic>
      <p:pic>
        <p:nvPicPr>
          <p:cNvPr id="13" name="Picture 12">
            <a:hlinkClick r:id="rId7"/>
            <a:extLst>
              <a:ext uri="{FF2B5EF4-FFF2-40B4-BE49-F238E27FC236}">
                <a16:creationId xmlns:a16="http://schemas.microsoft.com/office/drawing/2014/main" id="{E48567DF-D6EF-403F-97EB-5965EE3857B3}"/>
              </a:ext>
            </a:extLst>
          </p:cNvPr>
          <p:cNvPicPr>
            <a:picLocks noChangeAspect="1"/>
          </p:cNvPicPr>
          <p:nvPr/>
        </p:nvPicPr>
        <p:blipFill>
          <a:blip r:embed="rId8"/>
          <a:stretch>
            <a:fillRect/>
          </a:stretch>
        </p:blipFill>
        <p:spPr>
          <a:xfrm>
            <a:off x="395288" y="2915578"/>
            <a:ext cx="2137848" cy="7965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9098116" cy="830997"/>
          </a:xfrm>
          <a:prstGeom prst="rect">
            <a:avLst/>
          </a:prstGeom>
          <a:noFill/>
        </p:spPr>
        <p:txBody>
          <a:bodyPr wrap="square" rtlCol="0">
            <a:spAutoFit/>
          </a:bodyPr>
          <a:lstStyle/>
          <a:p>
            <a:r>
              <a:rPr lang="en-GB" sz="1600" b="1" i="0" dirty="0">
                <a:effectLst/>
                <a:latin typeface="Century Gothic" panose="020B0502020202020204" pitchFamily="34" charset="0"/>
              </a:rPr>
              <a:t>Young enterprise Company Programme </a:t>
            </a:r>
            <a:r>
              <a:rPr lang="en-GB" sz="1600" b="0" i="0" dirty="0">
                <a:effectLst/>
                <a:latin typeface="Century Gothic" panose="020B0502020202020204" pitchFamily="34" charset="0"/>
              </a:rPr>
              <a:t>provides teams of students, aged between 13-19, with an opportunity to create and run their own company, supported by a Business Volunteer.</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830997"/>
          </a:xfrm>
          <a:prstGeom prst="rect">
            <a:avLst/>
          </a:prstGeom>
          <a:noFill/>
        </p:spPr>
        <p:txBody>
          <a:bodyPr wrap="square" rtlCol="0">
            <a:spAutoFit/>
          </a:bodyPr>
          <a:lstStyle/>
          <a:p>
            <a:r>
              <a:rPr lang="en-GB" sz="1600" b="1" i="0" dirty="0">
                <a:effectLst/>
                <a:latin typeface="Century Gothic" panose="020B0502020202020204" pitchFamily="34" charset="0"/>
              </a:rPr>
              <a:t>Education Development Trust </a:t>
            </a:r>
            <a:r>
              <a:rPr lang="en-GB" sz="1600" b="0" i="0" dirty="0">
                <a:effectLst/>
                <a:latin typeface="Century Gothic" panose="020B0502020202020204" pitchFamily="34" charset="0"/>
              </a:rPr>
              <a:t>offers a range of impartial services that are underpinned by the 8 Gatsby benchmarks. Supporting schools and colleges to deliver a stable careers programme that addresses each student’s needs.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698596" y="3020592"/>
            <a:ext cx="9098116" cy="584775"/>
          </a:xfrm>
          <a:prstGeom prst="rect">
            <a:avLst/>
          </a:prstGeom>
          <a:noFill/>
        </p:spPr>
        <p:txBody>
          <a:bodyPr wrap="square" rtlCol="0">
            <a:spAutoFit/>
          </a:bodyPr>
          <a:lstStyle/>
          <a:p>
            <a:r>
              <a:rPr lang="en-GB" sz="1600" b="1" i="0" dirty="0">
                <a:effectLst/>
                <a:latin typeface="Century Gothic" panose="020B0502020202020204" pitchFamily="34" charset="0"/>
              </a:rPr>
              <a:t>Forum Talent Potential </a:t>
            </a:r>
            <a:r>
              <a:rPr lang="en-GB" sz="1600" b="0" i="0" dirty="0">
                <a:effectLst/>
                <a:latin typeface="Century Gothic" panose="020B0502020202020204" pitchFamily="34" charset="0"/>
              </a:rPr>
              <a:t>incorporates employer input into existing study modules and seeks to help teachers bring traditional curriculum subjects alive through the context of careers.</a:t>
            </a:r>
            <a:endParaRPr lang="en-GB" sz="1600" dirty="0">
              <a:latin typeface="Century Gothic" panose="020B0502020202020204" pitchFamily="34" charset="0"/>
            </a:endParaRPr>
          </a:p>
        </p:txBody>
      </p:sp>
      <p:pic>
        <p:nvPicPr>
          <p:cNvPr id="17" name="Picture 4" descr="FutureMe">
            <a:hlinkClick r:id="rId9"/>
            <a:extLst>
              <a:ext uri="{FF2B5EF4-FFF2-40B4-BE49-F238E27FC236}">
                <a16:creationId xmlns:a16="http://schemas.microsoft.com/office/drawing/2014/main" id="{FABADA17-B868-47FA-A82D-090CA6813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9" y="4804814"/>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BE0601-0187-4D7B-87D2-736BE748B882}"/>
              </a:ext>
            </a:extLst>
          </p:cNvPr>
          <p:cNvSpPr txBox="1"/>
          <p:nvPr/>
        </p:nvSpPr>
        <p:spPr>
          <a:xfrm>
            <a:off x="2698596" y="4737454"/>
            <a:ext cx="9098116" cy="1077218"/>
          </a:xfrm>
          <a:prstGeom prst="rect">
            <a:avLst/>
          </a:prstGeom>
          <a:noFill/>
        </p:spPr>
        <p:txBody>
          <a:bodyPr wrap="square" rtlCol="0">
            <a:spAutoFit/>
          </a:bodyPr>
          <a:lstStyle/>
          <a:p>
            <a:r>
              <a:rPr lang="en-GB" sz="1600" b="1" i="0" dirty="0">
                <a:effectLst/>
                <a:latin typeface="Century Gothic" panose="020B0502020202020204" pitchFamily="34" charset="0"/>
              </a:rPr>
              <a:t>The North East Uni Connect Programme (NEUCP) </a:t>
            </a:r>
            <a:r>
              <a:rPr lang="en-GB" sz="1600" b="0" i="0" dirty="0">
                <a:effectLst/>
                <a:latin typeface="Century Gothic" panose="020B0502020202020204" pitchFamily="34" charset="0"/>
              </a:rPr>
              <a:t>is a partnership of all of the universities and colleges in the North East region who are working together to support young people in the North East think about their futures and how higher education can help them reach their goals.</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9" y="3930254"/>
            <a:ext cx="9278100" cy="584775"/>
          </a:xfrm>
          <a:prstGeom prst="rect">
            <a:avLst/>
          </a:prstGeom>
          <a:noFill/>
        </p:spPr>
        <p:txBody>
          <a:bodyPr wrap="square" rtlCol="0">
            <a:spAutoFit/>
          </a:bodyPr>
          <a:lstStyle/>
          <a:p>
            <a:r>
              <a:rPr lang="en-GB" sz="1600" b="1" i="0" dirty="0">
                <a:effectLst/>
                <a:latin typeface="Century Gothic" panose="020B0502020202020204" pitchFamily="34" charset="0"/>
              </a:rPr>
              <a:t>NCS</a:t>
            </a:r>
            <a:r>
              <a:rPr lang="en-GB" sz="1600" b="0" i="0" dirty="0">
                <a:effectLst/>
                <a:latin typeface="Century Gothic" panose="020B0502020202020204" pitchFamily="34" charset="0"/>
              </a:rPr>
              <a:t> exists to engage, unite and empower young people, building their confidence to achieve their potential, regardless of background and life opportunities.</a:t>
            </a:r>
            <a:endParaRPr lang="en-GB" sz="1600" dirty="0">
              <a:latin typeface="Century Gothic" panose="020B0502020202020204" pitchFamily="34" charset="0"/>
            </a:endParaRPr>
          </a:p>
        </p:txBody>
      </p:sp>
      <p:pic>
        <p:nvPicPr>
          <p:cNvPr id="20" name="Picture 2" descr="NCS (National Citizens' Service)">
            <a:hlinkClick r:id="rId11"/>
            <a:extLst>
              <a:ext uri="{FF2B5EF4-FFF2-40B4-BE49-F238E27FC236}">
                <a16:creationId xmlns:a16="http://schemas.microsoft.com/office/drawing/2014/main" id="{6AAFF7B6-C75E-4C39-9927-8E789AEDC0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0142" y="3703852"/>
            <a:ext cx="1278092" cy="912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8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E12B71-6971-407C-AE92-5E88E7448E7D}"/>
              </a:ext>
            </a:extLst>
          </p:cNvPr>
          <p:cNvSpPr txBox="1"/>
          <p:nvPr/>
        </p:nvSpPr>
        <p:spPr>
          <a:xfrm>
            <a:off x="3036574" y="937208"/>
            <a:ext cx="8760137" cy="830997"/>
          </a:xfrm>
          <a:prstGeom prst="rect">
            <a:avLst/>
          </a:prstGeom>
          <a:noFill/>
        </p:spPr>
        <p:txBody>
          <a:bodyPr wrap="square" rtlCol="0">
            <a:spAutoFit/>
          </a:bodyPr>
          <a:lstStyle/>
          <a:p>
            <a:r>
              <a:rPr lang="en-GB" sz="1600" b="1" i="0" dirty="0">
                <a:effectLst/>
                <a:latin typeface="Century Gothic" panose="020B0502020202020204" pitchFamily="34" charset="0"/>
              </a:rPr>
              <a:t>The North East Raising Aspiration Partnership </a:t>
            </a:r>
            <a:r>
              <a:rPr lang="en-GB" sz="1600" b="0" i="0" dirty="0">
                <a:effectLst/>
                <a:latin typeface="Century Gothic" panose="020B0502020202020204" pitchFamily="34" charset="0"/>
              </a:rPr>
              <a:t>is a collaboration of the five universities in the North East of England, working together to support young people to think about their futures and how higher education can help them reach their goals.</a:t>
            </a:r>
            <a:endParaRPr lang="en-GB" sz="1600" dirty="0">
              <a:latin typeface="Century Gothic" panose="020B0502020202020204" pitchFamily="34" charset="0"/>
            </a:endParaRPr>
          </a:p>
        </p:txBody>
      </p:sp>
      <p:sp>
        <p:nvSpPr>
          <p:cNvPr id="21" name="TextBox 20">
            <a:extLst>
              <a:ext uri="{FF2B5EF4-FFF2-40B4-BE49-F238E27FC236}">
                <a16:creationId xmlns:a16="http://schemas.microsoft.com/office/drawing/2014/main" id="{70C21F92-3D70-49F5-A648-FCAA656A7C3C}"/>
              </a:ext>
            </a:extLst>
          </p:cNvPr>
          <p:cNvSpPr txBox="1"/>
          <p:nvPr/>
        </p:nvSpPr>
        <p:spPr>
          <a:xfrm>
            <a:off x="395288" y="2079945"/>
            <a:ext cx="8104474" cy="584775"/>
          </a:xfrm>
          <a:prstGeom prst="rect">
            <a:avLst/>
          </a:prstGeom>
          <a:noFill/>
        </p:spPr>
        <p:txBody>
          <a:bodyPr wrap="square" rtlCol="0">
            <a:spAutoFit/>
          </a:bodyPr>
          <a:lstStyle/>
          <a:p>
            <a:r>
              <a:rPr lang="en-GB" sz="1600" b="1" i="0" dirty="0">
                <a:effectLst/>
                <a:latin typeface="Century Gothic" panose="020B0502020202020204" pitchFamily="34" charset="0"/>
              </a:rPr>
              <a:t>NUSTEM</a:t>
            </a:r>
            <a:r>
              <a:rPr lang="en-GB" sz="1600" b="0" i="0" dirty="0">
                <a:effectLst/>
                <a:latin typeface="Century Gothic" panose="020B0502020202020204" pitchFamily="34" charset="0"/>
              </a:rPr>
              <a:t> works with teachers and employers to develop resources for Primary and Secondary schools and for family activities.</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0B01378F-539C-4958-A42A-7CD45DE5D03C}"/>
              </a:ext>
            </a:extLst>
          </p:cNvPr>
          <p:cNvSpPr txBox="1"/>
          <p:nvPr/>
        </p:nvSpPr>
        <p:spPr>
          <a:xfrm>
            <a:off x="3036574" y="2881218"/>
            <a:ext cx="8760137" cy="1077218"/>
          </a:xfrm>
          <a:prstGeom prst="rect">
            <a:avLst/>
          </a:prstGeom>
          <a:noFill/>
        </p:spPr>
        <p:txBody>
          <a:bodyPr wrap="square" rtlCol="0">
            <a:spAutoFit/>
          </a:bodyPr>
          <a:lstStyle/>
          <a:p>
            <a:r>
              <a:rPr lang="en-GB" sz="1600" b="1" i="0" dirty="0">
                <a:effectLst/>
                <a:latin typeface="Century Gothic" panose="020B0502020202020204" pitchFamily="34" charset="0"/>
              </a:rPr>
              <a:t>Outreach North East </a:t>
            </a:r>
            <a:r>
              <a:rPr lang="en-GB" sz="1600" b="0" i="0" dirty="0">
                <a:effectLst/>
                <a:latin typeface="Century Gothic" panose="020B0502020202020204" pitchFamily="34" charset="0"/>
              </a:rPr>
              <a:t>is a single point of contact for teachers and advisers in the North East of England which aims to provide impartial information about higher education to help teachers and advisers best support their students in making informed choices about their futures.</a:t>
            </a:r>
            <a:endParaRPr lang="en-GB" sz="1600" dirty="0">
              <a:latin typeface="Century Gothic" panose="020B0502020202020204" pitchFamily="34" charset="0"/>
            </a:endParaRPr>
          </a:p>
        </p:txBody>
      </p:sp>
      <p:pic>
        <p:nvPicPr>
          <p:cNvPr id="24" name="Picture 4" descr="North East Raising Aspiration Partnership">
            <a:hlinkClick r:id="rId4"/>
            <a:extLst>
              <a:ext uri="{FF2B5EF4-FFF2-40B4-BE49-F238E27FC236}">
                <a16:creationId xmlns:a16="http://schemas.microsoft.com/office/drawing/2014/main" id="{F8323471-A14A-49B2-9463-40E78D7A4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885503"/>
            <a:ext cx="2497150" cy="930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6" descr="NUSTEM at Northumbria University">
            <a:hlinkClick r:id="rId6"/>
            <a:extLst>
              <a:ext uri="{FF2B5EF4-FFF2-40B4-BE49-F238E27FC236}">
                <a16:creationId xmlns:a16="http://schemas.microsoft.com/office/drawing/2014/main" id="{3800D891-A9FE-4E34-B574-804F3F159B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2723" y="1911766"/>
            <a:ext cx="3323988" cy="738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Outreach North East">
            <a:hlinkClick r:id="rId8"/>
            <a:extLst>
              <a:ext uri="{FF2B5EF4-FFF2-40B4-BE49-F238E27FC236}">
                <a16:creationId xmlns:a16="http://schemas.microsoft.com/office/drawing/2014/main" id="{8FDC8EB7-F280-435F-8FCB-1D28C2EF5A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3044556"/>
            <a:ext cx="2524189" cy="777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E235764-8632-45EC-89AE-BD6EEE6CE06E}"/>
              </a:ext>
            </a:extLst>
          </p:cNvPr>
          <p:cNvSpPr txBox="1"/>
          <p:nvPr/>
        </p:nvSpPr>
        <p:spPr>
          <a:xfrm>
            <a:off x="395288" y="4151511"/>
            <a:ext cx="8760137" cy="584775"/>
          </a:xfrm>
          <a:prstGeom prst="rect">
            <a:avLst/>
          </a:prstGeom>
          <a:noFill/>
        </p:spPr>
        <p:txBody>
          <a:bodyPr wrap="square" rtlCol="0">
            <a:spAutoFit/>
          </a:bodyPr>
          <a:lstStyle/>
          <a:p>
            <a:r>
              <a:rPr lang="en-GB" sz="1600" b="1" i="0" dirty="0">
                <a:effectLst/>
                <a:latin typeface="Century Gothic" panose="020B0502020202020204" pitchFamily="34" charset="0"/>
              </a:rPr>
              <a:t>The Skills Builder Partnership </a:t>
            </a:r>
            <a:r>
              <a:rPr lang="en-GB" sz="1600" b="0" i="0" dirty="0">
                <a:effectLst/>
                <a:latin typeface="Century Gothic" panose="020B0502020202020204" pitchFamily="34" charset="0"/>
              </a:rPr>
              <a:t>brings together over 800 schools, colleges, employers and organisations around a common approach to building eight essential skills.</a:t>
            </a:r>
            <a:endParaRPr lang="en-GB" sz="1600" dirty="0">
              <a:latin typeface="Century Gothic" panose="020B0502020202020204" pitchFamily="34" charset="0"/>
            </a:endParaRPr>
          </a:p>
        </p:txBody>
      </p:sp>
      <p:pic>
        <p:nvPicPr>
          <p:cNvPr id="29" name="Picture 2" descr="Skills Builder Accelerator">
            <a:hlinkClick r:id="rId10"/>
            <a:extLst>
              <a:ext uri="{FF2B5EF4-FFF2-40B4-BE49-F238E27FC236}">
                <a16:creationId xmlns:a16="http://schemas.microsoft.com/office/drawing/2014/main" id="{79028ED3-C12D-4600-B611-9B1923E10C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1218" y="4025509"/>
            <a:ext cx="2537254" cy="748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6" descr="Speakers for Schools">
            <a:hlinkClick r:id="rId12"/>
            <a:extLst>
              <a:ext uri="{FF2B5EF4-FFF2-40B4-BE49-F238E27FC236}">
                <a16:creationId xmlns:a16="http://schemas.microsoft.com/office/drawing/2014/main" id="{5F2470B2-8272-4E10-91D2-0734D3828F37}"/>
              </a:ext>
            </a:extLst>
          </p:cNvPr>
          <p:cNvPicPr>
            <a:picLocks noChangeAspect="1" noChangeArrowheads="1"/>
          </p:cNvPicPr>
          <p:nvPr/>
        </p:nvPicPr>
        <p:blipFill>
          <a:blip r:embed="rId13">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rcRect/>
          <a:stretch>
            <a:fillRect/>
          </a:stretch>
        </p:blipFill>
        <p:spPr bwMode="auto">
          <a:xfrm>
            <a:off x="437787" y="4984250"/>
            <a:ext cx="2260809" cy="687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9B111F9E-4ED3-4A91-859D-47C28B5032E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Shape 114">
            <a:extLst>
              <a:ext uri="{FF2B5EF4-FFF2-40B4-BE49-F238E27FC236}">
                <a16:creationId xmlns:a16="http://schemas.microsoft.com/office/drawing/2014/main" id="{790D1E62-299E-4EDB-A00C-27841C488ED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2" descr="New Career Development Framework">
            <a:extLst>
              <a:ext uri="{FF2B5EF4-FFF2-40B4-BE49-F238E27FC236}">
                <a16:creationId xmlns:a16="http://schemas.microsoft.com/office/drawing/2014/main" id="{C7E5DA6E-A796-4175-B8C1-B26CB6F6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9925C3-BBE9-40CD-B02F-BA39E4E567DD}"/>
              </a:ext>
            </a:extLst>
          </p:cNvPr>
          <p:cNvSpPr txBox="1"/>
          <p:nvPr/>
        </p:nvSpPr>
        <p:spPr>
          <a:xfrm>
            <a:off x="3036574" y="4881645"/>
            <a:ext cx="8761898" cy="830997"/>
          </a:xfrm>
          <a:prstGeom prst="rect">
            <a:avLst/>
          </a:prstGeom>
          <a:noFill/>
        </p:spPr>
        <p:txBody>
          <a:bodyPr wrap="square" rtlCol="0">
            <a:spAutoFit/>
          </a:bodyPr>
          <a:lstStyle/>
          <a:p>
            <a:r>
              <a:rPr lang="en-GB" sz="1600" b="1" i="0" dirty="0">
                <a:effectLst/>
                <a:latin typeface="Century Gothic" panose="020B0502020202020204" pitchFamily="34" charset="0"/>
              </a:rPr>
              <a:t>Speakers for Schools </a:t>
            </a:r>
            <a:r>
              <a:rPr lang="en-GB" sz="1600" b="0" i="0" dirty="0">
                <a:effectLst/>
                <a:latin typeface="Century Gothic" panose="020B0502020202020204" pitchFamily="34" charset="0"/>
              </a:rPr>
              <a:t>was founded in 2010 by ITV’s Political Editor Robert </a:t>
            </a:r>
            <a:r>
              <a:rPr lang="en-GB" sz="1600" b="0" i="0" dirty="0" err="1">
                <a:effectLst/>
                <a:latin typeface="Century Gothic" panose="020B0502020202020204" pitchFamily="34" charset="0"/>
              </a:rPr>
              <a:t>Peston</a:t>
            </a:r>
            <a:r>
              <a:rPr lang="en-GB" sz="1600" b="0" i="0" dirty="0">
                <a:effectLst/>
                <a:latin typeface="Century Gothic" panose="020B0502020202020204" pitchFamily="34" charset="0"/>
              </a:rPr>
              <a:t> and supported by the Law Family Charitable Foundation with a mission to help level the playing field for young people of all backgrounds.</a:t>
            </a:r>
            <a:endParaRPr lang="en-GB" sz="1600" dirty="0">
              <a:latin typeface="Century Gothic" panose="020B0502020202020204" pitchFamily="34" charset="0"/>
            </a:endParaRPr>
          </a:p>
        </p:txBody>
      </p:sp>
    </p:spTree>
    <p:extLst>
      <p:ext uri="{BB962C8B-B14F-4D97-AF65-F5344CB8AC3E}">
        <p14:creationId xmlns:p14="http://schemas.microsoft.com/office/powerpoint/2010/main" val="412581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B6E98D1-4B2A-4864-B1D8-557290E4D5D9}"/>
              </a:ext>
            </a:extLst>
          </p:cNvPr>
          <p:cNvSpPr txBox="1"/>
          <p:nvPr/>
        </p:nvSpPr>
        <p:spPr>
          <a:xfrm>
            <a:off x="2528888" y="4881645"/>
            <a:ext cx="9269584" cy="830997"/>
          </a:xfrm>
          <a:prstGeom prst="rect">
            <a:avLst/>
          </a:prstGeom>
          <a:noFill/>
        </p:spPr>
        <p:txBody>
          <a:bodyPr wrap="square" rtlCol="0">
            <a:spAutoFit/>
          </a:bodyPr>
          <a:lstStyle/>
          <a:p>
            <a:r>
              <a:rPr lang="en-GB" sz="1600" b="1" i="0" dirty="0">
                <a:effectLst/>
                <a:latin typeface="Century Gothic" panose="020B0502020202020204" pitchFamily="34" charset="0"/>
              </a:rPr>
              <a:t>The Register </a:t>
            </a:r>
            <a:r>
              <a:rPr lang="en-GB" sz="1600" i="0" dirty="0">
                <a:effectLst/>
                <a:latin typeface="Century Gothic" panose="020B0502020202020204" pitchFamily="34" charset="0"/>
              </a:rPr>
              <a:t>is the single national directory of professionally qualified careers practitioners working across schools, colleges and universities, as well as public sector and private practitioners for adults.</a:t>
            </a:r>
          </a:p>
        </p:txBody>
      </p:sp>
      <p:sp>
        <p:nvSpPr>
          <p:cNvPr id="15" name="TextBox 14">
            <a:extLst>
              <a:ext uri="{FF2B5EF4-FFF2-40B4-BE49-F238E27FC236}">
                <a16:creationId xmlns:a16="http://schemas.microsoft.com/office/drawing/2014/main" id="{392C0DB4-25ED-45B3-8DB3-5F7BBD0A7396}"/>
              </a:ext>
            </a:extLst>
          </p:cNvPr>
          <p:cNvSpPr txBox="1"/>
          <p:nvPr/>
        </p:nvSpPr>
        <p:spPr>
          <a:xfrm>
            <a:off x="2696420" y="1145359"/>
            <a:ext cx="9102052" cy="602876"/>
          </a:xfrm>
          <a:prstGeom prst="rect">
            <a:avLst/>
          </a:prstGeom>
          <a:noFill/>
        </p:spPr>
        <p:txBody>
          <a:bodyPr wrap="square" rtlCol="0">
            <a:spAutoFit/>
          </a:bodyPr>
          <a:lstStyle/>
          <a:p>
            <a:r>
              <a:rPr lang="en-GB" sz="1600" b="1" i="0" dirty="0">
                <a:effectLst/>
                <a:latin typeface="Century Gothic" panose="020B0502020202020204" pitchFamily="34" charset="0"/>
              </a:rPr>
              <a:t>Start</a:t>
            </a:r>
            <a:r>
              <a:rPr lang="en-GB" sz="1600" b="0" i="0" dirty="0">
                <a:effectLst/>
                <a:latin typeface="Century Gothic" panose="020B0502020202020204" pitchFamily="34" charset="0"/>
              </a:rPr>
              <a:t> is a digital careers platform with the information, advice and tools your learners need to grow in confidence and prepare for their future.</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DC0C6E8B-4401-48ED-8ED6-DFB6D0AC0ADC}"/>
              </a:ext>
            </a:extLst>
          </p:cNvPr>
          <p:cNvSpPr txBox="1"/>
          <p:nvPr/>
        </p:nvSpPr>
        <p:spPr>
          <a:xfrm>
            <a:off x="395289" y="2089022"/>
            <a:ext cx="9406437" cy="584775"/>
          </a:xfrm>
          <a:prstGeom prst="rect">
            <a:avLst/>
          </a:prstGeom>
          <a:noFill/>
        </p:spPr>
        <p:txBody>
          <a:bodyPr wrap="square" rtlCol="0">
            <a:spAutoFit/>
          </a:bodyPr>
          <a:lstStyle/>
          <a:p>
            <a:r>
              <a:rPr lang="en-GB" sz="1600" b="1" i="0" dirty="0">
                <a:effectLst/>
                <a:latin typeface="Century Gothic" panose="020B0502020202020204" pitchFamily="34" charset="0"/>
              </a:rPr>
              <a:t>Success at School </a:t>
            </a:r>
            <a:r>
              <a:rPr lang="en-GB" sz="1600" b="0" i="0" dirty="0">
                <a:effectLst/>
                <a:latin typeface="Century Gothic" panose="020B0502020202020204" pitchFamily="34" charset="0"/>
              </a:rPr>
              <a:t>is the place for young people to explore careers, get the lowdown on top employers, and search for the latest jobs, courses and advice.</a:t>
            </a:r>
            <a:endParaRPr lang="en-GB" sz="1600" dirty="0">
              <a:latin typeface="Century Gothic" panose="020B0502020202020204" pitchFamily="34" charset="0"/>
            </a:endParaRPr>
          </a:p>
        </p:txBody>
      </p:sp>
      <p:pic>
        <p:nvPicPr>
          <p:cNvPr id="27" name="Picture 8" descr="Start">
            <a:hlinkClick r:id="rId4"/>
            <a:extLst>
              <a:ext uri="{FF2B5EF4-FFF2-40B4-BE49-F238E27FC236}">
                <a16:creationId xmlns:a16="http://schemas.microsoft.com/office/drawing/2014/main" id="{D2FB46A1-0E0D-4F95-999C-3AC0A778A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02847"/>
            <a:ext cx="2133600" cy="794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0" descr="Success at School - Choose your next steps">
            <a:hlinkClick r:id="rId6"/>
            <a:extLst>
              <a:ext uri="{FF2B5EF4-FFF2-40B4-BE49-F238E27FC236}">
                <a16:creationId xmlns:a16="http://schemas.microsoft.com/office/drawing/2014/main" id="{E1AFEA82-DC1B-4D5E-8B60-B1217C4BD1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564" r="21226"/>
          <a:stretch/>
        </p:blipFill>
        <p:spPr bwMode="auto">
          <a:xfrm>
            <a:off x="10010274" y="1677621"/>
            <a:ext cx="1786437" cy="11241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05A0024-A8C3-4648-9D6D-211CB259C802}"/>
              </a:ext>
            </a:extLst>
          </p:cNvPr>
          <p:cNvSpPr txBox="1"/>
          <p:nvPr/>
        </p:nvSpPr>
        <p:spPr>
          <a:xfrm>
            <a:off x="2696420" y="2979300"/>
            <a:ext cx="9102052" cy="830997"/>
          </a:xfrm>
          <a:prstGeom prst="rect">
            <a:avLst/>
          </a:prstGeom>
          <a:noFill/>
        </p:spPr>
        <p:txBody>
          <a:bodyPr wrap="square" rtlCol="0">
            <a:spAutoFit/>
          </a:bodyPr>
          <a:lstStyle/>
          <a:p>
            <a:r>
              <a:rPr lang="en-GB" sz="1600" b="1" i="0" dirty="0">
                <a:effectLst/>
                <a:latin typeface="Century Gothic" panose="020B0502020202020204" pitchFamily="34" charset="0"/>
              </a:rPr>
              <a:t>Sunderland Engineering Training Association (Seta) </a:t>
            </a:r>
            <a:r>
              <a:rPr lang="en-GB" sz="1600" b="0" i="0" dirty="0">
                <a:effectLst/>
                <a:latin typeface="Century Gothic" panose="020B0502020202020204" pitchFamily="34" charset="0"/>
              </a:rPr>
              <a:t>is a not-for-profit Group Training Association which delivers apprenticeships and both standard and bespoke commercial training courses.</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9102CA66-E8F9-4BE5-8D9B-2DCE2A9E8E35}"/>
              </a:ext>
            </a:extLst>
          </p:cNvPr>
          <p:cNvSpPr txBox="1"/>
          <p:nvPr/>
        </p:nvSpPr>
        <p:spPr>
          <a:xfrm>
            <a:off x="395287" y="4101485"/>
            <a:ext cx="9256267" cy="584775"/>
          </a:xfrm>
          <a:prstGeom prst="rect">
            <a:avLst/>
          </a:prstGeom>
          <a:noFill/>
        </p:spPr>
        <p:txBody>
          <a:bodyPr wrap="square" rtlCol="0">
            <a:spAutoFit/>
          </a:bodyPr>
          <a:lstStyle/>
          <a:p>
            <a:r>
              <a:rPr lang="en-GB" sz="1600" b="1" i="0" dirty="0">
                <a:effectLst/>
                <a:latin typeface="Century Gothic" panose="020B0502020202020204" pitchFamily="34" charset="0"/>
              </a:rPr>
              <a:t>Team Programme </a:t>
            </a:r>
            <a:r>
              <a:rPr lang="en-GB" sz="1600" b="0" i="0" dirty="0">
                <a:effectLst/>
                <a:latin typeface="Century Gothic" panose="020B0502020202020204" pitchFamily="34" charset="0"/>
              </a:rPr>
              <a:t>is an enterprise journey for learners who have mild to moderate learning difficulties.</a:t>
            </a:r>
            <a:endParaRPr lang="en-GB" sz="1600" dirty="0">
              <a:latin typeface="Century Gothic" panose="020B0502020202020204" pitchFamily="34" charset="0"/>
            </a:endParaRPr>
          </a:p>
        </p:txBody>
      </p:sp>
      <p:pic>
        <p:nvPicPr>
          <p:cNvPr id="32" name="Picture 2" descr="Sunderland Engineering Training Association">
            <a:hlinkClick r:id="rId8"/>
            <a:extLst>
              <a:ext uri="{FF2B5EF4-FFF2-40B4-BE49-F238E27FC236}">
                <a16:creationId xmlns:a16="http://schemas.microsoft.com/office/drawing/2014/main" id="{DF54EA8A-D761-427A-A186-668D05F49F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9" y="2965082"/>
            <a:ext cx="2133599" cy="83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6" descr="UK Register of Career Development Professionals">
            <a:hlinkClick r:id="rId10"/>
            <a:extLst>
              <a:ext uri="{FF2B5EF4-FFF2-40B4-BE49-F238E27FC236}">
                <a16:creationId xmlns:a16="http://schemas.microsoft.com/office/drawing/2014/main" id="{25455A7B-2E51-41F7-B033-BC310BE52E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47" y="4799979"/>
            <a:ext cx="1689682" cy="892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764C0C7A-0BA5-4029-BEA1-6151CDD71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Shape 114">
            <a:extLst>
              <a:ext uri="{FF2B5EF4-FFF2-40B4-BE49-F238E27FC236}">
                <a16:creationId xmlns:a16="http://schemas.microsoft.com/office/drawing/2014/main" id="{7F9070E2-2932-4BFF-87C0-AAF7B06F33DD}"/>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 name="Picture 12" descr="New Career Development Framework">
            <a:extLst>
              <a:ext uri="{FF2B5EF4-FFF2-40B4-BE49-F238E27FC236}">
                <a16:creationId xmlns:a16="http://schemas.microsoft.com/office/drawing/2014/main" id="{6C57B7F2-3C5B-4C04-AB27-7B308CD2E5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Princes Trust Team Programme – The Bowthorpe News">
            <a:extLst>
              <a:ext uri="{FF2B5EF4-FFF2-40B4-BE49-F238E27FC236}">
                <a16:creationId xmlns:a16="http://schemas.microsoft.com/office/drawing/2014/main" id="{16B4CDB1-0D02-4446-B583-F8FBE74737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4570" y="3902107"/>
            <a:ext cx="2518208" cy="7324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6" name="Google Shape;30;p2">
            <a:extLst>
              <a:ext uri="{FF2B5EF4-FFF2-40B4-BE49-F238E27FC236}">
                <a16:creationId xmlns:a16="http://schemas.microsoft.com/office/drawing/2014/main" id="{FD40192F-F737-4C48-A4CD-8769C3066268}"/>
              </a:ext>
            </a:extLst>
          </p:cNvPr>
          <p:cNvGraphicFramePr/>
          <p:nvPr>
            <p:extLst>
              <p:ext uri="{D42A27DB-BD31-4B8C-83A1-F6EECF244321}">
                <p14:modId xmlns:p14="http://schemas.microsoft.com/office/powerpoint/2010/main" val="452256884"/>
              </p:ext>
            </p:extLst>
          </p:nvPr>
        </p:nvGraphicFramePr>
        <p:xfrm>
          <a:off x="278339" y="898743"/>
          <a:ext cx="11635323" cy="4843350"/>
        </p:xfrm>
        <a:graphic>
          <a:graphicData uri="http://schemas.openxmlformats.org/drawingml/2006/table">
            <a:tbl>
              <a:tblPr bandRow="1">
                <a:noFill/>
              </a:tblPr>
              <a:tblGrid>
                <a:gridCol w="642455">
                  <a:extLst>
                    <a:ext uri="{9D8B030D-6E8A-4147-A177-3AD203B41FA5}">
                      <a16:colId xmlns:a16="http://schemas.microsoft.com/office/drawing/2014/main" val="20000"/>
                    </a:ext>
                  </a:extLst>
                </a:gridCol>
                <a:gridCol w="1651441">
                  <a:extLst>
                    <a:ext uri="{9D8B030D-6E8A-4147-A177-3AD203B41FA5}">
                      <a16:colId xmlns:a16="http://schemas.microsoft.com/office/drawing/2014/main" val="20001"/>
                    </a:ext>
                  </a:extLst>
                </a:gridCol>
                <a:gridCol w="1095501">
                  <a:extLst>
                    <a:ext uri="{9D8B030D-6E8A-4147-A177-3AD203B41FA5}">
                      <a16:colId xmlns:a16="http://schemas.microsoft.com/office/drawing/2014/main" val="20002"/>
                    </a:ext>
                  </a:extLst>
                </a:gridCol>
                <a:gridCol w="7670824">
                  <a:extLst>
                    <a:ext uri="{9D8B030D-6E8A-4147-A177-3AD203B41FA5}">
                      <a16:colId xmlns:a16="http://schemas.microsoft.com/office/drawing/2014/main" val="20003"/>
                    </a:ext>
                  </a:extLst>
                </a:gridCol>
                <a:gridCol w="575102">
                  <a:extLst>
                    <a:ext uri="{9D8B030D-6E8A-4147-A177-3AD203B41FA5}">
                      <a16:colId xmlns:a16="http://schemas.microsoft.com/office/drawing/2014/main" val="201755333"/>
                    </a:ext>
                  </a:extLst>
                </a:gridCol>
              </a:tblGrid>
              <a:tr h="276189">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1F2C70"/>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CDI</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extLst>
                  <a:ext uri="{0D108BD9-81ED-4DB2-BD59-A6C34878D82A}">
                    <a16:rowId xmlns:a16="http://schemas.microsoft.com/office/drawing/2014/main" val="10000"/>
                  </a:ext>
                </a:extLst>
              </a:tr>
              <a:tr h="366613">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Class</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look at the learning objectives and keywords for the lesson. </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N/A</a:t>
                      </a:r>
                      <a:endParaRPr sz="1200" b="1"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1"/>
                  </a:ext>
                </a:extLst>
              </a:tr>
              <a:tr h="373950">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4-6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discuss what LMI is and how it can be used to understand what employment opportunities there are locally. They then write down three jobs they might be interested in in the future.     </a:t>
                      </a:r>
                      <a:endParaRPr sz="12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50300" marB="50300" anchor="ctr">
                    <a:solidFill>
                      <a:srgbClr val="1DD9FF"/>
                    </a:solidFill>
                  </a:tcPr>
                </a:tc>
                <a:extLst>
                  <a:ext uri="{0D108BD9-81ED-4DB2-BD59-A6C34878D82A}">
                    <a16:rowId xmlns:a16="http://schemas.microsoft.com/office/drawing/2014/main" val="10002"/>
                  </a:ext>
                </a:extLst>
              </a:tr>
              <a:tr h="373950">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5-8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2. The North East Labour Market</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B9EDFF"/>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Learners discuss with a partner what opportunities, employers and sectors they are aware of in the North East. They then choose the right facts and figures to fill the gaps.</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spcBef>
                          <a:spcPts val="0"/>
                        </a:spcBef>
                        <a:spcAft>
                          <a:spcPts val="0"/>
                        </a:spcAft>
                        <a:buNone/>
                      </a:pPr>
                      <a:endParaRPr sz="1200" b="0"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3"/>
                  </a:ext>
                </a:extLst>
              </a:tr>
              <a:tr h="439927">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8-10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North East opportunities in Digital technology</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a:t>
                      </a:r>
                      <a:r>
                        <a:rPr lang="en-GB" sz="1200" b="0" dirty="0">
                          <a:solidFill>
                            <a:schemeClr val="dk1"/>
                          </a:solidFill>
                          <a:latin typeface="Century Gothic" panose="020B0502020202020204" pitchFamily="34" charset="0"/>
                          <a:ea typeface="Arial"/>
                          <a:cs typeface="Arial"/>
                          <a:sym typeface="Arial"/>
                        </a:rPr>
                        <a:t> find out more about opportunities in Digital Technology. They watch three short films, including a WOW Show film of Dan Baird at Infinity 27  They can then discuss their interests in the careers they have seen featured which then links to the skills section.  </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4"/>
                  </a:ext>
                </a:extLst>
              </a:tr>
              <a:tr h="439927">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4-7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Are you aware of the skills needed for a career?</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a:t>
                      </a:r>
                      <a:r>
                        <a:rPr lang="en-GB" sz="1200" b="0" dirty="0">
                          <a:solidFill>
                            <a:schemeClr val="dk1"/>
                          </a:solidFill>
                          <a:latin typeface="Century Gothic" panose="020B0502020202020204" pitchFamily="34" charset="0"/>
                          <a:ea typeface="Arial"/>
                          <a:cs typeface="Arial"/>
                          <a:sym typeface="Arial"/>
                        </a:rPr>
                        <a:t> think about skills other than academic qualifications (“soft skills”) and why they are important for their employability.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10005"/>
                  </a:ext>
                </a:extLst>
              </a:tr>
              <a:tr h="366613">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5. Speaking &amp; listening are key</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cs typeface="Arial"/>
                          <a:sym typeface="Arial"/>
                        </a:rPr>
                        <a:t>Pair</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a:t>
                      </a:r>
                      <a:r>
                        <a:rPr lang="en-GB" sz="1200" b="0" dirty="0">
                          <a:solidFill>
                            <a:schemeClr val="dk1"/>
                          </a:solidFill>
                          <a:latin typeface="Century Gothic" panose="020B0502020202020204" pitchFamily="34" charset="0"/>
                          <a:ea typeface="Arial"/>
                          <a:cs typeface="Arial"/>
                          <a:sym typeface="Arial"/>
                        </a:rPr>
                        <a:t> consider good communication skills and how they might improve these. </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92117671"/>
                  </a:ext>
                </a:extLst>
              </a:tr>
              <a:tr h="366613">
                <a:tc>
                  <a:txBody>
                    <a:bodyPr/>
                    <a:lstStyle/>
                    <a:p>
                      <a:pPr marL="0" marR="0" lvl="0" indent="0" algn="ctr" rtl="0">
                        <a:spcBef>
                          <a:spcPts val="0"/>
                        </a:spcBef>
                        <a:spcAft>
                          <a:spcPts val="0"/>
                        </a:spcAft>
                        <a:buNone/>
                      </a:pPr>
                      <a:r>
                        <a:rPr lang="en-GB" sz="1200" b="1" dirty="0">
                          <a:latin typeface="Century Gothic" panose="020B0502020202020204" pitchFamily="34" charset="0"/>
                        </a:rPr>
                        <a:t>3-5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How well do you communicate?</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a:t>
                      </a:r>
                      <a:r>
                        <a:rPr lang="en-GB" sz="1200" b="0" dirty="0">
                          <a:latin typeface="Century Gothic" panose="020B0502020202020204" pitchFamily="34" charset="0"/>
                        </a:rPr>
                        <a:t> consider the listening skills involved in communication and think about ways to improve their own based on what they do already.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714360462"/>
                  </a:ext>
                </a:extLst>
              </a:tr>
              <a:tr h="429778">
                <a:tc>
                  <a:txBody>
                    <a:bodyPr/>
                    <a:lstStyle/>
                    <a:p>
                      <a:pPr marL="0" marR="0" lvl="0" indent="0" algn="ctr" rtl="0">
                        <a:spcBef>
                          <a:spcPts val="0"/>
                        </a:spcBef>
                        <a:spcAft>
                          <a:spcPts val="0"/>
                        </a:spcAft>
                        <a:buNone/>
                      </a:pPr>
                      <a:r>
                        <a:rPr lang="en-GB" sz="1200" b="1" dirty="0">
                          <a:latin typeface="Century Gothic" panose="020B0502020202020204" pitchFamily="34" charset="0"/>
                        </a:rPr>
                        <a:t>2-4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7. Rights &amp; responsibilities in your chosen career</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Class</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a:t>
                      </a:r>
                      <a:r>
                        <a:rPr lang="en-GB" sz="1200" b="0" dirty="0">
                          <a:latin typeface="Century Gothic" panose="020B0502020202020204" pitchFamily="34" charset="0"/>
                        </a:rPr>
                        <a:t> consider rights and responsibilities of both employers and employees and why they are important.  </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6"/>
                  </a:ext>
                </a:extLst>
              </a:tr>
              <a:tr h="429778">
                <a:tc>
                  <a:txBody>
                    <a:bodyPr/>
                    <a:lstStyle/>
                    <a:p>
                      <a:pPr marL="0" marR="0" lvl="0" indent="0" algn="ctr" rtl="0">
                        <a:spcBef>
                          <a:spcPts val="0"/>
                        </a:spcBef>
                        <a:spcAft>
                          <a:spcPts val="0"/>
                        </a:spcAft>
                        <a:buNone/>
                      </a:pPr>
                      <a:r>
                        <a:rPr lang="en-GB" sz="1200" b="1" dirty="0">
                          <a:latin typeface="Century Gothic" panose="020B0502020202020204" pitchFamily="34" charset="0"/>
                        </a:rPr>
                        <a:t>2-3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8. Find your journey through life, learning &amp; work</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Class</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a:t>
                      </a:r>
                      <a:r>
                        <a:rPr lang="en-GB" sz="1200" b="0" dirty="0">
                          <a:latin typeface="Century Gothic" panose="020B0502020202020204" pitchFamily="34" charset="0"/>
                        </a:rPr>
                        <a:t> think about things they would like to do and where they can find help on their education, learning and work journeys.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86295052"/>
                  </a:ext>
                </a:extLst>
              </a:tr>
            </a:tbl>
          </a:graphicData>
        </a:graphic>
      </p:graphicFrame>
      <p:sp>
        <p:nvSpPr>
          <p:cNvPr id="17" name="Google Shape;35;p2">
            <a:extLst>
              <a:ext uri="{FF2B5EF4-FFF2-40B4-BE49-F238E27FC236}">
                <a16:creationId xmlns:a16="http://schemas.microsoft.com/office/drawing/2014/main" id="{5F95E1B9-2C29-4D83-9881-DF5802328712}"/>
              </a:ext>
            </a:extLst>
          </p:cNvPr>
          <p:cNvSpPr txBox="1"/>
          <p:nvPr/>
        </p:nvSpPr>
        <p:spPr>
          <a:xfrm>
            <a:off x="278339" y="56097"/>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200" b="1" dirty="0">
                <a:latin typeface="Century Gothic" panose="020B0502020202020204" pitchFamily="34" charset="0"/>
                <a:ea typeface="Arial"/>
                <a:cs typeface="Arial"/>
                <a:sym typeface="Arial"/>
              </a:rPr>
              <a:t>Y7</a:t>
            </a:r>
            <a:r>
              <a:rPr lang="en-GB" sz="2200" b="1" dirty="0">
                <a:solidFill>
                  <a:schemeClr val="tx1"/>
                </a:solidFill>
                <a:latin typeface="Century Gothic" panose="020B0502020202020204" pitchFamily="34" charset="0"/>
                <a:ea typeface="Arial"/>
                <a:cs typeface="Arial"/>
                <a:sym typeface="Arial"/>
              </a:rPr>
              <a:t> Lesson Plan</a:t>
            </a:r>
            <a:endParaRPr sz="22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200" dirty="0">
                <a:solidFill>
                  <a:schemeClr val="tx1"/>
                </a:solidFill>
                <a:latin typeface="Century Gothic" panose="020B0502020202020204" pitchFamily="34" charset="0"/>
                <a:ea typeface="Arial"/>
                <a:cs typeface="Arial"/>
                <a:sym typeface="Arial"/>
              </a:rPr>
              <a:t>Lesson Duration: 30-50 minutes</a:t>
            </a:r>
            <a:endParaRPr sz="2200"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85707520-B0DD-4751-B227-E8364C5DD1D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 name="TextBox 1">
            <a:extLst>
              <a:ext uri="{FF2B5EF4-FFF2-40B4-BE49-F238E27FC236}">
                <a16:creationId xmlns:a16="http://schemas.microsoft.com/office/drawing/2014/main" id="{8FBF62B4-6A90-4F13-BE60-4E4056B6135F}"/>
              </a:ext>
            </a:extLst>
          </p:cNvPr>
          <p:cNvSpPr txBox="1"/>
          <p:nvPr/>
        </p:nvSpPr>
        <p:spPr>
          <a:xfrm>
            <a:off x="5798127" y="187170"/>
            <a:ext cx="6115535" cy="584775"/>
          </a:xfrm>
          <a:prstGeom prst="rect">
            <a:avLst/>
          </a:prstGeom>
          <a:noFill/>
        </p:spPr>
        <p:txBody>
          <a:bodyPr wrap="square" rtlCol="0">
            <a:spAutoFit/>
          </a:bodyPr>
          <a:lstStyle/>
          <a:p>
            <a:r>
              <a:rPr lang="en-GB" sz="1600" i="1" u="sng" dirty="0">
                <a:latin typeface="Century Gothic" panose="020B0502020202020204" pitchFamily="34" charset="0"/>
              </a:rPr>
              <a:t>Please Note</a:t>
            </a:r>
            <a:r>
              <a:rPr lang="en-GB" sz="1600" i="1" dirty="0">
                <a:latin typeface="Century Gothic" panose="020B0502020202020204" pitchFamily="34" charset="0"/>
              </a:rPr>
              <a:t>: The lesson can be split into two parts if time is short. Part 1: </a:t>
            </a:r>
            <a:r>
              <a:rPr lang="en-GB" sz="1600" i="1">
                <a:latin typeface="Century Gothic" panose="020B0502020202020204" pitchFamily="34" charset="0"/>
              </a:rPr>
              <a:t>slides 1-17, </a:t>
            </a:r>
            <a:r>
              <a:rPr lang="en-GB" sz="1600" i="1" dirty="0">
                <a:latin typeface="Century Gothic" panose="020B0502020202020204" pitchFamily="34" charset="0"/>
              </a:rPr>
              <a:t>Part 2: </a:t>
            </a:r>
            <a:r>
              <a:rPr lang="en-GB" sz="1600" i="1">
                <a:latin typeface="Century Gothic" panose="020B0502020202020204" pitchFamily="34" charset="0"/>
              </a:rPr>
              <a:t>slides 18-26.</a:t>
            </a:r>
            <a:endParaRPr lang="en-GB" sz="1600" i="1" dirty="0">
              <a:latin typeface="Century Gothic" panose="020B0502020202020204" pitchFamily="34" charset="0"/>
            </a:endParaRPr>
          </a:p>
        </p:txBody>
      </p:sp>
      <p:pic>
        <p:nvPicPr>
          <p:cNvPr id="23" name="Picture 2" descr="New Career Development Framework">
            <a:extLst>
              <a:ext uri="{FF2B5EF4-FFF2-40B4-BE49-F238E27FC236}">
                <a16:creationId xmlns:a16="http://schemas.microsoft.com/office/drawing/2014/main" id="{D6836E15-0E75-4D0B-94AE-732A61FF1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645" y="5269233"/>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4" descr="New Career Development Framework">
            <a:extLst>
              <a:ext uri="{FF2B5EF4-FFF2-40B4-BE49-F238E27FC236}">
                <a16:creationId xmlns:a16="http://schemas.microsoft.com/office/drawing/2014/main" id="{6587B250-8F7E-42FC-8860-90EED3665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8645" y="1734094"/>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6" descr="New Career Development Framework">
            <a:extLst>
              <a:ext uri="{FF2B5EF4-FFF2-40B4-BE49-F238E27FC236}">
                <a16:creationId xmlns:a16="http://schemas.microsoft.com/office/drawing/2014/main" id="{AB4C8135-CF4B-4815-A3F1-43561B1EE0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1428645" y="3251695"/>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 name="Picture 8" descr="New Career Development Framework">
            <a:extLst>
              <a:ext uri="{FF2B5EF4-FFF2-40B4-BE49-F238E27FC236}">
                <a16:creationId xmlns:a16="http://schemas.microsoft.com/office/drawing/2014/main" id="{21ECDDA4-0A02-4438-A061-71315CAE7E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8645" y="4713558"/>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10" descr="New Career Development Framework">
            <a:extLst>
              <a:ext uri="{FF2B5EF4-FFF2-40B4-BE49-F238E27FC236}">
                <a16:creationId xmlns:a16="http://schemas.microsoft.com/office/drawing/2014/main" id="{4360935C-B529-4A8B-A108-68D620F726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8645" y="3756837"/>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 name="Picture 12" descr="New Career Development Framework">
            <a:extLst>
              <a:ext uri="{FF2B5EF4-FFF2-40B4-BE49-F238E27FC236}">
                <a16:creationId xmlns:a16="http://schemas.microsoft.com/office/drawing/2014/main" id="{2A65CFE6-26E5-41C7-8840-B0B178DD12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28645" y="2200047"/>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 name="Picture 4" descr="New Career Development Framework">
            <a:extLst>
              <a:ext uri="{FF2B5EF4-FFF2-40B4-BE49-F238E27FC236}">
                <a16:creationId xmlns:a16="http://schemas.microsoft.com/office/drawing/2014/main" id="{E46C8515-880C-4B4C-89DF-B135DFA9D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8644" y="2706891"/>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2" name="Picture 10" descr="New Career Development Framework">
            <a:extLst>
              <a:ext uri="{FF2B5EF4-FFF2-40B4-BE49-F238E27FC236}">
                <a16:creationId xmlns:a16="http://schemas.microsoft.com/office/drawing/2014/main" id="{FD7D5FDB-F225-42FA-B67D-0B488B3686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8645" y="4215368"/>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588064" y="3176539"/>
            <a:ext cx="6438377" cy="57498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2</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588064" y="2330225"/>
            <a:ext cx="6438377" cy="57498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1</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588064" y="4022852"/>
            <a:ext cx="6438377" cy="57498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3</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8063" y="1094276"/>
            <a:ext cx="11010380" cy="77278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Activity type &amp; timing </a:t>
            </a:r>
          </a:p>
          <a:p>
            <a:pPr algn="ctr"/>
            <a:r>
              <a:rPr lang="en-GB" sz="1600" dirty="0">
                <a:solidFill>
                  <a:schemeClr val="tx1"/>
                </a:solidFill>
                <a:latin typeface="Century Gothic" panose="020B0502020202020204" pitchFamily="34" charset="0"/>
                <a:cs typeface="Arial" panose="020B0604020202020204" pitchFamily="34" charset="0"/>
              </a:rPr>
              <a:t>Activity description</a:t>
            </a:r>
          </a:p>
        </p:txBody>
      </p:sp>
      <p:sp>
        <p:nvSpPr>
          <p:cNvPr id="24" name="Rectangle: Rounded Corners 23">
            <a:extLst>
              <a:ext uri="{FF2B5EF4-FFF2-40B4-BE49-F238E27FC236}">
                <a16:creationId xmlns:a16="http://schemas.microsoft.com/office/drawing/2014/main" id="{0A7A08A5-1823-441A-8D6C-B3C789AEB3C0}"/>
              </a:ext>
            </a:extLst>
          </p:cNvPr>
          <p:cNvSpPr/>
          <p:nvPr/>
        </p:nvSpPr>
        <p:spPr>
          <a:xfrm>
            <a:off x="6082380" y="4981550"/>
            <a:ext cx="5516063" cy="697684"/>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of key vocabulary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C2508A-3D7A-4A7B-93F1-CB58E3354BB6}"/>
              </a:ext>
            </a:extLst>
          </p:cNvPr>
          <p:cNvSpPr/>
          <p:nvPr/>
        </p:nvSpPr>
        <p:spPr>
          <a:xfrm>
            <a:off x="588063" y="4986174"/>
            <a:ext cx="5385201" cy="69768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activity or prompt question</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6" name="TextBox 13">
            <a:extLst>
              <a:ext uri="{FF2B5EF4-FFF2-40B4-BE49-F238E27FC236}">
                <a16:creationId xmlns:a16="http://schemas.microsoft.com/office/drawing/2014/main" id="{B468C5FB-FB46-46D5-B4DF-845276B5C0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Shape 114">
            <a:extLst>
              <a:ext uri="{FF2B5EF4-FFF2-40B4-BE49-F238E27FC236}">
                <a16:creationId xmlns:a16="http://schemas.microsoft.com/office/drawing/2014/main" id="{7B704A4E-3CBA-452A-84D8-329EAC55FE03}"/>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 to text boxes</a:t>
            </a:r>
          </a:p>
        </p:txBody>
      </p:sp>
      <p:sp>
        <p:nvSpPr>
          <p:cNvPr id="2" name="Rectangle 1">
            <a:extLst>
              <a:ext uri="{FF2B5EF4-FFF2-40B4-BE49-F238E27FC236}">
                <a16:creationId xmlns:a16="http://schemas.microsoft.com/office/drawing/2014/main" id="{337AD443-F115-4AF1-B57C-489F6798D23A}"/>
              </a:ext>
            </a:extLst>
          </p:cNvPr>
          <p:cNvSpPr/>
          <p:nvPr/>
        </p:nvSpPr>
        <p:spPr>
          <a:xfrm>
            <a:off x="7299158" y="2328457"/>
            <a:ext cx="4026568" cy="22693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ED31CC0-4494-4D4F-95E7-BD3DC96606AD}"/>
              </a:ext>
            </a:extLst>
          </p:cNvPr>
          <p:cNvSpPr/>
          <p:nvPr/>
        </p:nvSpPr>
        <p:spPr>
          <a:xfrm>
            <a:off x="10473472" y="2097992"/>
            <a:ext cx="1124971" cy="80721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timing &amp; link</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30" name="Picture 4" descr="New Career Development Framework">
            <a:extLst>
              <a:ext uri="{FF2B5EF4-FFF2-40B4-BE49-F238E27FC236}">
                <a16:creationId xmlns:a16="http://schemas.microsoft.com/office/drawing/2014/main" id="{3009605E-76EF-4FAC-908D-CD6742C5F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9F034-4DAE-46B8-A9D2-3B3E3DF5079F}"/>
              </a:ext>
            </a:extLst>
          </p:cNvPr>
          <p:cNvSpPr txBox="1"/>
          <p:nvPr/>
        </p:nvSpPr>
        <p:spPr>
          <a:xfrm>
            <a:off x="9740036" y="318787"/>
            <a:ext cx="1585690" cy="276999"/>
          </a:xfrm>
          <a:prstGeom prst="rect">
            <a:avLst/>
          </a:prstGeom>
          <a:noFill/>
        </p:spPr>
        <p:txBody>
          <a:bodyPr wrap="none" rtlCol="0">
            <a:spAutoFit/>
          </a:bodyPr>
          <a:lstStyle/>
          <a:p>
            <a:r>
              <a:rPr lang="en-GB" sz="1200" dirty="0">
                <a:latin typeface="Century Gothic" panose="020B0502020202020204" pitchFamily="34" charset="0"/>
              </a:rPr>
              <a:t>CDI objective logo</a:t>
            </a:r>
          </a:p>
        </p:txBody>
      </p:sp>
    </p:spTree>
    <p:extLst>
      <p:ext uri="{BB962C8B-B14F-4D97-AF65-F5344CB8AC3E}">
        <p14:creationId xmlns:p14="http://schemas.microsoft.com/office/powerpoint/2010/main" val="107783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ED22-54A8-4A11-AEDE-96D6D5A58311}"/>
              </a:ext>
            </a:extLst>
          </p:cNvPr>
          <p:cNvSpPr txBox="1"/>
          <p:nvPr/>
        </p:nvSpPr>
        <p:spPr>
          <a:xfrm>
            <a:off x="571122" y="772040"/>
            <a:ext cx="11049755" cy="5078313"/>
          </a:xfrm>
          <a:prstGeom prst="rect">
            <a:avLst/>
          </a:prstGeom>
          <a:noFill/>
        </p:spPr>
        <p:txBody>
          <a:bodyPr wrap="square" rtlCol="0" anchor="ctr">
            <a:spAutoFit/>
          </a:bodyPr>
          <a:lstStyle/>
          <a:p>
            <a:r>
              <a:rPr lang="en-GB" dirty="0">
                <a:latin typeface="Century Gothic" panose="020B0502020202020204" pitchFamily="34" charset="0"/>
              </a:rPr>
              <a:t>The following lesson has been prepared for minimum teacher preparation time. Each slide has information and a discussion or activity for learners.</a:t>
            </a:r>
          </a:p>
          <a:p>
            <a:endParaRPr lang="en-GB" dirty="0">
              <a:latin typeface="Century Gothic" panose="020B0502020202020204" pitchFamily="34" charset="0"/>
            </a:endParaRPr>
          </a:p>
          <a:p>
            <a:r>
              <a:rPr lang="en-GB" dirty="0">
                <a:latin typeface="Century Gothic" panose="020B0502020202020204" pitchFamily="34" charset="0"/>
              </a:rPr>
              <a:t>The objectives are identified with the CDI Framework logo          and are listed at the beginning of each lesson.</a:t>
            </a:r>
          </a:p>
          <a:p>
            <a:endParaRPr lang="en-GB" dirty="0">
              <a:latin typeface="Century Gothic" panose="020B0502020202020204" pitchFamily="34" charset="0"/>
            </a:endParaRPr>
          </a:p>
          <a:p>
            <a:r>
              <a:rPr lang="en-GB" dirty="0">
                <a:latin typeface="Century Gothic" panose="020B0502020202020204" pitchFamily="34" charset="0"/>
              </a:rPr>
              <a:t>Film clips are uploaded through </a:t>
            </a:r>
            <a:r>
              <a:rPr lang="en-GB" dirty="0" err="1">
                <a:latin typeface="Century Gothic" panose="020B0502020202020204" pitchFamily="34" charset="0"/>
              </a:rPr>
              <a:t>SafeShare</a:t>
            </a:r>
            <a:r>
              <a:rPr lang="en-GB" dirty="0">
                <a:latin typeface="Century Gothic" panose="020B0502020202020204" pitchFamily="34" charset="0"/>
              </a:rPr>
              <a:t> TV, meaning they can be played directly from the link on the slide without adverts or using YouTube. Timings are displayed in the box alongside the linked image.  </a:t>
            </a:r>
          </a:p>
          <a:p>
            <a:endParaRPr lang="en-GB" dirty="0">
              <a:latin typeface="Century Gothic" panose="020B0502020202020204" pitchFamily="34" charset="0"/>
            </a:endParaRPr>
          </a:p>
          <a:p>
            <a:r>
              <a:rPr lang="en-GB" dirty="0">
                <a:latin typeface="Century Gothic" panose="020B0502020202020204" pitchFamily="34" charset="0"/>
              </a:rPr>
              <a:t>Please view the lesson in “Slide Show” mode in PowerPoint. This is to ensure animations are displayed in the correct order, including the quiz answers.</a:t>
            </a:r>
          </a:p>
          <a:p>
            <a:endParaRPr lang="en-GB" dirty="0">
              <a:latin typeface="Century Gothic" panose="020B0502020202020204" pitchFamily="34" charset="0"/>
            </a:endParaRPr>
          </a:p>
          <a:p>
            <a:r>
              <a:rPr lang="en-GB" dirty="0">
                <a:latin typeface="Century Gothic" panose="020B0502020202020204" pitchFamily="34" charset="0"/>
              </a:rPr>
              <a:t>All links and references are in the Notes section under the slide should you need any further information.</a:t>
            </a:r>
          </a:p>
          <a:p>
            <a:endParaRPr lang="en-GB" dirty="0">
              <a:latin typeface="Century Gothic" panose="020B0502020202020204" pitchFamily="34" charset="0"/>
            </a:endParaRPr>
          </a:p>
          <a:p>
            <a:r>
              <a:rPr lang="en-GB" dirty="0">
                <a:latin typeface="Century Gothic" panose="020B0502020202020204" pitchFamily="34" charset="0"/>
              </a:rPr>
              <a:t>At the end of the lesson, there are further help and support links if you would like to go further in a particular area or wish to find out more about opportunities in the North East.  </a:t>
            </a:r>
          </a:p>
        </p:txBody>
      </p:sp>
      <p:sp>
        <p:nvSpPr>
          <p:cNvPr id="6" name="TextBox 13">
            <a:extLst>
              <a:ext uri="{FF2B5EF4-FFF2-40B4-BE49-F238E27FC236}">
                <a16:creationId xmlns:a16="http://schemas.microsoft.com/office/drawing/2014/main" id="{45614704-BE59-461A-A237-466A0F00BA2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Shape 114">
            <a:extLst>
              <a:ext uri="{FF2B5EF4-FFF2-40B4-BE49-F238E27FC236}">
                <a16:creationId xmlns:a16="http://schemas.microsoft.com/office/drawing/2014/main" id="{CE7157E0-98D4-4A45-90AD-967A1C63224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Using the resources</a:t>
            </a:r>
          </a:p>
        </p:txBody>
      </p:sp>
      <p:pic>
        <p:nvPicPr>
          <p:cNvPr id="9" name="Picture 4" descr="New Career Development Framework">
            <a:extLst>
              <a:ext uri="{FF2B5EF4-FFF2-40B4-BE49-F238E27FC236}">
                <a16:creationId xmlns:a16="http://schemas.microsoft.com/office/drawing/2014/main" id="{8904BF9A-F10F-45FB-B019-885A100F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225" y="1535617"/>
            <a:ext cx="504921" cy="5049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54AAB7B-D668-4C3A-BB3D-8BD275A09BC5}"/>
              </a:ext>
            </a:extLst>
          </p:cNvPr>
          <p:cNvSpPr txBox="1"/>
          <p:nvPr/>
        </p:nvSpPr>
        <p:spPr>
          <a:xfrm>
            <a:off x="1349298" y="839222"/>
            <a:ext cx="10046465"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5C0CFFE4-9C93-472C-BE55-03513909B62E}"/>
              </a:ext>
            </a:extLst>
          </p:cNvPr>
          <p:cNvSpPr txBox="1"/>
          <p:nvPr/>
        </p:nvSpPr>
        <p:spPr>
          <a:xfrm>
            <a:off x="1349298" y="169549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3F9B254-EBFE-44AF-B68F-FC9F9015BCBF}"/>
              </a:ext>
            </a:extLst>
          </p:cNvPr>
          <p:cNvSpPr txBox="1"/>
          <p:nvPr/>
        </p:nvSpPr>
        <p:spPr>
          <a:xfrm>
            <a:off x="1349298" y="2551776"/>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292515BE-B2CE-40F3-B3ED-B6D8F064054F}"/>
              </a:ext>
            </a:extLst>
          </p:cNvPr>
          <p:cNvSpPr txBox="1"/>
          <p:nvPr/>
        </p:nvSpPr>
        <p:spPr>
          <a:xfrm>
            <a:off x="1349298" y="3410312"/>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544EC171-5D2A-473A-BD5F-DB58F6EF7726}"/>
              </a:ext>
            </a:extLst>
          </p:cNvPr>
          <p:cNvSpPr txBox="1"/>
          <p:nvPr/>
        </p:nvSpPr>
        <p:spPr>
          <a:xfrm>
            <a:off x="1349298" y="426658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EA2DC8B-3732-4896-A500-C45F6ABC5531}"/>
              </a:ext>
            </a:extLst>
          </p:cNvPr>
          <p:cNvSpPr txBox="1"/>
          <p:nvPr/>
        </p:nvSpPr>
        <p:spPr>
          <a:xfrm>
            <a:off x="1349300" y="5122866"/>
            <a:ext cx="9813746" cy="584775"/>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the environment, politics and society connect with your own life and career. </a:t>
            </a:r>
            <a:r>
              <a:rPr lang="en-GB" sz="1600" dirty="0">
                <a:latin typeface="Century Gothic" panose="020B0502020202020204" pitchFamily="34" charset="0"/>
              </a:rPr>
              <a:t>  </a:t>
            </a:r>
          </a:p>
        </p:txBody>
      </p:sp>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7" name="Picture 2" descr="New Career Development Framework">
            <a:extLst>
              <a:ext uri="{FF2B5EF4-FFF2-40B4-BE49-F238E27FC236}">
                <a16:creationId xmlns:a16="http://schemas.microsoft.com/office/drawing/2014/main" id="{04BAF26A-9F5E-424D-8B23-9332C2AF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5629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2D140A70-BCBF-4407-B4CD-8ABE76BD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2512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04F122B-35C1-462D-B9D4-ACAEEE2BB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4C2EA411-CD9C-41DC-98B7-8BB97D5DE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6885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New Career Development Framework">
            <a:extLst>
              <a:ext uri="{FF2B5EF4-FFF2-40B4-BE49-F238E27FC236}">
                <a16:creationId xmlns:a16="http://schemas.microsoft.com/office/drawing/2014/main" id="{9B7D5570-D916-409F-8F0E-C1FCF5182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12573"/>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New Career Development Framework">
            <a:extLst>
              <a:ext uri="{FF2B5EF4-FFF2-40B4-BE49-F238E27FC236}">
                <a16:creationId xmlns:a16="http://schemas.microsoft.com/office/drawing/2014/main" id="{72C39E07-E2F4-490C-8F50-3329B5EFC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700019"/>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hape 114">
            <a:extLst>
              <a:ext uri="{FF2B5EF4-FFF2-40B4-BE49-F238E27FC236}">
                <a16:creationId xmlns:a16="http://schemas.microsoft.com/office/drawing/2014/main" id="{1DB7C1D2-FABB-4140-AD05-ED060806FD27}"/>
              </a:ext>
            </a:extLst>
          </p:cNvPr>
          <p:cNvSpPr/>
          <p:nvPr/>
        </p:nvSpPr>
        <p:spPr>
          <a:xfrm>
            <a:off x="588063" y="196443"/>
            <a:ext cx="10902897"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The six learning areas from the CDI Framework</a:t>
            </a:r>
          </a:p>
        </p:txBody>
      </p:sp>
    </p:spTree>
    <p:extLst>
      <p:ext uri="{BB962C8B-B14F-4D97-AF65-F5344CB8AC3E}">
        <p14:creationId xmlns:p14="http://schemas.microsoft.com/office/powerpoint/2010/main" val="153083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B4EEC48A-B6DE-467F-8A39-6ABCEB5931F3}"/>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sp>
        <p:nvSpPr>
          <p:cNvPr id="23" name="TextBox 22">
            <a:extLst>
              <a:ext uri="{FF2B5EF4-FFF2-40B4-BE49-F238E27FC236}">
                <a16:creationId xmlns:a16="http://schemas.microsoft.com/office/drawing/2014/main" id="{CA235233-647D-4BC5-8321-0C753600B553}"/>
              </a:ext>
            </a:extLst>
          </p:cNvPr>
          <p:cNvSpPr txBox="1"/>
          <p:nvPr/>
        </p:nvSpPr>
        <p:spPr>
          <a:xfrm>
            <a:off x="1349298" y="950033"/>
            <a:ext cx="10092309" cy="369332"/>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careers.  </a:t>
            </a:r>
          </a:p>
        </p:txBody>
      </p:sp>
      <p:sp>
        <p:nvSpPr>
          <p:cNvPr id="24" name="TextBox 23">
            <a:extLst>
              <a:ext uri="{FF2B5EF4-FFF2-40B4-BE49-F238E27FC236}">
                <a16:creationId xmlns:a16="http://schemas.microsoft.com/office/drawing/2014/main" id="{3D535BC0-CDD7-4D87-B505-1A9B35E72ED2}"/>
              </a:ext>
            </a:extLst>
          </p:cNvPr>
          <p:cNvSpPr txBox="1"/>
          <p:nvPr/>
        </p:nvSpPr>
        <p:spPr>
          <a:xfrm>
            <a:off x="1349298" y="1802935"/>
            <a:ext cx="9858529" cy="369332"/>
          </a:xfrm>
          <a:prstGeom prst="rect">
            <a:avLst/>
          </a:prstGeom>
          <a:noFill/>
        </p:spPr>
        <p:txBody>
          <a:bodyPr wrap="square" rtlCol="0">
            <a:spAutoFit/>
          </a:bodyPr>
          <a:lstStyle/>
          <a:p>
            <a:r>
              <a:rPr lang="en-GB" dirty="0">
                <a:latin typeface="Century Gothic" panose="020B0502020202020204" pitchFamily="34" charset="0"/>
              </a:rPr>
              <a:t>Being aware of the range of possible jobs.</a:t>
            </a:r>
          </a:p>
        </p:txBody>
      </p:sp>
      <p:sp>
        <p:nvSpPr>
          <p:cNvPr id="25" name="TextBox 24">
            <a:extLst>
              <a:ext uri="{FF2B5EF4-FFF2-40B4-BE49-F238E27FC236}">
                <a16:creationId xmlns:a16="http://schemas.microsoft.com/office/drawing/2014/main" id="{8CC1B786-B575-4F55-BEA7-1CD1F2BEFD17}"/>
              </a:ext>
            </a:extLst>
          </p:cNvPr>
          <p:cNvSpPr txBox="1"/>
          <p:nvPr/>
        </p:nvSpPr>
        <p:spPr>
          <a:xfrm>
            <a:off x="1349298" y="2655837"/>
            <a:ext cx="9858529" cy="369332"/>
          </a:xfrm>
          <a:prstGeom prst="rect">
            <a:avLst/>
          </a:prstGeom>
          <a:noFill/>
        </p:spPr>
        <p:txBody>
          <a:bodyPr wrap="square" rtlCol="0">
            <a:spAutoFit/>
          </a:bodyPr>
          <a:lstStyle/>
          <a:p>
            <a:r>
              <a:rPr lang="en-GB" dirty="0">
                <a:latin typeface="Century Gothic" panose="020B0502020202020204" pitchFamily="34" charset="0"/>
              </a:rPr>
              <a:t>Being aware that career describes their journey through life, learning and work.</a:t>
            </a:r>
          </a:p>
        </p:txBody>
      </p:sp>
      <p:sp>
        <p:nvSpPr>
          <p:cNvPr id="26" name="TextBox 25">
            <a:extLst>
              <a:ext uri="{FF2B5EF4-FFF2-40B4-BE49-F238E27FC236}">
                <a16:creationId xmlns:a16="http://schemas.microsoft.com/office/drawing/2014/main" id="{F47D74D9-8B24-4316-BA6D-D29FE931F21B}"/>
              </a:ext>
            </a:extLst>
          </p:cNvPr>
          <p:cNvSpPr txBox="1"/>
          <p:nvPr/>
        </p:nvSpPr>
        <p:spPr>
          <a:xfrm>
            <a:off x="1349296" y="3508739"/>
            <a:ext cx="9858529" cy="369332"/>
          </a:xfrm>
          <a:prstGeom prst="rect">
            <a:avLst/>
          </a:prstGeom>
          <a:noFill/>
        </p:spPr>
        <p:txBody>
          <a:bodyPr wrap="square" rtlCol="0">
            <a:spAutoFit/>
          </a:bodyPr>
          <a:lstStyle/>
          <a:p>
            <a:r>
              <a:rPr lang="en-GB" dirty="0">
                <a:latin typeface="Century Gothic" panose="020B0502020202020204" pitchFamily="34" charset="0"/>
              </a:rPr>
              <a:t>Developing the ability to communicate their needs and wants.</a:t>
            </a:r>
          </a:p>
        </p:txBody>
      </p:sp>
      <p:sp>
        <p:nvSpPr>
          <p:cNvPr id="27" name="TextBox 26">
            <a:extLst>
              <a:ext uri="{FF2B5EF4-FFF2-40B4-BE49-F238E27FC236}">
                <a16:creationId xmlns:a16="http://schemas.microsoft.com/office/drawing/2014/main" id="{E6C81D1B-BE93-40EF-A190-68961DBB9D52}"/>
              </a:ext>
            </a:extLst>
          </p:cNvPr>
          <p:cNvSpPr txBox="1"/>
          <p:nvPr/>
        </p:nvSpPr>
        <p:spPr>
          <a:xfrm>
            <a:off x="1349297" y="4361641"/>
            <a:ext cx="9858529" cy="369332"/>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36" name="TextBox 35">
            <a:extLst>
              <a:ext uri="{FF2B5EF4-FFF2-40B4-BE49-F238E27FC236}">
                <a16:creationId xmlns:a16="http://schemas.microsoft.com/office/drawing/2014/main" id="{6D9D86F4-A0AB-4A5C-BA50-F47D2A839D49}"/>
              </a:ext>
            </a:extLst>
          </p:cNvPr>
          <p:cNvSpPr txBox="1"/>
          <p:nvPr/>
        </p:nvSpPr>
        <p:spPr>
          <a:xfrm>
            <a:off x="1349298" y="5214545"/>
            <a:ext cx="9858528" cy="369332"/>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pic>
        <p:nvPicPr>
          <p:cNvPr id="37" name="Picture 2" descr="New Career Development Framework">
            <a:extLst>
              <a:ext uri="{FF2B5EF4-FFF2-40B4-BE49-F238E27FC236}">
                <a16:creationId xmlns:a16="http://schemas.microsoft.com/office/drawing/2014/main" id="{C61C923D-97A7-47AE-AA83-3F1824971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2549878"/>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4E57FF2B-1AA0-4ABD-838A-85582B4A2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24" y="510908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6" descr="New Career Development Framework">
            <a:extLst>
              <a:ext uri="{FF2B5EF4-FFF2-40B4-BE49-F238E27FC236}">
                <a16:creationId xmlns:a16="http://schemas.microsoft.com/office/drawing/2014/main" id="{CEB07272-6B3A-4F56-A2BA-D38C998D04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8" descr="New Career Development Framework">
            <a:extLst>
              <a:ext uri="{FF2B5EF4-FFF2-40B4-BE49-F238E27FC236}">
                <a16:creationId xmlns:a16="http://schemas.microsoft.com/office/drawing/2014/main" id="{9FF203E5-1665-4364-9F36-34CC117124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641" y="425601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0" descr="New Career Development Framework">
            <a:extLst>
              <a:ext uri="{FF2B5EF4-FFF2-40B4-BE49-F238E27FC236}">
                <a16:creationId xmlns:a16="http://schemas.microsoft.com/office/drawing/2014/main" id="{8FFD2105-74DB-45B1-8713-EA3D58493D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796" y="340294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12" descr="New Career Development Framework">
            <a:extLst>
              <a:ext uri="{FF2B5EF4-FFF2-40B4-BE49-F238E27FC236}">
                <a16:creationId xmlns:a16="http://schemas.microsoft.com/office/drawing/2014/main" id="{6E2361D1-73D3-41C1-8568-D47D9C7750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624" y="16968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3">
            <a:extLst>
              <a:ext uri="{FF2B5EF4-FFF2-40B4-BE49-F238E27FC236}">
                <a16:creationId xmlns:a16="http://schemas.microsoft.com/office/drawing/2014/main" id="{A990DACC-8457-45B6-AE87-B76A05364A99}"/>
              </a:ext>
            </a:extLst>
          </p:cNvPr>
          <p:cNvSpPr/>
          <p:nvPr/>
        </p:nvSpPr>
        <p:spPr>
          <a:xfrm>
            <a:off x="472484" y="961520"/>
            <a:ext cx="11092598"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TextBox 13">
            <a:extLst>
              <a:ext uri="{FF2B5EF4-FFF2-40B4-BE49-F238E27FC236}">
                <a16:creationId xmlns:a16="http://schemas.microsoft.com/office/drawing/2014/main" id="{1BDB595A-AD70-4A53-9D99-8542C70C421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971E9C4D-BADC-40F3-B1A0-2CFE8AF8F7A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3778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D2AC5B9-F1F8-410C-BF42-64D46E957134}"/>
              </a:ext>
            </a:extLst>
          </p:cNvPr>
          <p:cNvSpPr/>
          <p:nvPr/>
        </p:nvSpPr>
        <p:spPr>
          <a:xfrm>
            <a:off x="916406" y="871725"/>
            <a:ext cx="10359189" cy="70200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Now it’s time to meet some of the </a:t>
            </a:r>
            <a:r>
              <a:rPr lang="en-GB" sz="1600" b="1" dirty="0">
                <a:solidFill>
                  <a:schemeClr val="tx1"/>
                </a:solidFill>
                <a:latin typeface="Century Gothic" panose="020B0502020202020204" pitchFamily="34" charset="0"/>
                <a:cs typeface="Arial" panose="020B0604020202020204" pitchFamily="34" charset="0"/>
              </a:rPr>
              <a:t>key employers who are committed to net zero carbon and preventing climate change</a:t>
            </a:r>
            <a:r>
              <a:rPr lang="en-GB" sz="1600" dirty="0">
                <a:solidFill>
                  <a:schemeClr val="tx1"/>
                </a:solidFill>
                <a:latin typeface="Century Gothic" panose="020B0502020202020204" pitchFamily="34" charset="0"/>
                <a:cs typeface="Arial" panose="020B0604020202020204" pitchFamily="34" charset="0"/>
              </a:rPr>
              <a:t>! Click their logos to find out more.</a:t>
            </a:r>
            <a:r>
              <a:rPr lang="en-GB" sz="1600" b="1" dirty="0">
                <a:solidFill>
                  <a:schemeClr val="tx1"/>
                </a:solidFill>
                <a:latin typeface="Century Gothic" panose="020B0502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775BE85A-8E8B-4E82-B9D1-C6197A4DE8D1}"/>
              </a:ext>
            </a:extLst>
          </p:cNvPr>
          <p:cNvSpPr txBox="1"/>
          <p:nvPr/>
        </p:nvSpPr>
        <p:spPr>
          <a:xfrm>
            <a:off x="1585362" y="1811285"/>
            <a:ext cx="10153411" cy="830997"/>
          </a:xfrm>
          <a:prstGeom prst="rect">
            <a:avLst/>
          </a:prstGeom>
          <a:noFill/>
        </p:spPr>
        <p:txBody>
          <a:bodyPr wrap="square" rtlCol="0" anchor="ctr">
            <a:spAutoFit/>
          </a:bodyPr>
          <a:lstStyle/>
          <a:p>
            <a:pPr algn="l" fontAlgn="base"/>
            <a:r>
              <a:rPr lang="en-GB" sz="1600" b="1" i="0" dirty="0">
                <a:effectLst/>
                <a:latin typeface="Century Gothic" panose="020B0502020202020204" pitchFamily="34" charset="0"/>
              </a:rPr>
              <a:t>Small Robot Company </a:t>
            </a:r>
            <a:r>
              <a:rPr lang="en-GB" sz="1600" b="0" i="0" dirty="0">
                <a:effectLst/>
                <a:latin typeface="Century Gothic" panose="020B0502020202020204" pitchFamily="34" charset="0"/>
              </a:rPr>
              <a:t>is reimagining farming to make food production sustainable. Using robotics and artificial intelligence, they have created an entirely new model for ecologically harmonious, efficient and profitable farming.</a:t>
            </a:r>
          </a:p>
        </p:txBody>
      </p:sp>
      <p:sp>
        <p:nvSpPr>
          <p:cNvPr id="6" name="TextBox 5">
            <a:extLst>
              <a:ext uri="{FF2B5EF4-FFF2-40B4-BE49-F238E27FC236}">
                <a16:creationId xmlns:a16="http://schemas.microsoft.com/office/drawing/2014/main" id="{488D3970-0670-4AE9-951B-E1B4834CFC1E}"/>
              </a:ext>
            </a:extLst>
          </p:cNvPr>
          <p:cNvSpPr txBox="1"/>
          <p:nvPr/>
        </p:nvSpPr>
        <p:spPr>
          <a:xfrm>
            <a:off x="434230" y="2879833"/>
            <a:ext cx="9158949" cy="830997"/>
          </a:xfrm>
          <a:prstGeom prst="rect">
            <a:avLst/>
          </a:prstGeom>
          <a:noFill/>
        </p:spPr>
        <p:txBody>
          <a:bodyPr wrap="square" rtlCol="0">
            <a:spAutoFit/>
          </a:bodyPr>
          <a:lstStyle/>
          <a:p>
            <a:pPr algn="l" fontAlgn="base"/>
            <a:r>
              <a:rPr lang="en-GB" sz="1600" b="0" i="0" dirty="0">
                <a:effectLst/>
                <a:latin typeface="Century Gothic" panose="020B0502020202020204" pitchFamily="34" charset="0"/>
              </a:rPr>
              <a:t>Located in Gateshead, </a:t>
            </a:r>
            <a:r>
              <a:rPr lang="en-GB" sz="1600" b="1" i="0" dirty="0">
                <a:effectLst/>
                <a:latin typeface="Century Gothic" panose="020B0502020202020204" pitchFamily="34" charset="0"/>
              </a:rPr>
              <a:t>PROTO</a:t>
            </a:r>
            <a:r>
              <a:rPr lang="en-GB" sz="1600" b="0" i="0" dirty="0">
                <a:effectLst/>
                <a:latin typeface="Century Gothic" panose="020B0502020202020204" pitchFamily="34" charset="0"/>
              </a:rPr>
              <a:t> is the first digital production facility of its kind in Europe. We partner with animators, film makers and games developers  to help them create exciting and meaningful digital content.</a:t>
            </a:r>
          </a:p>
        </p:txBody>
      </p:sp>
      <p:sp>
        <p:nvSpPr>
          <p:cNvPr id="9" name="TextBox 8">
            <a:extLst>
              <a:ext uri="{FF2B5EF4-FFF2-40B4-BE49-F238E27FC236}">
                <a16:creationId xmlns:a16="http://schemas.microsoft.com/office/drawing/2014/main" id="{AF86E88A-9CD1-4D03-B60C-2557CF5172A0}"/>
              </a:ext>
            </a:extLst>
          </p:cNvPr>
          <p:cNvSpPr txBox="1"/>
          <p:nvPr/>
        </p:nvSpPr>
        <p:spPr>
          <a:xfrm>
            <a:off x="2213811" y="3948381"/>
            <a:ext cx="9336505" cy="830997"/>
          </a:xfrm>
          <a:prstGeom prst="rect">
            <a:avLst/>
          </a:prstGeom>
          <a:noFill/>
        </p:spPr>
        <p:txBody>
          <a:bodyPr wrap="square" rtlCol="0">
            <a:spAutoFit/>
          </a:bodyPr>
          <a:lstStyle/>
          <a:p>
            <a:pPr algn="l" fontAlgn="base"/>
            <a:r>
              <a:rPr lang="en-GB" sz="1600" b="1" i="0" dirty="0">
                <a:effectLst/>
                <a:latin typeface="Century Gothic" panose="020B0502020202020204" pitchFamily="34" charset="0"/>
              </a:rPr>
              <a:t>Coatsink</a:t>
            </a:r>
            <a:r>
              <a:rPr lang="en-GB" sz="1600" b="0" i="0" dirty="0">
                <a:effectLst/>
                <a:latin typeface="Century Gothic" panose="020B0502020202020204" pitchFamily="34" charset="0"/>
              </a:rPr>
              <a:t> formed in 2009 and has grown into a diverse and versatile development studio and indie Publisher which is now part of the </a:t>
            </a:r>
            <a:r>
              <a:rPr lang="en-GB" sz="1600" b="0" i="0" dirty="0" err="1">
                <a:effectLst/>
                <a:latin typeface="Century Gothic" panose="020B0502020202020204" pitchFamily="34" charset="0"/>
              </a:rPr>
              <a:t>Thunderful</a:t>
            </a:r>
            <a:r>
              <a:rPr lang="en-GB" sz="1600" b="0" i="0" dirty="0">
                <a:effectLst/>
                <a:latin typeface="Century Gothic" panose="020B0502020202020204" pitchFamily="34" charset="0"/>
              </a:rPr>
              <a:t> Group. Coatsink has created and published fantastic games for all current gen consoles, PC and Virtual Reality</a:t>
            </a:r>
          </a:p>
        </p:txBody>
      </p:sp>
      <p:sp>
        <p:nvSpPr>
          <p:cNvPr id="15" name="TextBox 14">
            <a:extLst>
              <a:ext uri="{FF2B5EF4-FFF2-40B4-BE49-F238E27FC236}">
                <a16:creationId xmlns:a16="http://schemas.microsoft.com/office/drawing/2014/main" id="{9A391EEF-9C97-4320-B7F5-B215B3A6E205}"/>
              </a:ext>
            </a:extLst>
          </p:cNvPr>
          <p:cNvSpPr txBox="1"/>
          <p:nvPr/>
        </p:nvSpPr>
        <p:spPr>
          <a:xfrm>
            <a:off x="434230" y="5073574"/>
            <a:ext cx="9158949" cy="830997"/>
          </a:xfrm>
          <a:prstGeom prst="rect">
            <a:avLst/>
          </a:prstGeom>
          <a:noFill/>
        </p:spPr>
        <p:txBody>
          <a:bodyPr wrap="square" rtlCol="0">
            <a:spAutoFit/>
          </a:bodyPr>
          <a:lstStyle/>
          <a:p>
            <a:pPr algn="l" fontAlgn="base"/>
            <a:r>
              <a:rPr lang="en-GB" sz="1600" b="0" i="0" dirty="0">
                <a:effectLst/>
                <a:latin typeface="Century Gothic" panose="020B0502020202020204" pitchFamily="34" charset="0"/>
              </a:rPr>
              <a:t>Since 2009, </a:t>
            </a:r>
            <a:r>
              <a:rPr lang="en-GB" sz="1600" b="1" i="0" dirty="0">
                <a:effectLst/>
                <a:latin typeface="Century Gothic" panose="020B0502020202020204" pitchFamily="34" charset="0"/>
              </a:rPr>
              <a:t>Atomhawk</a:t>
            </a:r>
            <a:r>
              <a:rPr lang="en-GB" sz="1600" b="0" i="0" dirty="0">
                <a:effectLst/>
                <a:latin typeface="Century Gothic" panose="020B0502020202020204" pitchFamily="34" charset="0"/>
              </a:rPr>
              <a:t> has been working with movie studios, game developers and product designers to help realise their visions and bring ideas to life through world class visual development and design. We are Atomhawk. We bring ideas to life.</a:t>
            </a:r>
          </a:p>
        </p:txBody>
      </p:sp>
      <p:sp>
        <p:nvSpPr>
          <p:cNvPr id="20" name="TextBox 13">
            <a:extLst>
              <a:ext uri="{FF2B5EF4-FFF2-40B4-BE49-F238E27FC236}">
                <a16:creationId xmlns:a16="http://schemas.microsoft.com/office/drawing/2014/main" id="{1A168E62-1D8F-4DDB-89F0-0B09B386AF6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21" name="Picture 20">
            <a:hlinkClick r:id="rId3"/>
            <a:extLst>
              <a:ext uri="{FF2B5EF4-FFF2-40B4-BE49-F238E27FC236}">
                <a16:creationId xmlns:a16="http://schemas.microsoft.com/office/drawing/2014/main" id="{FF67DE90-8CA2-4A0A-BDE3-687D446672FD}"/>
              </a:ext>
            </a:extLst>
          </p:cNvPr>
          <p:cNvPicPr>
            <a:picLocks noChangeAspect="1"/>
          </p:cNvPicPr>
          <p:nvPr/>
        </p:nvPicPr>
        <p:blipFill>
          <a:blip r:embed="rId4"/>
          <a:stretch>
            <a:fillRect/>
          </a:stretch>
        </p:blipFill>
        <p:spPr>
          <a:xfrm>
            <a:off x="453227" y="1754708"/>
            <a:ext cx="959767" cy="863790"/>
          </a:xfrm>
          <a:prstGeom prst="rect">
            <a:avLst/>
          </a:prstGeom>
          <a:effectLst>
            <a:outerShdw blurRad="50800" dist="38100" dir="2700000" algn="tl" rotWithShape="0">
              <a:prstClr val="black">
                <a:alpha val="40000"/>
              </a:prstClr>
            </a:outerShdw>
          </a:effectLst>
        </p:spPr>
      </p:pic>
      <p:sp>
        <p:nvSpPr>
          <p:cNvPr id="16" name="Shape 114">
            <a:extLst>
              <a:ext uri="{FF2B5EF4-FFF2-40B4-BE49-F238E27FC236}">
                <a16:creationId xmlns:a16="http://schemas.microsoft.com/office/drawing/2014/main" id="{03D6552A-7097-4299-98F5-C5E5EFDF7574}"/>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50" name="Picture 2" descr="proto-strap">
            <a:hlinkClick r:id="rId5"/>
            <a:extLst>
              <a:ext uri="{FF2B5EF4-FFF2-40B4-BE49-F238E27FC236}">
                <a16:creationId xmlns:a16="http://schemas.microsoft.com/office/drawing/2014/main" id="{33654F04-6896-4307-A778-C69B0FBB55D0}"/>
              </a:ext>
            </a:extLst>
          </p:cNvPr>
          <p:cNvPicPr>
            <a:picLocks noChangeAspect="1" noChangeArrowheads="1"/>
          </p:cNvPicPr>
          <p:nvPr/>
        </p:nvPicPr>
        <p:blipFill>
          <a:blip r:embed="rId6">
            <a:alphaModFix amt="99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93179" y="2536429"/>
            <a:ext cx="2145594" cy="12700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oatsink ® - Purveyors of Stylish and Audacious Indie-Games.">
            <a:hlinkClick r:id="rId8"/>
            <a:extLst>
              <a:ext uri="{FF2B5EF4-FFF2-40B4-BE49-F238E27FC236}">
                <a16:creationId xmlns:a16="http://schemas.microsoft.com/office/drawing/2014/main" id="{AE34EEF9-E513-4C54-8C4E-F8DADADD1E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526" y="3836727"/>
            <a:ext cx="1417835" cy="10620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Atomhawk - We bring ideas to life">
            <a:hlinkClick r:id="rId10"/>
            <a:extLst>
              <a:ext uri="{FF2B5EF4-FFF2-40B4-BE49-F238E27FC236}">
                <a16:creationId xmlns:a16="http://schemas.microsoft.com/office/drawing/2014/main" id="{674BB23A-537D-4ADC-A158-AA27338CE0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9958" y="4875478"/>
            <a:ext cx="1552074" cy="10290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9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2803269" y="1195197"/>
            <a:ext cx="8935503" cy="830997"/>
          </a:xfrm>
          <a:prstGeom prst="rect">
            <a:avLst/>
          </a:prstGeom>
          <a:noFill/>
        </p:spPr>
        <p:txBody>
          <a:bodyPr wrap="square" rtlCol="0">
            <a:spAutoFit/>
          </a:bodyPr>
          <a:lstStyle/>
          <a:p>
            <a:pPr algn="l" fontAlgn="base"/>
            <a:r>
              <a:rPr lang="en-GB" sz="1600" b="1" i="0" dirty="0">
                <a:solidFill>
                  <a:srgbClr val="272B2F"/>
                </a:solidFill>
                <a:effectLst/>
                <a:latin typeface="Century Gothic" panose="020B0502020202020204" pitchFamily="34" charset="0"/>
              </a:rPr>
              <a:t>Neutron</a:t>
            </a:r>
            <a:r>
              <a:rPr lang="en-GB" sz="1600" b="0" i="0" dirty="0">
                <a:solidFill>
                  <a:srgbClr val="272B2F"/>
                </a:solidFill>
                <a:effectLst/>
                <a:latin typeface="Century Gothic" panose="020B0502020202020204" pitchFamily="34" charset="0"/>
              </a:rPr>
              <a:t> are an award winning, creative technical team developing bespoke software pushing the boundaries of 3D Virtual Reality experiences and technology for Games, Retail and Enterprise.</a:t>
            </a:r>
            <a:endParaRPr lang="en-GB" sz="1600" b="0" i="0" dirty="0">
              <a:solidFill>
                <a:srgbClr val="141414"/>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43E37784-6AD5-44C2-9C65-0D4BC7C3D55D}"/>
              </a:ext>
            </a:extLst>
          </p:cNvPr>
          <p:cNvSpPr txBox="1"/>
          <p:nvPr/>
        </p:nvSpPr>
        <p:spPr>
          <a:xfrm>
            <a:off x="477904" y="2370659"/>
            <a:ext cx="8935503" cy="830997"/>
          </a:xfrm>
          <a:prstGeom prst="rect">
            <a:avLst/>
          </a:prstGeom>
          <a:noFill/>
        </p:spPr>
        <p:txBody>
          <a:bodyPr wrap="square" rtlCol="0">
            <a:spAutoFit/>
          </a:bodyPr>
          <a:lstStyle/>
          <a:p>
            <a:pPr algn="l" fontAlgn="base"/>
            <a:r>
              <a:rPr lang="en-GB" sz="1600" b="1" i="0" dirty="0">
                <a:effectLst/>
                <a:latin typeface="Century Gothic" panose="020B0502020202020204" pitchFamily="34" charset="0"/>
              </a:rPr>
              <a:t>New World Designs </a:t>
            </a:r>
            <a:r>
              <a:rPr lang="en-GB" sz="1600" b="0" i="0" dirty="0">
                <a:effectLst/>
                <a:latin typeface="Century Gothic" panose="020B0502020202020204" pitchFamily="34" charset="0"/>
              </a:rPr>
              <a:t>are world leaders in Bullet Time Photography, also known as </a:t>
            </a:r>
            <a:r>
              <a:rPr lang="en-GB" sz="1600" b="0" i="0" u="sng" dirty="0">
                <a:effectLst/>
                <a:latin typeface="Century Gothic" panose="020B0502020202020204" pitchFamily="34" charset="0"/>
                <a:hlinkClick r:id="rId3">
                  <a:extLst>
                    <a:ext uri="{A12FA001-AC4F-418D-AE19-62706E023703}">
                      <ahyp:hlinkClr xmlns:ahyp="http://schemas.microsoft.com/office/drawing/2018/hyperlinkcolor" val="tx"/>
                    </a:ext>
                  </a:extLst>
                </a:hlinkClick>
              </a:rPr>
              <a:t>Camera Array</a:t>
            </a:r>
            <a:r>
              <a:rPr lang="en-GB" sz="1600" b="0" i="0" dirty="0">
                <a:effectLst/>
                <a:latin typeface="Century Gothic" panose="020B0502020202020204" pitchFamily="34" charset="0"/>
              </a:rPr>
              <a:t>, </a:t>
            </a:r>
            <a:r>
              <a:rPr lang="en-GB" sz="1600" b="0" i="0" u="sng" dirty="0">
                <a:effectLst/>
                <a:latin typeface="Century Gothic" panose="020B0502020202020204" pitchFamily="34" charset="0"/>
                <a:hlinkClick r:id="rId4">
                  <a:extLst>
                    <a:ext uri="{A12FA001-AC4F-418D-AE19-62706E023703}">
                      <ahyp:hlinkClr xmlns:ahyp="http://schemas.microsoft.com/office/drawing/2018/hyperlinkcolor" val="tx"/>
                    </a:ext>
                  </a:extLst>
                </a:hlinkClick>
              </a:rPr>
              <a:t>Time Slice</a:t>
            </a:r>
            <a:r>
              <a:rPr lang="en-GB" sz="1600" b="0" i="0" dirty="0">
                <a:effectLst/>
                <a:latin typeface="Century Gothic" panose="020B0502020202020204" pitchFamily="34" charset="0"/>
              </a:rPr>
              <a:t> Effect and Time Slice Photography. With 30 years feature film experience and creating the worlds first </a:t>
            </a:r>
            <a:r>
              <a:rPr lang="en-GB" sz="1600" b="0" i="0" u="sng" dirty="0">
                <a:effectLst/>
                <a:latin typeface="Century Gothic" panose="020B0502020202020204" pitchFamily="34" charset="0"/>
                <a:hlinkClick r:id="rId5">
                  <a:extLst>
                    <a:ext uri="{A12FA001-AC4F-418D-AE19-62706E023703}">
                      <ahyp:hlinkClr xmlns:ahyp="http://schemas.microsoft.com/office/drawing/2018/hyperlinkcolor" val="tx"/>
                    </a:ext>
                  </a:extLst>
                </a:hlinkClick>
              </a:rPr>
              <a:t>bullet time experiential</a:t>
            </a:r>
            <a:r>
              <a:rPr lang="en-GB" sz="1600" b="0" i="0" dirty="0">
                <a:effectLst/>
                <a:latin typeface="Century Gothic" panose="020B0502020202020204" pitchFamily="34" charset="0"/>
              </a:rPr>
              <a:t> rig.</a:t>
            </a:r>
          </a:p>
        </p:txBody>
      </p:sp>
      <p:sp>
        <p:nvSpPr>
          <p:cNvPr id="8" name="TextBox 7">
            <a:extLst>
              <a:ext uri="{FF2B5EF4-FFF2-40B4-BE49-F238E27FC236}">
                <a16:creationId xmlns:a16="http://schemas.microsoft.com/office/drawing/2014/main" id="{4ADE261D-A26D-432E-A880-B1801BFD9494}"/>
              </a:ext>
            </a:extLst>
          </p:cNvPr>
          <p:cNvSpPr txBox="1"/>
          <p:nvPr/>
        </p:nvSpPr>
        <p:spPr>
          <a:xfrm>
            <a:off x="2286000" y="3747208"/>
            <a:ext cx="9343125" cy="584775"/>
          </a:xfrm>
          <a:prstGeom prst="rect">
            <a:avLst/>
          </a:prstGeom>
          <a:noFill/>
        </p:spPr>
        <p:txBody>
          <a:bodyPr wrap="square" rtlCol="0">
            <a:spAutoFit/>
          </a:bodyPr>
          <a:lstStyle/>
          <a:p>
            <a:pPr algn="l" fontAlgn="base"/>
            <a:r>
              <a:rPr lang="en-GB" sz="1600" b="1" i="0" dirty="0">
                <a:solidFill>
                  <a:srgbClr val="202122"/>
                </a:solidFill>
                <a:effectLst/>
                <a:latin typeface="Century Gothic" panose="020B0502020202020204" pitchFamily="34" charset="0"/>
              </a:rPr>
              <a:t>Cobalt Park</a:t>
            </a:r>
            <a:r>
              <a:rPr lang="en-GB" sz="1600" b="0" i="0" dirty="0">
                <a:solidFill>
                  <a:srgbClr val="202122"/>
                </a:solidFill>
                <a:effectLst/>
                <a:latin typeface="Century Gothic" panose="020B0502020202020204" pitchFamily="34" charset="0"/>
              </a:rPr>
              <a:t> is a </a:t>
            </a:r>
            <a:r>
              <a:rPr lang="en-GB" sz="1600" b="0" i="0" u="none" strike="noStrike" dirty="0">
                <a:effectLst/>
                <a:latin typeface="Century Gothic" panose="020B0502020202020204" pitchFamily="34" charset="0"/>
              </a:rPr>
              <a:t>business park</a:t>
            </a:r>
            <a:r>
              <a:rPr lang="en-GB" sz="1600" b="0" i="0" dirty="0">
                <a:effectLst/>
                <a:latin typeface="Century Gothic" panose="020B0502020202020204" pitchFamily="34" charset="0"/>
              </a:rPr>
              <a:t> located in </a:t>
            </a:r>
            <a:r>
              <a:rPr lang="en-GB" sz="1600" b="0" i="0" u="none" strike="noStrike" dirty="0">
                <a:effectLst/>
                <a:latin typeface="Century Gothic" panose="020B0502020202020204" pitchFamily="34" charset="0"/>
              </a:rPr>
              <a:t>North Tyneside</a:t>
            </a:r>
            <a:r>
              <a:rPr lang="en-GB" sz="1600" b="0" i="0" dirty="0">
                <a:effectLst/>
                <a:latin typeface="Century Gothic" panose="020B0502020202020204" pitchFamily="34" charset="0"/>
              </a:rPr>
              <a:t>, </a:t>
            </a:r>
            <a:r>
              <a:rPr lang="en-GB" sz="1600" b="0" i="0" u="none" strike="noStrike" dirty="0">
                <a:effectLst/>
                <a:latin typeface="Century Gothic" panose="020B0502020202020204" pitchFamily="34" charset="0"/>
              </a:rPr>
              <a:t>England</a:t>
            </a:r>
            <a:r>
              <a:rPr lang="en-GB" sz="1600" b="0" i="0" dirty="0">
                <a:effectLst/>
                <a:latin typeface="Century Gothic" panose="020B0502020202020204" pitchFamily="34" charset="0"/>
              </a:rPr>
              <a:t>. It </a:t>
            </a:r>
            <a:r>
              <a:rPr lang="en-GB" sz="1600" b="0" i="0" dirty="0">
                <a:solidFill>
                  <a:srgbClr val="202122"/>
                </a:solidFill>
                <a:effectLst/>
                <a:latin typeface="Century Gothic" panose="020B0502020202020204" pitchFamily="34" charset="0"/>
              </a:rPr>
              <a:t>is one of the largest business parks in the United Kingdom</a:t>
            </a:r>
            <a:endParaRPr lang="en-GB" sz="1600" b="0" i="0" dirty="0">
              <a:solidFill>
                <a:srgbClr val="141414"/>
              </a:solidFill>
              <a:effectLst/>
              <a:latin typeface="Century Gothic" panose="020B0502020202020204" pitchFamily="34" charset="0"/>
            </a:endParaRPr>
          </a:p>
        </p:txBody>
      </p:sp>
      <p:sp>
        <p:nvSpPr>
          <p:cNvPr id="11" name="TextBox 10">
            <a:extLst>
              <a:ext uri="{FF2B5EF4-FFF2-40B4-BE49-F238E27FC236}">
                <a16:creationId xmlns:a16="http://schemas.microsoft.com/office/drawing/2014/main" id="{FA920B00-47FB-4660-8AD4-5C2CEB2CE03E}"/>
              </a:ext>
            </a:extLst>
          </p:cNvPr>
          <p:cNvSpPr txBox="1"/>
          <p:nvPr/>
        </p:nvSpPr>
        <p:spPr>
          <a:xfrm>
            <a:off x="453226" y="4845725"/>
            <a:ext cx="9123911" cy="830997"/>
          </a:xfrm>
          <a:prstGeom prst="rect">
            <a:avLst/>
          </a:prstGeom>
          <a:noFill/>
        </p:spPr>
        <p:txBody>
          <a:bodyPr wrap="square" rtlCol="0">
            <a:spAutoFit/>
          </a:bodyPr>
          <a:lstStyle/>
          <a:p>
            <a:pPr algn="l" fontAlgn="base"/>
            <a:r>
              <a:rPr lang="en-GB" sz="1600" b="0" i="0" dirty="0">
                <a:effectLst/>
                <a:latin typeface="Century Gothic" panose="020B0502020202020204" pitchFamily="34" charset="0"/>
              </a:rPr>
              <a:t>Since 2004, we have managed savings accounts on behalf of some of the UK’s leading savings providers. We support UK banks and building societies looking to launch and grow their savings operations, or transform the management of their existing portfolio.</a:t>
            </a:r>
          </a:p>
        </p:txBody>
      </p:sp>
      <p:sp>
        <p:nvSpPr>
          <p:cNvPr id="19" name="TextBox 13">
            <a:extLst>
              <a:ext uri="{FF2B5EF4-FFF2-40B4-BE49-F238E27FC236}">
                <a16:creationId xmlns:a16="http://schemas.microsoft.com/office/drawing/2014/main" id="{4FDD2FEC-E60E-475B-BE13-92B8537EF7CB}"/>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FEAFDBC9-86A2-4CDE-9DE4-064D73E2DCE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3074" name="Picture 2" descr="Neutron VR Ltd - Home | Facebook">
            <a:hlinkClick r:id="rId6"/>
            <a:extLst>
              <a:ext uri="{FF2B5EF4-FFF2-40B4-BE49-F238E27FC236}">
                <a16:creationId xmlns:a16="http://schemas.microsoft.com/office/drawing/2014/main" id="{0F1C9370-154F-43C4-839A-B7F0E6CAA6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442" b="31942"/>
          <a:stretch/>
        </p:blipFill>
        <p:spPr bwMode="auto">
          <a:xfrm>
            <a:off x="477904" y="1165250"/>
            <a:ext cx="2143125" cy="8490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hlinkClick r:id="rId8"/>
            <a:extLst>
              <a:ext uri="{FF2B5EF4-FFF2-40B4-BE49-F238E27FC236}">
                <a16:creationId xmlns:a16="http://schemas.microsoft.com/office/drawing/2014/main" id="{FED4BE9D-FF1D-4B68-8AAC-C52C14D7C458}"/>
              </a:ext>
            </a:extLst>
          </p:cNvPr>
          <p:cNvPicPr>
            <a:picLocks noChangeAspect="1"/>
          </p:cNvPicPr>
          <p:nvPr/>
        </p:nvPicPr>
        <p:blipFill>
          <a:blip r:embed="rId9"/>
          <a:stretch>
            <a:fillRect/>
          </a:stretch>
        </p:blipFill>
        <p:spPr>
          <a:xfrm>
            <a:off x="9882152" y="2337558"/>
            <a:ext cx="1771650" cy="828675"/>
          </a:xfrm>
          <a:prstGeom prst="rect">
            <a:avLst/>
          </a:prstGeom>
          <a:effectLst>
            <a:outerShdw blurRad="50800" dist="38100" dir="2700000" algn="tl" rotWithShape="0">
              <a:prstClr val="black">
                <a:alpha val="40000"/>
              </a:prstClr>
            </a:outerShdw>
          </a:effectLst>
        </p:spPr>
      </p:pic>
      <p:pic>
        <p:nvPicPr>
          <p:cNvPr id="3076" name="Picture 4" descr="Cobalt Park">
            <a:hlinkClick r:id="rId10"/>
            <a:extLst>
              <a:ext uri="{FF2B5EF4-FFF2-40B4-BE49-F238E27FC236}">
                <a16:creationId xmlns:a16="http://schemas.microsoft.com/office/drawing/2014/main" id="{28558031-31A0-4E65-A2B8-2E0D56919A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525" y="3503850"/>
            <a:ext cx="1142453" cy="1107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hlinkClick r:id="rId12"/>
            <a:extLst>
              <a:ext uri="{FF2B5EF4-FFF2-40B4-BE49-F238E27FC236}">
                <a16:creationId xmlns:a16="http://schemas.microsoft.com/office/drawing/2014/main" id="{6A6ED7B4-4EBF-41BF-B3F3-B19C2E84A6A0}"/>
              </a:ext>
            </a:extLst>
          </p:cNvPr>
          <p:cNvPicPr>
            <a:picLocks noChangeAspect="1"/>
          </p:cNvPicPr>
          <p:nvPr/>
        </p:nvPicPr>
        <p:blipFill>
          <a:blip r:embed="rId13"/>
          <a:stretch>
            <a:fillRect/>
          </a:stretch>
        </p:blipFill>
        <p:spPr>
          <a:xfrm>
            <a:off x="9728997" y="4729353"/>
            <a:ext cx="2009775" cy="9334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8856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71B92F-5FD1-4A69-988B-9E28B86433E5}"/>
</file>

<file path=customXml/itemProps2.xml><?xml version="1.0" encoding="utf-8"?>
<ds:datastoreItem xmlns:ds="http://schemas.openxmlformats.org/officeDocument/2006/customXml" ds:itemID="{AC80D848-2FC5-4196-8141-96F396E6B97A}"/>
</file>

<file path=customXml/itemProps3.xml><?xml version="1.0" encoding="utf-8"?>
<ds:datastoreItem xmlns:ds="http://schemas.openxmlformats.org/officeDocument/2006/customXml" ds:itemID="{0E7B9680-10E5-46DA-8F67-0145888C814E}"/>
</file>

<file path=docProps/app.xml><?xml version="1.0" encoding="utf-8"?>
<Properties xmlns="http://schemas.openxmlformats.org/officeDocument/2006/extended-properties" xmlns:vt="http://schemas.openxmlformats.org/officeDocument/2006/docPropsVTypes">
  <TotalTime>2774</TotalTime>
  <Words>2340</Words>
  <Application>Microsoft Office PowerPoint</Application>
  <PresentationFormat>Widescreen</PresentationFormat>
  <Paragraphs>209</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Exo 2</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Lara</cp:lastModifiedBy>
  <cp:revision>116</cp:revision>
  <dcterms:created xsi:type="dcterms:W3CDTF">2019-11-28T00:18:28Z</dcterms:created>
  <dcterms:modified xsi:type="dcterms:W3CDTF">2022-02-24T11:20:42Z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