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82" r:id="rId2"/>
    <p:sldId id="299" r:id="rId3"/>
    <p:sldId id="314" r:id="rId4"/>
    <p:sldId id="305" r:id="rId5"/>
    <p:sldId id="319" r:id="rId6"/>
    <p:sldId id="312" r:id="rId7"/>
    <p:sldId id="315" r:id="rId8"/>
    <p:sldId id="316" r:id="rId9"/>
    <p:sldId id="317" r:id="rId10"/>
    <p:sldId id="318" r:id="rId11"/>
    <p:sldId id="30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E57"/>
    <a:srgbClr val="000000"/>
    <a:srgbClr val="BFF7EE"/>
    <a:srgbClr val="1F2C70"/>
    <a:srgbClr val="B9EDFF"/>
    <a:srgbClr val="16AC94"/>
    <a:srgbClr val="1DD9FF"/>
    <a:srgbClr val="00B0D4"/>
    <a:srgbClr val="0095C8"/>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38"/>
    <p:restoredTop sz="85930" autoAdjust="0"/>
  </p:normalViewPr>
  <p:slideViewPr>
    <p:cSldViewPr snapToGrid="0" snapToObjects="1">
      <p:cViewPr varScale="1">
        <p:scale>
          <a:sx n="70" d="100"/>
          <a:sy n="70" d="100"/>
        </p:scale>
        <p:origin x="118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 </a:t>
            </a:r>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endParaRPr lang="en-GB" b="1"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87209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References</a:t>
            </a:r>
          </a:p>
          <a:p>
            <a:pPr marL="228600" indent="-228600">
              <a:buAutoNum type="arabicParenR"/>
            </a:pPr>
            <a:r>
              <a:rPr lang="en-GB" b="0" dirty="0"/>
              <a:t>https://www.northeastambition.co.uk/directory/-sunderland-engineering-training-association</a:t>
            </a:r>
          </a:p>
          <a:p>
            <a:pPr marL="228600" indent="-228600">
              <a:buAutoNum type="arabicParenR"/>
            </a:pPr>
            <a:r>
              <a:rPr lang="en-GB" b="0" dirty="0"/>
              <a:t>https://www.northeastambition.co.uk/directory/young-enterprise-team-programme</a:t>
            </a:r>
          </a:p>
          <a:p>
            <a:pPr marL="228600" indent="-228600">
              <a:buAutoNum type="arabicParenR"/>
            </a:pPr>
            <a:r>
              <a:rPr lang="en-GB" b="0" dirty="0"/>
              <a:t>https://www.northeastambition.co.uk/directory/career-development-professionals</a:t>
            </a:r>
          </a:p>
          <a:p>
            <a:pPr marL="228600" indent="-228600">
              <a:buAutoNum type="arabicParenR"/>
            </a:pPr>
            <a:r>
              <a:rPr lang="en-GB" dirty="0"/>
              <a:t>https://www.northeastambition.co.uk/directory/start-profile</a:t>
            </a:r>
          </a:p>
          <a:p>
            <a:pPr marL="228600" indent="-228600">
              <a:buAutoNum type="arabicParenR"/>
            </a:pPr>
            <a:r>
              <a:rPr lang="en-GB" dirty="0"/>
              <a:t>https://www.northeastambition.co.uk/directory/careers-resource-success-at-school</a:t>
            </a:r>
          </a:p>
          <a:p>
            <a:pPr marL="228600" indent="-228600">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11</a:t>
            </a:fld>
            <a:endParaRPr lang="en-US"/>
          </a:p>
        </p:txBody>
      </p:sp>
    </p:spTree>
    <p:extLst>
      <p:ext uri="{BB962C8B-B14F-4D97-AF65-F5344CB8AC3E}">
        <p14:creationId xmlns:p14="http://schemas.microsoft.com/office/powerpoint/2010/main" val="399076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10138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78670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185206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132671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endParaRPr lang="en-GB" b="0" dirty="0"/>
          </a:p>
          <a:p>
            <a:pPr marL="256792" indent="-256792">
              <a:buAutoNum type="arabicParenR"/>
            </a:pPr>
            <a:r>
              <a:rPr lang="en-GB" b="0" dirty="0"/>
              <a:t>https://dictionary.cambridge.org/dictionary/english/sector</a:t>
            </a:r>
          </a:p>
          <a:p>
            <a:pPr marL="256792" indent="-256792">
              <a:buAutoNum type="arabicParenR"/>
            </a:pPr>
            <a:r>
              <a:rPr lang="en-GB" b="0" dirty="0"/>
              <a:t>https://dictionary.cambridge.org/dictionary/english/employability</a:t>
            </a:r>
          </a:p>
          <a:p>
            <a:pPr marL="256792" indent="-256792">
              <a:buAutoNum type="arabicParenR"/>
            </a:pPr>
            <a:r>
              <a:rPr lang="en-GB" dirty="0"/>
              <a:t>https://dictionary.cambridge.org/dictionary/english/career</a:t>
            </a:r>
          </a:p>
          <a:p>
            <a:pPr marL="256792" indent="-256792">
              <a:buAutoNum type="arabicParenR"/>
            </a:pPr>
            <a:r>
              <a:rPr lang="en-GB" dirty="0"/>
              <a:t>https://dictionary.cambridge.org/dictionary/english/labour-market</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341484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https://www.portoftyne.co.uk/</a:t>
            </a:r>
          </a:p>
          <a:p>
            <a:pPr marL="228600" indent="-228600">
              <a:buAutoNum type="arabicParenR"/>
            </a:pPr>
            <a:r>
              <a:rPr lang="en-GB" dirty="0"/>
              <a:t>https://portofblyth.co.uk/</a:t>
            </a:r>
          </a:p>
          <a:p>
            <a:pPr marL="228600" indent="-228600">
              <a:buAutoNum type="arabicParenR"/>
            </a:pPr>
            <a:r>
              <a:rPr lang="en-GB" dirty="0"/>
              <a:t>https://www.hitachirail.com/</a:t>
            </a:r>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250954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https://www.northeastambition.co.uk/directory/-ncs-skills-booster-programme</a:t>
            </a:r>
          </a:p>
          <a:p>
            <a:pPr marL="228600" indent="-228600">
              <a:buAutoNum type="arabicParenR"/>
            </a:pPr>
            <a:r>
              <a:rPr lang="en-GB" b="0" dirty="0"/>
              <a:t>https://www.northeastambition.co.uk/directory/young-enterprise-company-programme</a:t>
            </a:r>
          </a:p>
          <a:p>
            <a:pPr marL="228600" indent="-228600">
              <a:buAutoNum type="arabicParenR"/>
            </a:pPr>
            <a:r>
              <a:rPr lang="en-GB" dirty="0"/>
              <a:t>https://www.northeastambition.co.uk/directory/education-development-trust</a:t>
            </a:r>
          </a:p>
          <a:p>
            <a:pPr marL="228600" indent="-228600">
              <a:buAutoNum type="arabicParenR"/>
            </a:pPr>
            <a:r>
              <a:rPr lang="en-GB" dirty="0"/>
              <a:t>https://www.northeastambition.co.uk/directory/unlocking-talent-and-potential</a:t>
            </a:r>
          </a:p>
          <a:p>
            <a:pPr marL="228600" indent="-228600">
              <a:buAutoNum type="arabicParenR"/>
            </a:pPr>
            <a:r>
              <a:rPr lang="en-GB" dirty="0"/>
              <a:t>https://www.northeastambition.co.uk/directory/futureme</a:t>
            </a:r>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786705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https://www.northeastambition.co.uk/directory/skills-builder-accelerator</a:t>
            </a:r>
          </a:p>
          <a:p>
            <a:pPr marL="228600" indent="-228600">
              <a:buAutoNum type="arabicParenR"/>
            </a:pPr>
            <a:r>
              <a:rPr lang="en-GB" dirty="0"/>
              <a:t>https://www.northeastambition.co.uk/directory/educational-speakers</a:t>
            </a:r>
          </a:p>
          <a:p>
            <a:pPr marL="228600" indent="-228600">
              <a:buAutoNum type="arabicParenR"/>
            </a:pPr>
            <a:r>
              <a:rPr lang="en-GB" dirty="0"/>
              <a:t>https://www.northeastambition.co.uk/directory/higher-education</a:t>
            </a:r>
          </a:p>
          <a:p>
            <a:pPr marL="228600" indent="-228600">
              <a:buAutoNum type="arabicParenR"/>
            </a:pPr>
            <a:r>
              <a:rPr lang="en-GB" dirty="0"/>
              <a:t>https://www.northeastambition.co.uk/directory/-nustem-northumbria-university</a:t>
            </a:r>
          </a:p>
          <a:p>
            <a:pPr marL="228600" indent="-228600">
              <a:buAutoNum type="arabicParenR"/>
            </a:pPr>
            <a:r>
              <a:rPr lang="en-GB" dirty="0"/>
              <a:t>https://www.northeastambition.co.uk/directory/www.outreachnortheast.ac.uk</a:t>
            </a:r>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2534632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0.png"/><Relationship Id="rId3" Type="http://schemas.openxmlformats.org/officeDocument/2006/relationships/hyperlink" Target="https://www.northeastambition.co.uk/directory/higher-education" TargetMode="External"/><Relationship Id="rId7" Type="http://schemas.openxmlformats.org/officeDocument/2006/relationships/hyperlink" Target="https://www.northeastambition.co.uk/directory/www.outreachnortheast.ac.uk" TargetMode="External"/><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https://www.northeastambition.co.uk/directory/educational-speakers" TargetMode="External"/><Relationship Id="rId5" Type="http://schemas.openxmlformats.org/officeDocument/2006/relationships/hyperlink" Target="https://www.northeastambition.co.uk/directory/-nustem-northumbria-university" TargetMode="Externa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hyperlink" Target="https://www.northeastambition.co.uk/directory/skills-builder-accelerator"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northeastambition.co.uk/directory/-sunderland-engineering-training-association" TargetMode="External"/><Relationship Id="rId13" Type="http://schemas.openxmlformats.org/officeDocument/2006/relationships/image" Target="../media/image28.png"/><Relationship Id="rId3" Type="http://schemas.openxmlformats.org/officeDocument/2006/relationships/image" Target="../media/image1.jpg"/><Relationship Id="rId7" Type="http://schemas.openxmlformats.org/officeDocument/2006/relationships/image" Target="../media/image25.png"/><Relationship Id="rId12"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northeastambition.co.uk/directory/careers-resource-success-at-school" TargetMode="External"/><Relationship Id="rId11" Type="http://schemas.openxmlformats.org/officeDocument/2006/relationships/image" Target="../media/image27.gif"/><Relationship Id="rId5" Type="http://schemas.openxmlformats.org/officeDocument/2006/relationships/image" Target="../media/image24.jpeg"/><Relationship Id="rId10" Type="http://schemas.openxmlformats.org/officeDocument/2006/relationships/hyperlink" Target="https://www.northeastambition.co.uk/directory/career-development-professionals" TargetMode="External"/><Relationship Id="rId4" Type="http://schemas.openxmlformats.org/officeDocument/2006/relationships/hyperlink" Target="https://www.northeastambition.co.uk/directory/start-profile" TargetMode="Externa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hyperlink" Target="https://www.portoftyne.co.uk/" TargetMode="External"/><Relationship Id="rId7" Type="http://schemas.openxmlformats.org/officeDocument/2006/relationships/hyperlink" Target="https://www.hitachirail.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portofblyth.co.uk/"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0.png"/><Relationship Id="rId3" Type="http://schemas.openxmlformats.org/officeDocument/2006/relationships/hyperlink" Target="https://www.northeastambition.co.uk/directory/young-enterprise-company-programme" TargetMode="External"/><Relationship Id="rId7" Type="http://schemas.openxmlformats.org/officeDocument/2006/relationships/hyperlink" Target="https://www.northeastambition.co.uk/directory/unlocking-talent-and-potential" TargetMode="External"/><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s://www.northeastambition.co.uk/directory/-ncs-skills-booster-programme" TargetMode="External"/><Relationship Id="rId5" Type="http://schemas.openxmlformats.org/officeDocument/2006/relationships/hyperlink" Target="https://www.northeastambition.co.uk/directory/education-development-trust" TargetMode="External"/><Relationship Id="rId10" Type="http://schemas.openxmlformats.org/officeDocument/2006/relationships/image" Target="../media/image17.jpeg"/><Relationship Id="rId4" Type="http://schemas.openxmlformats.org/officeDocument/2006/relationships/image" Target="../media/image14.png"/><Relationship Id="rId9" Type="http://schemas.openxmlformats.org/officeDocument/2006/relationships/hyperlink" Target="https://www.northeastambition.co.uk/directory/future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a:extLst>
              <a:ext uri="{FF2B5EF4-FFF2-40B4-BE49-F238E27FC236}">
                <a16:creationId xmlns:a16="http://schemas.microsoft.com/office/drawing/2014/main" id="{99591041-DFC6-4AEF-AE41-79E0021E758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8" name="Title 1">
            <a:extLst>
              <a:ext uri="{FF2B5EF4-FFF2-40B4-BE49-F238E27FC236}">
                <a16:creationId xmlns:a16="http://schemas.microsoft.com/office/drawing/2014/main" id="{FA906F16-760A-4F9A-80E5-EC7B501150D5}"/>
              </a:ext>
            </a:extLst>
          </p:cNvPr>
          <p:cNvSpPr txBox="1">
            <a:spLocks/>
          </p:cNvSpPr>
          <p:nvPr/>
        </p:nvSpPr>
        <p:spPr>
          <a:xfrm>
            <a:off x="594853" y="4632346"/>
            <a:ext cx="6557062" cy="52991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GB" sz="2000" i="1" dirty="0">
                <a:solidFill>
                  <a:srgbClr val="8D0E57"/>
                </a:solidFill>
              </a:rPr>
              <a:t>In association with VotesforSchools and The WOW Show  </a:t>
            </a:r>
            <a:endParaRPr lang="en-GB" i="1" dirty="0">
              <a:solidFill>
                <a:srgbClr val="8D0E57"/>
              </a:solidFill>
            </a:endParaRPr>
          </a:p>
        </p:txBody>
      </p:sp>
      <p:sp>
        <p:nvSpPr>
          <p:cNvPr id="9" name="Title 1">
            <a:extLst>
              <a:ext uri="{FF2B5EF4-FFF2-40B4-BE49-F238E27FC236}">
                <a16:creationId xmlns:a16="http://schemas.microsoft.com/office/drawing/2014/main" id="{8641A2A6-C004-4336-BF9B-A51AB58ED3B3}"/>
              </a:ext>
            </a:extLst>
          </p:cNvPr>
          <p:cNvSpPr txBox="1">
            <a:spLocks/>
          </p:cNvSpPr>
          <p:nvPr/>
        </p:nvSpPr>
        <p:spPr>
          <a:xfrm>
            <a:off x="594853" y="3464057"/>
            <a:ext cx="6557062" cy="10634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r>
              <a:rPr lang="en-GB" sz="3600" b="1" dirty="0">
                <a:solidFill>
                  <a:srgbClr val="8D0E57"/>
                </a:solidFill>
                <a:latin typeface="Arial" panose="020B0604020202020204" pitchFamily="34" charset="0"/>
                <a:cs typeface="Arial" panose="020B0604020202020204" pitchFamily="34" charset="0"/>
              </a:rPr>
              <a:t>Our Region, Your Future</a:t>
            </a:r>
          </a:p>
          <a:p>
            <a:endParaRPr lang="en-GB" sz="2800" dirty="0">
              <a:solidFill>
                <a:srgbClr val="8D0E57"/>
              </a:solidFill>
              <a:latin typeface="Arial" panose="020B0604020202020204" pitchFamily="34" charset="0"/>
              <a:cs typeface="Arial" panose="020B0604020202020204" pitchFamily="34" charset="0"/>
            </a:endParaRPr>
          </a:p>
          <a:p>
            <a:pPr algn="l"/>
            <a:endParaRPr lang="en-GB" sz="2800" dirty="0">
              <a:solidFill>
                <a:srgbClr val="8D0E57"/>
              </a:solidFill>
              <a:latin typeface="Arial" panose="020B0604020202020204" pitchFamily="34" charset="0"/>
              <a:cs typeface="Arial" panose="020B0604020202020204" pitchFamily="34" charset="0"/>
            </a:endParaRPr>
          </a:p>
          <a:p>
            <a:pPr algn="l"/>
            <a:r>
              <a:rPr lang="en-GB" sz="2400" dirty="0">
                <a:solidFill>
                  <a:srgbClr val="8D0E57"/>
                </a:solidFill>
                <a:latin typeface="Arial" panose="020B0604020202020204" pitchFamily="34" charset="0"/>
                <a:cs typeface="Arial" panose="020B0604020202020204" pitchFamily="34" charset="0"/>
              </a:rPr>
              <a:t>The world of work in the North East </a:t>
            </a:r>
          </a:p>
          <a:p>
            <a:pPr algn="l"/>
            <a:r>
              <a:rPr lang="en-GB" sz="2400" dirty="0">
                <a:solidFill>
                  <a:srgbClr val="8D0E57"/>
                </a:solidFill>
                <a:latin typeface="Arial" panose="020B0604020202020204" pitchFamily="34" charset="0"/>
                <a:cs typeface="Arial" panose="020B0604020202020204" pitchFamily="34" charset="0"/>
              </a:rPr>
              <a:t>SEND Lesson Plan</a:t>
            </a:r>
          </a:p>
        </p:txBody>
      </p:sp>
      <p:pic>
        <p:nvPicPr>
          <p:cNvPr id="5" name="Picture 2">
            <a:extLst>
              <a:ext uri="{FF2B5EF4-FFF2-40B4-BE49-F238E27FC236}">
                <a16:creationId xmlns:a16="http://schemas.microsoft.com/office/drawing/2014/main" id="{E83EADAC-C4FB-4867-AD4C-73BAA9A1177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29590" y="6084620"/>
            <a:ext cx="1332820" cy="53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EE12B71-6971-407C-AE92-5E88E7448E7D}"/>
              </a:ext>
            </a:extLst>
          </p:cNvPr>
          <p:cNvSpPr txBox="1"/>
          <p:nvPr/>
        </p:nvSpPr>
        <p:spPr>
          <a:xfrm>
            <a:off x="3036574" y="937208"/>
            <a:ext cx="8760137" cy="830997"/>
          </a:xfrm>
          <a:prstGeom prst="rect">
            <a:avLst/>
          </a:prstGeom>
          <a:noFill/>
        </p:spPr>
        <p:txBody>
          <a:bodyPr wrap="square" rtlCol="0">
            <a:spAutoFit/>
          </a:bodyPr>
          <a:lstStyle/>
          <a:p>
            <a:r>
              <a:rPr lang="en-GB" sz="1600" b="1" i="0" dirty="0">
                <a:effectLst/>
                <a:latin typeface="Century Gothic" panose="020B0502020202020204" pitchFamily="34" charset="0"/>
              </a:rPr>
              <a:t>The North East Raising Aspiration Partnership </a:t>
            </a:r>
            <a:r>
              <a:rPr lang="en-GB" sz="1600" b="0" i="0" dirty="0">
                <a:effectLst/>
                <a:latin typeface="Century Gothic" panose="020B0502020202020204" pitchFamily="34" charset="0"/>
              </a:rPr>
              <a:t>is a collaboration of the five universities in the North East of England, working together to support young people to think about their futures and how higher education can help them reach their goals.</a:t>
            </a:r>
            <a:endParaRPr lang="en-GB" sz="1600" dirty="0">
              <a:latin typeface="Century Gothic" panose="020B0502020202020204" pitchFamily="34" charset="0"/>
            </a:endParaRPr>
          </a:p>
        </p:txBody>
      </p:sp>
      <p:sp>
        <p:nvSpPr>
          <p:cNvPr id="21" name="TextBox 20">
            <a:extLst>
              <a:ext uri="{FF2B5EF4-FFF2-40B4-BE49-F238E27FC236}">
                <a16:creationId xmlns:a16="http://schemas.microsoft.com/office/drawing/2014/main" id="{70C21F92-3D70-49F5-A648-FCAA656A7C3C}"/>
              </a:ext>
            </a:extLst>
          </p:cNvPr>
          <p:cNvSpPr txBox="1"/>
          <p:nvPr/>
        </p:nvSpPr>
        <p:spPr>
          <a:xfrm>
            <a:off x="395288" y="2079945"/>
            <a:ext cx="8104474" cy="584775"/>
          </a:xfrm>
          <a:prstGeom prst="rect">
            <a:avLst/>
          </a:prstGeom>
          <a:noFill/>
        </p:spPr>
        <p:txBody>
          <a:bodyPr wrap="square" rtlCol="0">
            <a:spAutoFit/>
          </a:bodyPr>
          <a:lstStyle/>
          <a:p>
            <a:r>
              <a:rPr lang="en-GB" sz="1600" b="1" i="0" dirty="0">
                <a:effectLst/>
                <a:latin typeface="Century Gothic" panose="020B0502020202020204" pitchFamily="34" charset="0"/>
              </a:rPr>
              <a:t>NUSTEM</a:t>
            </a:r>
            <a:r>
              <a:rPr lang="en-GB" sz="1600" b="0" i="0" dirty="0">
                <a:effectLst/>
                <a:latin typeface="Century Gothic" panose="020B0502020202020204" pitchFamily="34" charset="0"/>
              </a:rPr>
              <a:t> works with teachers and employers to develop resources for Primary and Secondary schools and for family activities.</a:t>
            </a:r>
            <a:endParaRPr lang="en-GB" sz="1600" dirty="0">
              <a:latin typeface="Century Gothic" panose="020B0502020202020204" pitchFamily="34" charset="0"/>
            </a:endParaRPr>
          </a:p>
        </p:txBody>
      </p:sp>
      <p:sp>
        <p:nvSpPr>
          <p:cNvPr id="22" name="TextBox 21">
            <a:extLst>
              <a:ext uri="{FF2B5EF4-FFF2-40B4-BE49-F238E27FC236}">
                <a16:creationId xmlns:a16="http://schemas.microsoft.com/office/drawing/2014/main" id="{0B01378F-539C-4958-A42A-7CD45DE5D03C}"/>
              </a:ext>
            </a:extLst>
          </p:cNvPr>
          <p:cNvSpPr txBox="1"/>
          <p:nvPr/>
        </p:nvSpPr>
        <p:spPr>
          <a:xfrm>
            <a:off x="3036574" y="2881218"/>
            <a:ext cx="8760137" cy="1077218"/>
          </a:xfrm>
          <a:prstGeom prst="rect">
            <a:avLst/>
          </a:prstGeom>
          <a:noFill/>
        </p:spPr>
        <p:txBody>
          <a:bodyPr wrap="square" rtlCol="0">
            <a:spAutoFit/>
          </a:bodyPr>
          <a:lstStyle/>
          <a:p>
            <a:r>
              <a:rPr lang="en-GB" sz="1600" b="1" i="0" dirty="0">
                <a:effectLst/>
                <a:latin typeface="Century Gothic" panose="020B0502020202020204" pitchFamily="34" charset="0"/>
              </a:rPr>
              <a:t>Outreach North East </a:t>
            </a:r>
            <a:r>
              <a:rPr lang="en-GB" sz="1600" b="0" i="0" dirty="0">
                <a:effectLst/>
                <a:latin typeface="Century Gothic" panose="020B0502020202020204" pitchFamily="34" charset="0"/>
              </a:rPr>
              <a:t>is a single point of contact for teachers and advisers in the North East of England which aims to provide impartial information about higher education to help teachers and advisers best support their students in making informed choices about their futures.</a:t>
            </a:r>
            <a:endParaRPr lang="en-GB" sz="1600" dirty="0">
              <a:latin typeface="Century Gothic" panose="020B0502020202020204" pitchFamily="34" charset="0"/>
            </a:endParaRPr>
          </a:p>
        </p:txBody>
      </p:sp>
      <p:pic>
        <p:nvPicPr>
          <p:cNvPr id="24" name="Picture 4" descr="North East Raising Aspiration Partnership">
            <a:hlinkClick r:id="rId3"/>
            <a:extLst>
              <a:ext uri="{FF2B5EF4-FFF2-40B4-BE49-F238E27FC236}">
                <a16:creationId xmlns:a16="http://schemas.microsoft.com/office/drawing/2014/main" id="{F8323471-A14A-49B2-9463-40E78D7A4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885503"/>
            <a:ext cx="2497150" cy="9304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6" descr="NUSTEM at Northumbria University">
            <a:hlinkClick r:id="rId5"/>
            <a:extLst>
              <a:ext uri="{FF2B5EF4-FFF2-40B4-BE49-F238E27FC236}">
                <a16:creationId xmlns:a16="http://schemas.microsoft.com/office/drawing/2014/main" id="{3800D891-A9FE-4E34-B574-804F3F159B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2723" y="1911766"/>
            <a:ext cx="3323988" cy="7386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8" descr="Outreach North East">
            <a:hlinkClick r:id="rId7"/>
            <a:extLst>
              <a:ext uri="{FF2B5EF4-FFF2-40B4-BE49-F238E27FC236}">
                <a16:creationId xmlns:a16="http://schemas.microsoft.com/office/drawing/2014/main" id="{8FDC8EB7-F280-435F-8FCB-1D28C2EF5A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044556"/>
            <a:ext cx="2524189" cy="7774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E235764-8632-45EC-89AE-BD6EEE6CE06E}"/>
              </a:ext>
            </a:extLst>
          </p:cNvPr>
          <p:cNvSpPr txBox="1"/>
          <p:nvPr/>
        </p:nvSpPr>
        <p:spPr>
          <a:xfrm>
            <a:off x="395288" y="4151511"/>
            <a:ext cx="8760137" cy="584775"/>
          </a:xfrm>
          <a:prstGeom prst="rect">
            <a:avLst/>
          </a:prstGeom>
          <a:noFill/>
        </p:spPr>
        <p:txBody>
          <a:bodyPr wrap="square" rtlCol="0">
            <a:spAutoFit/>
          </a:bodyPr>
          <a:lstStyle/>
          <a:p>
            <a:r>
              <a:rPr lang="en-GB" sz="1600" b="1" i="0" dirty="0">
                <a:effectLst/>
                <a:latin typeface="Century Gothic" panose="020B0502020202020204" pitchFamily="34" charset="0"/>
              </a:rPr>
              <a:t>The Skills Builder Partnership </a:t>
            </a:r>
            <a:r>
              <a:rPr lang="en-GB" sz="1600" b="0" i="0" dirty="0">
                <a:effectLst/>
                <a:latin typeface="Century Gothic" panose="020B0502020202020204" pitchFamily="34" charset="0"/>
              </a:rPr>
              <a:t>brings together over 800 schools, colleges, employers and organisations around a common approach to building eight essential skills.</a:t>
            </a:r>
            <a:endParaRPr lang="en-GB" sz="1600" dirty="0">
              <a:latin typeface="Century Gothic" panose="020B0502020202020204" pitchFamily="34" charset="0"/>
            </a:endParaRPr>
          </a:p>
        </p:txBody>
      </p:sp>
      <p:pic>
        <p:nvPicPr>
          <p:cNvPr id="29" name="Picture 2" descr="Skills Builder Accelerator">
            <a:hlinkClick r:id="rId9"/>
            <a:extLst>
              <a:ext uri="{FF2B5EF4-FFF2-40B4-BE49-F238E27FC236}">
                <a16:creationId xmlns:a16="http://schemas.microsoft.com/office/drawing/2014/main" id="{79028ED3-C12D-4600-B611-9B1923E10C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61218" y="4025509"/>
            <a:ext cx="2537254" cy="7484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6" descr="Speakers for Schools">
            <a:hlinkClick r:id="rId11"/>
            <a:extLst>
              <a:ext uri="{FF2B5EF4-FFF2-40B4-BE49-F238E27FC236}">
                <a16:creationId xmlns:a16="http://schemas.microsoft.com/office/drawing/2014/main" id="{5F2470B2-8272-4E10-91D2-0734D3828F37}"/>
              </a:ext>
            </a:extLst>
          </p:cNvPr>
          <p:cNvPicPr>
            <a:picLocks noChangeAspect="1" noChangeArrowheads="1"/>
          </p:cNvPicPr>
          <p:nvPr/>
        </p:nvPicPr>
        <p:blipFill>
          <a:blip r:embed="rId12">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rcRect/>
          <a:stretch>
            <a:fillRect/>
          </a:stretch>
        </p:blipFill>
        <p:spPr bwMode="auto">
          <a:xfrm>
            <a:off x="437787" y="4984250"/>
            <a:ext cx="2260809" cy="6873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3">
            <a:extLst>
              <a:ext uri="{FF2B5EF4-FFF2-40B4-BE49-F238E27FC236}">
                <a16:creationId xmlns:a16="http://schemas.microsoft.com/office/drawing/2014/main" id="{9B111F9E-4ED3-4A91-859D-47C28B5032E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8" name="Shape 114">
            <a:extLst>
              <a:ext uri="{FF2B5EF4-FFF2-40B4-BE49-F238E27FC236}">
                <a16:creationId xmlns:a16="http://schemas.microsoft.com/office/drawing/2014/main" id="{790D1E62-299E-4EDB-A00C-27841C488ED7}"/>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19" name="Picture 12" descr="New Career Development Framework">
            <a:extLst>
              <a:ext uri="{FF2B5EF4-FFF2-40B4-BE49-F238E27FC236}">
                <a16:creationId xmlns:a16="http://schemas.microsoft.com/office/drawing/2014/main" id="{C7E5DA6E-A796-4175-B8C1-B26CB6F697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F39925C3-BBE9-40CD-B02F-BA39E4E567DD}"/>
              </a:ext>
            </a:extLst>
          </p:cNvPr>
          <p:cNvSpPr txBox="1"/>
          <p:nvPr/>
        </p:nvSpPr>
        <p:spPr>
          <a:xfrm>
            <a:off x="3036574" y="4881645"/>
            <a:ext cx="8761898" cy="830997"/>
          </a:xfrm>
          <a:prstGeom prst="rect">
            <a:avLst/>
          </a:prstGeom>
          <a:noFill/>
        </p:spPr>
        <p:txBody>
          <a:bodyPr wrap="square" rtlCol="0">
            <a:spAutoFit/>
          </a:bodyPr>
          <a:lstStyle/>
          <a:p>
            <a:r>
              <a:rPr lang="en-GB" sz="1600" b="1" i="0" dirty="0">
                <a:effectLst/>
                <a:latin typeface="Century Gothic" panose="020B0502020202020204" pitchFamily="34" charset="0"/>
              </a:rPr>
              <a:t>Speakers for Schools </a:t>
            </a:r>
            <a:r>
              <a:rPr lang="en-GB" sz="1600" b="0" i="0" dirty="0">
                <a:effectLst/>
                <a:latin typeface="Century Gothic" panose="020B0502020202020204" pitchFamily="34" charset="0"/>
              </a:rPr>
              <a:t>was founded in 2010 by ITV’s Political Editor Robert </a:t>
            </a:r>
            <a:r>
              <a:rPr lang="en-GB" sz="1600" b="0" i="0" dirty="0" err="1">
                <a:effectLst/>
                <a:latin typeface="Century Gothic" panose="020B0502020202020204" pitchFamily="34" charset="0"/>
              </a:rPr>
              <a:t>Peston</a:t>
            </a:r>
            <a:r>
              <a:rPr lang="en-GB" sz="1600" b="0" i="0" dirty="0">
                <a:effectLst/>
                <a:latin typeface="Century Gothic" panose="020B0502020202020204" pitchFamily="34" charset="0"/>
              </a:rPr>
              <a:t> and supported by the Law Family Charitable Foundation with a mission to help level the playing field for young people of all backgrounds.</a:t>
            </a:r>
            <a:endParaRPr lang="en-GB" sz="1600" dirty="0">
              <a:latin typeface="Century Gothic" panose="020B0502020202020204" pitchFamily="34" charset="0"/>
            </a:endParaRPr>
          </a:p>
        </p:txBody>
      </p:sp>
    </p:spTree>
    <p:extLst>
      <p:ext uri="{BB962C8B-B14F-4D97-AF65-F5344CB8AC3E}">
        <p14:creationId xmlns:p14="http://schemas.microsoft.com/office/powerpoint/2010/main" val="3011937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BB6E98D1-4B2A-4864-B1D8-557290E4D5D9}"/>
              </a:ext>
            </a:extLst>
          </p:cNvPr>
          <p:cNvSpPr txBox="1"/>
          <p:nvPr/>
        </p:nvSpPr>
        <p:spPr>
          <a:xfrm>
            <a:off x="2528888" y="4881645"/>
            <a:ext cx="9269584" cy="830997"/>
          </a:xfrm>
          <a:prstGeom prst="rect">
            <a:avLst/>
          </a:prstGeom>
          <a:noFill/>
        </p:spPr>
        <p:txBody>
          <a:bodyPr wrap="square" rtlCol="0">
            <a:spAutoFit/>
          </a:bodyPr>
          <a:lstStyle/>
          <a:p>
            <a:r>
              <a:rPr lang="en-GB" sz="1600" b="1" i="0" dirty="0">
                <a:effectLst/>
                <a:latin typeface="Century Gothic" panose="020B0502020202020204" pitchFamily="34" charset="0"/>
              </a:rPr>
              <a:t>The Register </a:t>
            </a:r>
            <a:r>
              <a:rPr lang="en-GB" sz="1600" i="0" dirty="0">
                <a:effectLst/>
                <a:latin typeface="Century Gothic" panose="020B0502020202020204" pitchFamily="34" charset="0"/>
              </a:rPr>
              <a:t>is the single national directory of professionally qualified careers practitioners working across schools, colleges and universities, as well as public sector and private practitioners for adults.</a:t>
            </a:r>
          </a:p>
        </p:txBody>
      </p:sp>
      <p:sp>
        <p:nvSpPr>
          <p:cNvPr id="15" name="TextBox 14">
            <a:extLst>
              <a:ext uri="{FF2B5EF4-FFF2-40B4-BE49-F238E27FC236}">
                <a16:creationId xmlns:a16="http://schemas.microsoft.com/office/drawing/2014/main" id="{392C0DB4-25ED-45B3-8DB3-5F7BBD0A7396}"/>
              </a:ext>
            </a:extLst>
          </p:cNvPr>
          <p:cNvSpPr txBox="1"/>
          <p:nvPr/>
        </p:nvSpPr>
        <p:spPr>
          <a:xfrm>
            <a:off x="2696420" y="1145359"/>
            <a:ext cx="9102052" cy="602876"/>
          </a:xfrm>
          <a:prstGeom prst="rect">
            <a:avLst/>
          </a:prstGeom>
          <a:noFill/>
        </p:spPr>
        <p:txBody>
          <a:bodyPr wrap="square" rtlCol="0">
            <a:spAutoFit/>
          </a:bodyPr>
          <a:lstStyle/>
          <a:p>
            <a:r>
              <a:rPr lang="en-GB" sz="1600" b="1" i="0" dirty="0">
                <a:effectLst/>
                <a:latin typeface="Century Gothic" panose="020B0502020202020204" pitchFamily="34" charset="0"/>
              </a:rPr>
              <a:t>Start</a:t>
            </a:r>
            <a:r>
              <a:rPr lang="en-GB" sz="1600" b="0" i="0" dirty="0">
                <a:effectLst/>
                <a:latin typeface="Century Gothic" panose="020B0502020202020204" pitchFamily="34" charset="0"/>
              </a:rPr>
              <a:t> is a digital careers platform with the information, advice and tools your learners need to grow in confidence and prepare for their future.</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DC0C6E8B-4401-48ED-8ED6-DFB6D0AC0ADC}"/>
              </a:ext>
            </a:extLst>
          </p:cNvPr>
          <p:cNvSpPr txBox="1"/>
          <p:nvPr/>
        </p:nvSpPr>
        <p:spPr>
          <a:xfrm>
            <a:off x="395289" y="2089022"/>
            <a:ext cx="9406437" cy="584775"/>
          </a:xfrm>
          <a:prstGeom prst="rect">
            <a:avLst/>
          </a:prstGeom>
          <a:noFill/>
        </p:spPr>
        <p:txBody>
          <a:bodyPr wrap="square" rtlCol="0">
            <a:spAutoFit/>
          </a:bodyPr>
          <a:lstStyle/>
          <a:p>
            <a:r>
              <a:rPr lang="en-GB" sz="1600" b="1" i="0" dirty="0">
                <a:effectLst/>
                <a:latin typeface="Century Gothic" panose="020B0502020202020204" pitchFamily="34" charset="0"/>
              </a:rPr>
              <a:t>Success at School </a:t>
            </a:r>
            <a:r>
              <a:rPr lang="en-GB" sz="1600" b="0" i="0" dirty="0">
                <a:effectLst/>
                <a:latin typeface="Century Gothic" panose="020B0502020202020204" pitchFamily="34" charset="0"/>
              </a:rPr>
              <a:t>is the place for young people to explore careers, get the lowdown on top employers, and search for the latest jobs, courses and advice.</a:t>
            </a:r>
            <a:endParaRPr lang="en-GB" sz="1600" dirty="0">
              <a:latin typeface="Century Gothic" panose="020B0502020202020204" pitchFamily="34" charset="0"/>
            </a:endParaRPr>
          </a:p>
        </p:txBody>
      </p:sp>
      <p:pic>
        <p:nvPicPr>
          <p:cNvPr id="27" name="Picture 8" descr="Start">
            <a:hlinkClick r:id="rId4"/>
            <a:extLst>
              <a:ext uri="{FF2B5EF4-FFF2-40B4-BE49-F238E27FC236}">
                <a16:creationId xmlns:a16="http://schemas.microsoft.com/office/drawing/2014/main" id="{D2FB46A1-0E0D-4F95-999C-3AC0A778A1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002847"/>
            <a:ext cx="2133600" cy="7949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10" descr="Success at School - Choose your next steps">
            <a:hlinkClick r:id="rId6"/>
            <a:extLst>
              <a:ext uri="{FF2B5EF4-FFF2-40B4-BE49-F238E27FC236}">
                <a16:creationId xmlns:a16="http://schemas.microsoft.com/office/drawing/2014/main" id="{E1AFEA82-DC1B-4D5E-8B60-B1217C4BD18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564" r="21226"/>
          <a:stretch/>
        </p:blipFill>
        <p:spPr bwMode="auto">
          <a:xfrm>
            <a:off x="10010274" y="1677621"/>
            <a:ext cx="1786437" cy="11241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05A0024-A8C3-4648-9D6D-211CB259C802}"/>
              </a:ext>
            </a:extLst>
          </p:cNvPr>
          <p:cNvSpPr txBox="1"/>
          <p:nvPr/>
        </p:nvSpPr>
        <p:spPr>
          <a:xfrm>
            <a:off x="2696420" y="2979300"/>
            <a:ext cx="9102052" cy="830997"/>
          </a:xfrm>
          <a:prstGeom prst="rect">
            <a:avLst/>
          </a:prstGeom>
          <a:noFill/>
        </p:spPr>
        <p:txBody>
          <a:bodyPr wrap="square" rtlCol="0">
            <a:spAutoFit/>
          </a:bodyPr>
          <a:lstStyle/>
          <a:p>
            <a:r>
              <a:rPr lang="en-GB" sz="1600" b="1" i="0" dirty="0">
                <a:effectLst/>
                <a:latin typeface="Century Gothic" panose="020B0502020202020204" pitchFamily="34" charset="0"/>
              </a:rPr>
              <a:t>Sunderland Engineering Training Association (Seta) </a:t>
            </a:r>
            <a:r>
              <a:rPr lang="en-GB" sz="1600" b="0" i="0" dirty="0">
                <a:effectLst/>
                <a:latin typeface="Century Gothic" panose="020B0502020202020204" pitchFamily="34" charset="0"/>
              </a:rPr>
              <a:t>is a not-for-profit Group Training Association which delivers apprenticeships and both standard and bespoke commercial training courses.</a:t>
            </a:r>
            <a:endParaRPr lang="en-GB" sz="1600" dirty="0">
              <a:latin typeface="Century Gothic" panose="020B0502020202020204" pitchFamily="34" charset="0"/>
            </a:endParaRPr>
          </a:p>
        </p:txBody>
      </p:sp>
      <p:sp>
        <p:nvSpPr>
          <p:cNvPr id="30" name="TextBox 29">
            <a:extLst>
              <a:ext uri="{FF2B5EF4-FFF2-40B4-BE49-F238E27FC236}">
                <a16:creationId xmlns:a16="http://schemas.microsoft.com/office/drawing/2014/main" id="{9102CA66-E8F9-4BE5-8D9B-2DCE2A9E8E35}"/>
              </a:ext>
            </a:extLst>
          </p:cNvPr>
          <p:cNvSpPr txBox="1"/>
          <p:nvPr/>
        </p:nvSpPr>
        <p:spPr>
          <a:xfrm>
            <a:off x="395287" y="4101485"/>
            <a:ext cx="9256267" cy="584775"/>
          </a:xfrm>
          <a:prstGeom prst="rect">
            <a:avLst/>
          </a:prstGeom>
          <a:noFill/>
        </p:spPr>
        <p:txBody>
          <a:bodyPr wrap="square" rtlCol="0">
            <a:spAutoFit/>
          </a:bodyPr>
          <a:lstStyle/>
          <a:p>
            <a:r>
              <a:rPr lang="en-GB" sz="1600" b="1" i="0" dirty="0">
                <a:effectLst/>
                <a:latin typeface="Century Gothic" panose="020B0502020202020204" pitchFamily="34" charset="0"/>
              </a:rPr>
              <a:t>Team Programme </a:t>
            </a:r>
            <a:r>
              <a:rPr lang="en-GB" sz="1600" b="0" i="0" dirty="0">
                <a:effectLst/>
                <a:latin typeface="Century Gothic" panose="020B0502020202020204" pitchFamily="34" charset="0"/>
              </a:rPr>
              <a:t>is an enterprise journey for learners who have mild to moderate learning difficulties.</a:t>
            </a:r>
            <a:endParaRPr lang="en-GB" sz="1600" dirty="0">
              <a:latin typeface="Century Gothic" panose="020B0502020202020204" pitchFamily="34" charset="0"/>
            </a:endParaRPr>
          </a:p>
        </p:txBody>
      </p:sp>
      <p:pic>
        <p:nvPicPr>
          <p:cNvPr id="32" name="Picture 2" descr="Sunderland Engineering Training Association">
            <a:hlinkClick r:id="rId8"/>
            <a:extLst>
              <a:ext uri="{FF2B5EF4-FFF2-40B4-BE49-F238E27FC236}">
                <a16:creationId xmlns:a16="http://schemas.microsoft.com/office/drawing/2014/main" id="{DF54EA8A-D761-427A-A186-668D05F49F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9" y="2965082"/>
            <a:ext cx="2133599" cy="838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6" descr="UK Register of Career Development Professionals">
            <a:hlinkClick r:id="rId10"/>
            <a:extLst>
              <a:ext uri="{FF2B5EF4-FFF2-40B4-BE49-F238E27FC236}">
                <a16:creationId xmlns:a16="http://schemas.microsoft.com/office/drawing/2014/main" id="{25455A7B-2E51-41F7-B033-BC310BE52E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7247" y="4799979"/>
            <a:ext cx="1689682" cy="8920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3">
            <a:extLst>
              <a:ext uri="{FF2B5EF4-FFF2-40B4-BE49-F238E27FC236}">
                <a16:creationId xmlns:a16="http://schemas.microsoft.com/office/drawing/2014/main" id="{764C0C7A-0BA5-4029-BEA1-6151CDD716A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9" name="Shape 114">
            <a:extLst>
              <a:ext uri="{FF2B5EF4-FFF2-40B4-BE49-F238E27FC236}">
                <a16:creationId xmlns:a16="http://schemas.microsoft.com/office/drawing/2014/main" id="{7F9070E2-2932-4BFF-87C0-AAF7B06F33DD}"/>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0" name="Picture 12" descr="New Career Development Framework">
            <a:extLst>
              <a:ext uri="{FF2B5EF4-FFF2-40B4-BE49-F238E27FC236}">
                <a16:creationId xmlns:a16="http://schemas.microsoft.com/office/drawing/2014/main" id="{6C57B7F2-3C5B-4C04-AB27-7B308CD2E5A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descr="Princes Trust Team Programme – The Bowthorpe News">
            <a:extLst>
              <a:ext uri="{FF2B5EF4-FFF2-40B4-BE49-F238E27FC236}">
                <a16:creationId xmlns:a16="http://schemas.microsoft.com/office/drawing/2014/main" id="{16B4CDB1-0D02-4446-B583-F8FBE74737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34570" y="3902107"/>
            <a:ext cx="2518208" cy="7324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5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6" name="Google Shape;30;p2">
            <a:extLst>
              <a:ext uri="{FF2B5EF4-FFF2-40B4-BE49-F238E27FC236}">
                <a16:creationId xmlns:a16="http://schemas.microsoft.com/office/drawing/2014/main" id="{FD40192F-F737-4C48-A4CD-8769C3066268}"/>
              </a:ext>
            </a:extLst>
          </p:cNvPr>
          <p:cNvGraphicFramePr/>
          <p:nvPr>
            <p:extLst>
              <p:ext uri="{D42A27DB-BD31-4B8C-83A1-F6EECF244321}">
                <p14:modId xmlns:p14="http://schemas.microsoft.com/office/powerpoint/2010/main" val="1775011239"/>
              </p:ext>
            </p:extLst>
          </p:nvPr>
        </p:nvGraphicFramePr>
        <p:xfrm>
          <a:off x="278339" y="1085035"/>
          <a:ext cx="11635323" cy="4687930"/>
        </p:xfrm>
        <a:graphic>
          <a:graphicData uri="http://schemas.openxmlformats.org/drawingml/2006/table">
            <a:tbl>
              <a:tblPr bandRow="1">
                <a:noFill/>
              </a:tblPr>
              <a:tblGrid>
                <a:gridCol w="642455">
                  <a:extLst>
                    <a:ext uri="{9D8B030D-6E8A-4147-A177-3AD203B41FA5}">
                      <a16:colId xmlns:a16="http://schemas.microsoft.com/office/drawing/2014/main" val="20000"/>
                    </a:ext>
                  </a:extLst>
                </a:gridCol>
                <a:gridCol w="1834438">
                  <a:extLst>
                    <a:ext uri="{9D8B030D-6E8A-4147-A177-3AD203B41FA5}">
                      <a16:colId xmlns:a16="http://schemas.microsoft.com/office/drawing/2014/main" val="20001"/>
                    </a:ext>
                  </a:extLst>
                </a:gridCol>
                <a:gridCol w="912504">
                  <a:extLst>
                    <a:ext uri="{9D8B030D-6E8A-4147-A177-3AD203B41FA5}">
                      <a16:colId xmlns:a16="http://schemas.microsoft.com/office/drawing/2014/main" val="20002"/>
                    </a:ext>
                  </a:extLst>
                </a:gridCol>
                <a:gridCol w="7670824">
                  <a:extLst>
                    <a:ext uri="{9D8B030D-6E8A-4147-A177-3AD203B41FA5}">
                      <a16:colId xmlns:a16="http://schemas.microsoft.com/office/drawing/2014/main" val="20003"/>
                    </a:ext>
                  </a:extLst>
                </a:gridCol>
                <a:gridCol w="575102">
                  <a:extLst>
                    <a:ext uri="{9D8B030D-6E8A-4147-A177-3AD203B41FA5}">
                      <a16:colId xmlns:a16="http://schemas.microsoft.com/office/drawing/2014/main" val="201755333"/>
                    </a:ext>
                  </a:extLst>
                </a:gridCol>
              </a:tblGrid>
              <a:tr h="276189">
                <a:tc>
                  <a:txBody>
                    <a:bodyPr/>
                    <a:lstStyle/>
                    <a:p>
                      <a:pPr marL="0" marR="0" lvl="0" indent="0" algn="ctr" rtl="0">
                        <a:spcBef>
                          <a:spcPts val="0"/>
                        </a:spcBef>
                        <a:spcAft>
                          <a:spcPts val="0"/>
                        </a:spcAft>
                        <a:buNone/>
                      </a:pPr>
                      <a:endParaRPr sz="1300" b="1" u="none" strike="noStrike" cap="none" dirty="0">
                        <a:solidFill>
                          <a:schemeClr val="bg1"/>
                        </a:solidFill>
                        <a:latin typeface="Century Gothic" panose="020B0502020202020204" pitchFamily="34" charset="0"/>
                        <a:ea typeface="Arial"/>
                        <a:cs typeface="Arial"/>
                        <a:sym typeface="Arial"/>
                      </a:endParaRPr>
                    </a:p>
                  </a:txBody>
                  <a:tcPr marL="91450" marR="91450" marT="45725" marB="45725" anchor="ctr">
                    <a:solidFill>
                      <a:srgbClr val="1F2C70"/>
                    </a:solidFill>
                  </a:tcPr>
                </a:tc>
                <a:tc>
                  <a:txBody>
                    <a:bodyPr/>
                    <a:lstStyle/>
                    <a:p>
                      <a:pPr marL="0" marR="0" lvl="0" indent="0" algn="ctr" rtl="0">
                        <a:spcBef>
                          <a:spcPts val="0"/>
                        </a:spcBef>
                        <a:spcAft>
                          <a:spcPts val="0"/>
                        </a:spcAft>
                        <a:buNone/>
                      </a:pPr>
                      <a:r>
                        <a:rPr lang="en-GB" sz="1300" b="1" u="none" strike="noStrike" cap="none" dirty="0">
                          <a:solidFill>
                            <a:schemeClr val="bg1"/>
                          </a:solidFill>
                          <a:latin typeface="Century Gothic" panose="020B0502020202020204" pitchFamily="34" charset="0"/>
                          <a:ea typeface="Arial"/>
                          <a:cs typeface="Arial"/>
                          <a:sym typeface="Arial"/>
                        </a:rPr>
                        <a:t>Objective </a:t>
                      </a:r>
                      <a:endParaRPr sz="1300" b="1" u="none" strike="noStrike" cap="none" dirty="0">
                        <a:solidFill>
                          <a:schemeClr val="bg1"/>
                        </a:solidFill>
                        <a:latin typeface="Century Gothic" panose="020B0502020202020204" pitchFamily="34" charset="0"/>
                        <a:ea typeface="Arial"/>
                        <a:cs typeface="Arial"/>
                        <a:sym typeface="Arial"/>
                      </a:endParaRPr>
                    </a:p>
                  </a:txBody>
                  <a:tcPr marL="32150" marR="32150" marT="0" marB="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300" b="1" u="none" strike="noStrike" cap="none" dirty="0">
                          <a:solidFill>
                            <a:schemeClr val="bg1"/>
                          </a:solidFill>
                          <a:latin typeface="Century Gothic" panose="020B0502020202020204" pitchFamily="34" charset="0"/>
                          <a:ea typeface="Arial"/>
                          <a:cs typeface="Arial"/>
                          <a:sym typeface="Arial"/>
                        </a:rPr>
                        <a:t>Group</a:t>
                      </a:r>
                      <a:endParaRPr sz="13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300" b="1" u="none" strike="noStrike" cap="none" dirty="0">
                          <a:solidFill>
                            <a:schemeClr val="bg1"/>
                          </a:solidFill>
                          <a:latin typeface="Century Gothic" panose="020B0502020202020204" pitchFamily="34" charset="0"/>
                          <a:ea typeface="Arial"/>
                          <a:cs typeface="Arial"/>
                          <a:sym typeface="Arial"/>
                        </a:rPr>
                        <a:t>Task</a:t>
                      </a:r>
                      <a:endParaRPr sz="13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300" b="1" u="none" strike="noStrike" cap="none" dirty="0">
                          <a:solidFill>
                            <a:schemeClr val="bg1"/>
                          </a:solidFill>
                          <a:latin typeface="Century Gothic" panose="020B0502020202020204" pitchFamily="34" charset="0"/>
                          <a:ea typeface="Arial"/>
                          <a:cs typeface="Arial"/>
                          <a:sym typeface="Arial"/>
                        </a:rPr>
                        <a:t>CDI</a:t>
                      </a:r>
                      <a:endParaRPr sz="13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extLst>
                  <a:ext uri="{0D108BD9-81ED-4DB2-BD59-A6C34878D82A}">
                    <a16:rowId xmlns:a16="http://schemas.microsoft.com/office/drawing/2014/main" val="10000"/>
                  </a:ext>
                </a:extLst>
              </a:tr>
              <a:tr h="366613">
                <a:tc>
                  <a:txBody>
                    <a:bodyPr/>
                    <a:lstStyle/>
                    <a:p>
                      <a:pPr marL="0" marR="0" lvl="0" indent="0" algn="ctr" rtl="0">
                        <a:spcBef>
                          <a:spcPts val="0"/>
                        </a:spcBef>
                        <a:spcAft>
                          <a:spcPts val="0"/>
                        </a:spcAft>
                        <a:buNone/>
                      </a:pPr>
                      <a:endParaRPr lang="en-GB" sz="1300" b="1" dirty="0">
                        <a:latin typeface="Century Gothic" panose="020B0502020202020204" pitchFamily="34" charset="0"/>
                      </a:endParaRPr>
                    </a:p>
                    <a:p>
                      <a:pPr marL="0" marR="0" lvl="0" indent="0" algn="ctr" rtl="0">
                        <a:spcBef>
                          <a:spcPts val="0"/>
                        </a:spcBef>
                        <a:spcAft>
                          <a:spcPts val="0"/>
                        </a:spcAft>
                        <a:buNone/>
                      </a:pPr>
                      <a:endParaRPr sz="13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spcBef>
                          <a:spcPts val="0"/>
                        </a:spcBef>
                        <a:spcAft>
                          <a:spcPts val="0"/>
                        </a:spcAft>
                        <a:buClr>
                          <a:schemeClr val="dk1"/>
                        </a:buClr>
                        <a:buSzPts val="1200"/>
                        <a:buFont typeface="Arial"/>
                        <a:buNone/>
                      </a:pPr>
                      <a:r>
                        <a:rPr lang="en-GB" sz="1300" b="1" u="none" strike="noStrike" cap="none" dirty="0">
                          <a:solidFill>
                            <a:schemeClr val="dk1"/>
                          </a:solidFill>
                          <a:latin typeface="Century Gothic" panose="020B0502020202020204" pitchFamily="34" charset="0"/>
                          <a:ea typeface="Arial"/>
                          <a:cs typeface="Arial"/>
                          <a:sym typeface="Arial"/>
                        </a:rPr>
                        <a:t>Learning objectives &amp; keywords</a:t>
                      </a:r>
                      <a:endParaRPr sz="13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300" b="0" u="none" strike="noStrike" cap="none" dirty="0">
                          <a:solidFill>
                            <a:schemeClr val="dk1"/>
                          </a:solidFill>
                          <a:latin typeface="Century Gothic" panose="020B0502020202020204" pitchFamily="34" charset="0"/>
                          <a:ea typeface="Arial"/>
                          <a:cs typeface="Arial"/>
                          <a:sym typeface="Arial"/>
                        </a:rPr>
                        <a:t>Class</a:t>
                      </a:r>
                      <a:endParaRPr sz="13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300" b="0" u="none" strike="noStrike" cap="none" dirty="0">
                          <a:solidFill>
                            <a:schemeClr val="dk1"/>
                          </a:solidFill>
                          <a:latin typeface="Century Gothic" panose="020B0502020202020204" pitchFamily="34" charset="0"/>
                          <a:ea typeface="Arial"/>
                          <a:cs typeface="Arial"/>
                          <a:sym typeface="Arial"/>
                        </a:rPr>
                        <a:t>Students look at the learning objectives and keywords for the lesson. </a:t>
                      </a:r>
                      <a:endParaRPr sz="13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300" b="1" dirty="0">
                          <a:latin typeface="Century Gothic" panose="020B0502020202020204" pitchFamily="34" charset="0"/>
                        </a:rPr>
                        <a:t>N/A</a:t>
                      </a:r>
                      <a:endParaRPr sz="1300" b="1" dirty="0">
                        <a:latin typeface="Century Gothic" panose="020B0502020202020204" pitchFamily="34" charset="0"/>
                      </a:endParaRPr>
                    </a:p>
                  </a:txBody>
                  <a:tcPr marL="32150" marR="32150" marT="50300" marB="50300" anchor="ctr">
                    <a:solidFill>
                      <a:srgbClr val="B9EDFF"/>
                    </a:solidFill>
                  </a:tcPr>
                </a:tc>
                <a:extLst>
                  <a:ext uri="{0D108BD9-81ED-4DB2-BD59-A6C34878D82A}">
                    <a16:rowId xmlns:a16="http://schemas.microsoft.com/office/drawing/2014/main" val="10001"/>
                  </a:ext>
                </a:extLst>
              </a:tr>
              <a:tr h="373950">
                <a:tc>
                  <a:txBody>
                    <a:bodyPr/>
                    <a:lstStyle/>
                    <a:p>
                      <a:pPr marL="0" marR="0" lvl="0" indent="0" algn="ctr" rtl="0">
                        <a:spcBef>
                          <a:spcPts val="0"/>
                        </a:spcBef>
                        <a:spcAft>
                          <a:spcPts val="0"/>
                        </a:spcAft>
                        <a:buNone/>
                      </a:pPr>
                      <a:endParaRPr lang="en-GB" sz="1300" b="1" dirty="0">
                        <a:latin typeface="Century Gothic" panose="020B0502020202020204" pitchFamily="34" charset="0"/>
                      </a:endParaRPr>
                    </a:p>
                    <a:p>
                      <a:pPr marL="0" marR="0" lvl="0" indent="0" algn="ctr" rtl="0">
                        <a:spcBef>
                          <a:spcPts val="0"/>
                        </a:spcBef>
                        <a:spcAft>
                          <a:spcPts val="0"/>
                        </a:spcAft>
                        <a:buNone/>
                      </a:pPr>
                      <a:endParaRPr sz="13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300" b="1" dirty="0">
                          <a:latin typeface="Century Gothic" panose="020B0502020202020204" pitchFamily="34" charset="0"/>
                        </a:rPr>
                        <a:t>1. Where do you live?</a:t>
                      </a:r>
                      <a:endParaRPr sz="13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300" b="0" u="none" strike="noStrike" cap="none" dirty="0">
                          <a:solidFill>
                            <a:schemeClr val="dk1"/>
                          </a:solidFill>
                          <a:latin typeface="Century Gothic" panose="020B0502020202020204" pitchFamily="34" charset="0"/>
                          <a:ea typeface="Arial"/>
                          <a:cs typeface="Arial"/>
                          <a:sym typeface="Arial"/>
                        </a:rPr>
                        <a:t>Class</a:t>
                      </a:r>
                      <a:endParaRPr sz="13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300" b="0" dirty="0">
                          <a:latin typeface="Century Gothic" panose="020B0502020202020204" pitchFamily="34" charset="0"/>
                        </a:rPr>
                        <a:t>Students think about their local area and what they are surrounded by.</a:t>
                      </a:r>
                      <a:endParaRPr sz="1300" b="0" dirty="0">
                        <a:latin typeface="Century Gothic" panose="020B0502020202020204" pitchFamily="34" charset="0"/>
                      </a:endParaRPr>
                    </a:p>
                  </a:txBody>
                  <a:tcPr marL="32150" marR="32150" marT="50300" marB="5030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300" b="0" dirty="0">
                        <a:latin typeface="Century Gothic" panose="020B0502020202020204" pitchFamily="34" charset="0"/>
                      </a:endParaRPr>
                    </a:p>
                  </a:txBody>
                  <a:tcPr marL="32150" marR="32150" marT="50300" marB="50300" anchor="ctr">
                    <a:solidFill>
                      <a:srgbClr val="1DD9FF"/>
                    </a:solidFill>
                  </a:tcPr>
                </a:tc>
                <a:extLst>
                  <a:ext uri="{0D108BD9-81ED-4DB2-BD59-A6C34878D82A}">
                    <a16:rowId xmlns:a16="http://schemas.microsoft.com/office/drawing/2014/main" val="10002"/>
                  </a:ext>
                </a:extLst>
              </a:tr>
              <a:tr h="373950">
                <a:tc>
                  <a:txBody>
                    <a:bodyPr/>
                    <a:lstStyle/>
                    <a:p>
                      <a:pPr marL="0" marR="0" lvl="0" indent="0" algn="ctr" rtl="0">
                        <a:spcBef>
                          <a:spcPts val="0"/>
                        </a:spcBef>
                        <a:spcAft>
                          <a:spcPts val="0"/>
                        </a:spcAft>
                        <a:buNone/>
                      </a:pPr>
                      <a:endParaRPr lang="en-GB" sz="1300" b="1" dirty="0">
                        <a:latin typeface="Century Gothic" panose="020B0502020202020204" pitchFamily="34" charset="0"/>
                      </a:endParaRPr>
                    </a:p>
                    <a:p>
                      <a:pPr marL="0" marR="0" lvl="0" indent="0" algn="ctr" rtl="0">
                        <a:spcBef>
                          <a:spcPts val="0"/>
                        </a:spcBef>
                        <a:spcAft>
                          <a:spcPts val="0"/>
                        </a:spcAft>
                        <a:buNone/>
                      </a:pPr>
                      <a:endParaRPr sz="13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300" b="1" dirty="0">
                          <a:latin typeface="Century Gothic" panose="020B0502020202020204" pitchFamily="34" charset="0"/>
                        </a:rPr>
                        <a:t>2. What is Labour Market Information?</a:t>
                      </a:r>
                      <a:endParaRPr sz="13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0" u="none" strike="noStrike" cap="none" dirty="0">
                          <a:solidFill>
                            <a:schemeClr val="dk1"/>
                          </a:solidFill>
                          <a:latin typeface="Century Gothic" panose="020B0502020202020204" pitchFamily="34" charset="0"/>
                          <a:ea typeface="Arial"/>
                          <a:cs typeface="Arial"/>
                          <a:sym typeface="Arial"/>
                        </a:rPr>
                        <a:t>Class</a:t>
                      </a:r>
                    </a:p>
                  </a:txBody>
                  <a:tcPr marL="32150" marR="32150" marT="50300" marB="50300" anchor="ctr">
                    <a:solidFill>
                      <a:srgbClr val="B9EDFF"/>
                    </a:solidFill>
                  </a:tcPr>
                </a:tc>
                <a:tc>
                  <a:txBody>
                    <a:bodyPr/>
                    <a:lstStyle/>
                    <a:p>
                      <a:pPr marL="0" marR="0" lvl="0" indent="0" algn="l" rtl="0">
                        <a:spcBef>
                          <a:spcPts val="0"/>
                        </a:spcBef>
                        <a:spcAft>
                          <a:spcPts val="0"/>
                        </a:spcAft>
                        <a:buNone/>
                      </a:pPr>
                      <a:r>
                        <a:rPr lang="en-GB" sz="1300" b="0" dirty="0">
                          <a:latin typeface="Century Gothic" panose="020B0502020202020204" pitchFamily="34" charset="0"/>
                        </a:rPr>
                        <a:t>Students think about their future after school and what they would like to do.  </a:t>
                      </a:r>
                      <a:endParaRPr sz="13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l" rtl="0">
                        <a:spcBef>
                          <a:spcPts val="0"/>
                        </a:spcBef>
                        <a:spcAft>
                          <a:spcPts val="0"/>
                        </a:spcAft>
                        <a:buNone/>
                      </a:pPr>
                      <a:endParaRPr sz="1300" b="0" dirty="0">
                        <a:latin typeface="Century Gothic" panose="020B0502020202020204" pitchFamily="34" charset="0"/>
                      </a:endParaRPr>
                    </a:p>
                  </a:txBody>
                  <a:tcPr marL="32150" marR="32150" marT="50300" marB="50300" anchor="ctr">
                    <a:solidFill>
                      <a:srgbClr val="B9EDFF"/>
                    </a:solidFill>
                  </a:tcPr>
                </a:tc>
                <a:extLst>
                  <a:ext uri="{0D108BD9-81ED-4DB2-BD59-A6C34878D82A}">
                    <a16:rowId xmlns:a16="http://schemas.microsoft.com/office/drawing/2014/main" val="10003"/>
                  </a:ext>
                </a:extLst>
              </a:tr>
              <a:tr h="439927">
                <a:tc>
                  <a:txBody>
                    <a:bodyPr/>
                    <a:lstStyle/>
                    <a:p>
                      <a:pPr marL="0" marR="0" lvl="0" indent="0" algn="ctr" rtl="0">
                        <a:spcBef>
                          <a:spcPts val="0"/>
                        </a:spcBef>
                        <a:spcAft>
                          <a:spcPts val="0"/>
                        </a:spcAft>
                        <a:buNone/>
                      </a:pPr>
                      <a:endParaRPr lang="en-GB" sz="1300" b="1" dirty="0">
                        <a:latin typeface="Century Gothic" panose="020B0502020202020204" pitchFamily="34" charset="0"/>
                      </a:endParaRPr>
                    </a:p>
                    <a:p>
                      <a:pPr marL="0" marR="0" lvl="0" indent="0" algn="ctr" rtl="0">
                        <a:spcBef>
                          <a:spcPts val="0"/>
                        </a:spcBef>
                        <a:spcAft>
                          <a:spcPts val="0"/>
                        </a:spcAft>
                        <a:buNone/>
                      </a:pPr>
                      <a:endParaRPr sz="13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300" b="1" dirty="0">
                          <a:latin typeface="Century Gothic" panose="020B0502020202020204" pitchFamily="34" charset="0"/>
                        </a:rPr>
                        <a:t>3. What is the LMI in the North East?</a:t>
                      </a:r>
                      <a:endParaRPr sz="13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300" b="0" u="none" strike="noStrike" cap="none" dirty="0">
                          <a:solidFill>
                            <a:schemeClr val="dk1"/>
                          </a:solidFill>
                          <a:latin typeface="Century Gothic" panose="020B0502020202020204" pitchFamily="34" charset="0"/>
                          <a:ea typeface="Arial"/>
                          <a:cs typeface="Arial"/>
                          <a:sym typeface="Arial"/>
                        </a:rPr>
                        <a:t>Class</a:t>
                      </a: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300" b="0" dirty="0">
                          <a:latin typeface="Century Gothic" panose="020B0502020202020204" pitchFamily="34" charset="0"/>
                        </a:rPr>
                        <a:t>Students discuss the kind of careers on offer in the North East and the sectors that they are in.  </a:t>
                      </a:r>
                      <a:endParaRPr sz="13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300" b="1"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10004"/>
                  </a:ext>
                </a:extLst>
              </a:tr>
              <a:tr h="439927">
                <a:tc>
                  <a:txBody>
                    <a:bodyPr/>
                    <a:lstStyle/>
                    <a:p>
                      <a:pPr marL="0" marR="0" lvl="0" indent="0" algn="ctr" rtl="0">
                        <a:spcBef>
                          <a:spcPts val="0"/>
                        </a:spcBef>
                        <a:spcAft>
                          <a:spcPts val="0"/>
                        </a:spcAft>
                        <a:buNone/>
                      </a:pPr>
                      <a:endParaRPr lang="en-GB" sz="1300" b="1" dirty="0">
                        <a:latin typeface="Century Gothic" panose="020B0502020202020204" pitchFamily="34" charset="0"/>
                      </a:endParaRPr>
                    </a:p>
                    <a:p>
                      <a:pPr marL="0" marR="0" lvl="0" indent="0" algn="ctr" rtl="0">
                        <a:spcBef>
                          <a:spcPts val="0"/>
                        </a:spcBef>
                        <a:spcAft>
                          <a:spcPts val="0"/>
                        </a:spcAft>
                        <a:buNone/>
                      </a:pPr>
                      <a:endParaRPr sz="13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300" b="1" dirty="0">
                          <a:latin typeface="Century Gothic" panose="020B0502020202020204" pitchFamily="34" charset="0"/>
                        </a:rPr>
                        <a:t>4. North East jobs in transport</a:t>
                      </a:r>
                      <a:endParaRPr sz="13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300" b="0" u="none" strike="noStrike" cap="none" dirty="0">
                          <a:solidFill>
                            <a:schemeClr val="dk1"/>
                          </a:solidFill>
                          <a:latin typeface="Century Gothic" panose="020B0502020202020204" pitchFamily="34" charset="0"/>
                          <a:ea typeface="Arial"/>
                          <a:cs typeface="Arial"/>
                          <a:sym typeface="Arial"/>
                        </a:rPr>
                        <a:t>Class</a:t>
                      </a: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300" b="0" dirty="0">
                          <a:latin typeface="Century Gothic" panose="020B0502020202020204" pitchFamily="34" charset="0"/>
                        </a:rPr>
                        <a:t>Students watch a video about opportunities in the transport sector.  They can then discuss any careers that interest them.  </a:t>
                      </a:r>
                      <a:endParaRPr sz="13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300" b="1"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2186496421"/>
                  </a:ext>
                </a:extLst>
              </a:tr>
              <a:tr h="439927">
                <a:tc>
                  <a:txBody>
                    <a:bodyPr/>
                    <a:lstStyle/>
                    <a:p>
                      <a:pPr marL="0" marR="0" lvl="0" indent="0" algn="ctr" rtl="0">
                        <a:spcBef>
                          <a:spcPts val="0"/>
                        </a:spcBef>
                        <a:spcAft>
                          <a:spcPts val="0"/>
                        </a:spcAft>
                        <a:buNone/>
                      </a:pPr>
                      <a:endParaRPr lang="en-GB" sz="1300" b="1" dirty="0">
                        <a:latin typeface="Century Gothic" panose="020B0502020202020204" pitchFamily="34" charset="0"/>
                      </a:endParaRPr>
                    </a:p>
                    <a:p>
                      <a:pPr marL="0" marR="0" lvl="0" indent="0" algn="ctr" rtl="0">
                        <a:spcBef>
                          <a:spcPts val="0"/>
                        </a:spcBef>
                        <a:spcAft>
                          <a:spcPts val="0"/>
                        </a:spcAft>
                        <a:buNone/>
                      </a:pPr>
                      <a:endParaRPr sz="13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300" b="1" dirty="0">
                          <a:latin typeface="Century Gothic" panose="020B0502020202020204" pitchFamily="34" charset="0"/>
                        </a:rPr>
                        <a:t>5. What is important at work?</a:t>
                      </a:r>
                      <a:endParaRPr sz="13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300" b="0" u="none" strike="noStrike" cap="none" dirty="0">
                          <a:solidFill>
                            <a:schemeClr val="dk1"/>
                          </a:solidFill>
                          <a:latin typeface="Century Gothic" panose="020B0502020202020204" pitchFamily="34" charset="0"/>
                          <a:ea typeface="Arial"/>
                          <a:cs typeface="Arial"/>
                          <a:sym typeface="Arial"/>
                        </a:rPr>
                        <a:t>Class</a:t>
                      </a: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300" b="0" dirty="0">
                          <a:latin typeface="Century Gothic" panose="020B0502020202020204" pitchFamily="34" charset="0"/>
                        </a:rPr>
                        <a:t>Students talk about their communication skills and how important they are in their future life and work.  </a:t>
                      </a:r>
                      <a:endParaRPr sz="13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3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10005"/>
                  </a:ext>
                </a:extLst>
              </a:tr>
              <a:tr h="366613">
                <a:tc>
                  <a:txBody>
                    <a:bodyPr/>
                    <a:lstStyle/>
                    <a:p>
                      <a:pPr marL="0" marR="0" lvl="0" indent="0" algn="ctr" rtl="0">
                        <a:spcBef>
                          <a:spcPts val="0"/>
                        </a:spcBef>
                        <a:spcAft>
                          <a:spcPts val="0"/>
                        </a:spcAft>
                        <a:buNone/>
                      </a:pPr>
                      <a:endParaRPr lang="en-GB" sz="1300" b="1" dirty="0">
                        <a:latin typeface="Century Gothic" panose="020B0502020202020204" pitchFamily="34" charset="0"/>
                      </a:endParaRPr>
                    </a:p>
                    <a:p>
                      <a:pPr marL="0" marR="0" lvl="0" indent="0" algn="ctr" rtl="0">
                        <a:spcBef>
                          <a:spcPts val="0"/>
                        </a:spcBef>
                        <a:spcAft>
                          <a:spcPts val="0"/>
                        </a:spcAft>
                        <a:buNone/>
                      </a:pPr>
                      <a:endParaRPr sz="13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300" b="1" dirty="0">
                          <a:latin typeface="Century Gothic" panose="020B0502020202020204" pitchFamily="34" charset="0"/>
                        </a:rPr>
                        <a:t>6. What we say and how we hear things</a:t>
                      </a:r>
                      <a:endParaRPr sz="13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300" b="0" u="none" strike="noStrike" cap="none" dirty="0">
                          <a:solidFill>
                            <a:schemeClr val="dk1"/>
                          </a:solidFill>
                          <a:latin typeface="Century Gothic" panose="020B0502020202020204" pitchFamily="34" charset="0"/>
                          <a:ea typeface="Arial"/>
                          <a:cs typeface="Arial"/>
                          <a:sym typeface="Arial"/>
                        </a:rPr>
                        <a:t>Class</a:t>
                      </a: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300" b="0" dirty="0">
                          <a:latin typeface="Century Gothic" panose="020B0502020202020204" pitchFamily="34" charset="0"/>
                        </a:rPr>
                        <a:t>Students think about why communication is important in the world of work and how they could improve their communication skills.  </a:t>
                      </a:r>
                      <a:endParaRPr sz="13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3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2192117671"/>
                  </a:ext>
                </a:extLst>
              </a:tr>
              <a:tr h="366613">
                <a:tc>
                  <a:txBody>
                    <a:bodyPr/>
                    <a:lstStyle/>
                    <a:p>
                      <a:pPr marL="0" marR="0" lvl="0" indent="0" algn="ctr" rtl="0">
                        <a:spcBef>
                          <a:spcPts val="0"/>
                        </a:spcBef>
                        <a:spcAft>
                          <a:spcPts val="0"/>
                        </a:spcAft>
                        <a:buNone/>
                      </a:pPr>
                      <a:endParaRPr lang="en-GB" sz="1300" b="1" dirty="0">
                        <a:latin typeface="Century Gothic" panose="020B0502020202020204" pitchFamily="34" charset="0"/>
                      </a:endParaRPr>
                    </a:p>
                    <a:p>
                      <a:pPr marL="0" marR="0" lvl="0" indent="0" algn="ctr" rtl="0">
                        <a:spcBef>
                          <a:spcPts val="0"/>
                        </a:spcBef>
                        <a:spcAft>
                          <a:spcPts val="0"/>
                        </a:spcAft>
                        <a:buNone/>
                      </a:pPr>
                      <a:endParaRPr sz="13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300" b="1" dirty="0">
                          <a:latin typeface="Century Gothic" panose="020B0502020202020204" pitchFamily="34" charset="0"/>
                        </a:rPr>
                        <a:t>7. Why would people give you a job?</a:t>
                      </a:r>
                      <a:endParaRPr sz="13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300" b="0" u="none" strike="noStrike" cap="none" dirty="0">
                          <a:solidFill>
                            <a:schemeClr val="dk1"/>
                          </a:solidFill>
                          <a:latin typeface="Century Gothic" panose="020B0502020202020204" pitchFamily="34" charset="0"/>
                          <a:ea typeface="Arial"/>
                          <a:cs typeface="Arial"/>
                          <a:sym typeface="Arial"/>
                        </a:rPr>
                        <a:t>Class</a:t>
                      </a: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300" b="0" dirty="0">
                          <a:latin typeface="Century Gothic" panose="020B0502020202020204" pitchFamily="34" charset="0"/>
                        </a:rPr>
                        <a:t>Students watch a short </a:t>
                      </a:r>
                      <a:r>
                        <a:rPr lang="en-GB" sz="1300" b="1" dirty="0">
                          <a:latin typeface="Century Gothic" panose="020B0502020202020204" pitchFamily="34" charset="0"/>
                        </a:rPr>
                        <a:t>WOW Show </a:t>
                      </a:r>
                      <a:r>
                        <a:rPr lang="en-GB" sz="1300" b="0" dirty="0">
                          <a:latin typeface="Century Gothic" panose="020B0502020202020204" pitchFamily="34" charset="0"/>
                        </a:rPr>
                        <a:t>animation about the skills needed for employment and then talk about their skills and others students skills.  </a:t>
                      </a:r>
                      <a:endParaRPr sz="13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3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2714360462"/>
                  </a:ext>
                </a:extLst>
              </a:tr>
              <a:tr h="424183">
                <a:tc>
                  <a:txBody>
                    <a:bodyPr/>
                    <a:lstStyle/>
                    <a:p>
                      <a:pPr marL="0" marR="0" lvl="0" indent="0" algn="ctr" rtl="0">
                        <a:spcBef>
                          <a:spcPts val="0"/>
                        </a:spcBef>
                        <a:spcAft>
                          <a:spcPts val="0"/>
                        </a:spcAft>
                        <a:buNone/>
                      </a:pPr>
                      <a:endParaRPr lang="en-GB" sz="1300" b="1" dirty="0">
                        <a:latin typeface="Century Gothic" panose="020B0502020202020204" pitchFamily="34" charset="0"/>
                      </a:endParaRPr>
                    </a:p>
                    <a:p>
                      <a:pPr marL="0" marR="0" lvl="0" indent="0" algn="ctr" rtl="0">
                        <a:spcBef>
                          <a:spcPts val="0"/>
                        </a:spcBef>
                        <a:spcAft>
                          <a:spcPts val="0"/>
                        </a:spcAft>
                        <a:buNone/>
                      </a:pPr>
                      <a:endParaRPr sz="13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300" b="1" dirty="0">
                          <a:latin typeface="Century Gothic" panose="020B0502020202020204" pitchFamily="34" charset="0"/>
                        </a:rPr>
                        <a:t>8. Things you need to do at work</a:t>
                      </a:r>
                      <a:endParaRPr sz="13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300" b="0" dirty="0">
                          <a:latin typeface="Century Gothic" panose="020B0502020202020204" pitchFamily="34" charset="0"/>
                        </a:rPr>
                        <a:t>Class</a:t>
                      </a:r>
                      <a:endParaRPr sz="13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300" b="0" dirty="0">
                          <a:latin typeface="Century Gothic" panose="020B0502020202020204" pitchFamily="34" charset="0"/>
                        </a:rPr>
                        <a:t>Students think about the rights and responsibilities of the employee and the employer and reflect on their future.  </a:t>
                      </a:r>
                      <a:endParaRPr sz="13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3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10006"/>
                  </a:ext>
                </a:extLst>
              </a:tr>
            </a:tbl>
          </a:graphicData>
        </a:graphic>
      </p:graphicFrame>
      <p:sp>
        <p:nvSpPr>
          <p:cNvPr id="17" name="Google Shape;35;p2">
            <a:extLst>
              <a:ext uri="{FF2B5EF4-FFF2-40B4-BE49-F238E27FC236}">
                <a16:creationId xmlns:a16="http://schemas.microsoft.com/office/drawing/2014/main" id="{5F95E1B9-2C29-4D83-9881-DF5802328712}"/>
              </a:ext>
            </a:extLst>
          </p:cNvPr>
          <p:cNvSpPr txBox="1"/>
          <p:nvPr/>
        </p:nvSpPr>
        <p:spPr>
          <a:xfrm>
            <a:off x="278339" y="56097"/>
            <a:ext cx="6734515" cy="9009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ct val="100000"/>
              <a:buFont typeface="Arial"/>
              <a:buNone/>
            </a:pPr>
            <a:r>
              <a:rPr lang="en-GB" sz="2200" b="1" dirty="0">
                <a:latin typeface="Century Gothic" panose="020B0502020202020204" pitchFamily="34" charset="0"/>
                <a:ea typeface="Arial"/>
                <a:cs typeface="Arial"/>
                <a:sym typeface="Arial"/>
              </a:rPr>
              <a:t>SEND</a:t>
            </a:r>
            <a:r>
              <a:rPr lang="en-GB" sz="2200" b="1" dirty="0">
                <a:solidFill>
                  <a:schemeClr val="tx1"/>
                </a:solidFill>
                <a:latin typeface="Century Gothic" panose="020B0502020202020204" pitchFamily="34" charset="0"/>
                <a:ea typeface="Arial"/>
                <a:cs typeface="Arial"/>
                <a:sym typeface="Arial"/>
              </a:rPr>
              <a:t> Lesson Plan</a:t>
            </a:r>
            <a:endParaRPr sz="2200" dirty="0">
              <a:solidFill>
                <a:schemeClr val="tx1"/>
              </a:solidFill>
              <a:latin typeface="Century Gothic" panose="020B0502020202020204" pitchFamily="34" charset="0"/>
            </a:endParaRPr>
          </a:p>
          <a:p>
            <a:pPr marL="0" marR="0" lvl="0" indent="0" algn="l" rtl="0">
              <a:lnSpc>
                <a:spcPct val="90000"/>
              </a:lnSpc>
              <a:spcBef>
                <a:spcPts val="0"/>
              </a:spcBef>
              <a:spcAft>
                <a:spcPts val="0"/>
              </a:spcAft>
              <a:buClr>
                <a:schemeClr val="lt1"/>
              </a:buClr>
              <a:buSzPct val="100000"/>
              <a:buFont typeface="Arial"/>
              <a:buNone/>
            </a:pPr>
            <a:r>
              <a:rPr lang="en-GB" sz="2200" dirty="0">
                <a:solidFill>
                  <a:schemeClr val="tx1"/>
                </a:solidFill>
                <a:latin typeface="Century Gothic" panose="020B0502020202020204" pitchFamily="34" charset="0"/>
                <a:ea typeface="Arial"/>
                <a:cs typeface="Arial"/>
                <a:sym typeface="Arial"/>
              </a:rPr>
              <a:t>Lesson Duration: Flexible</a:t>
            </a:r>
            <a:endParaRPr sz="2200" dirty="0">
              <a:solidFill>
                <a:schemeClr val="tx1"/>
              </a:solidFill>
              <a:latin typeface="Century Gothic" panose="020B0502020202020204" pitchFamily="34" charset="0"/>
            </a:endParaRPr>
          </a:p>
        </p:txBody>
      </p:sp>
      <p:sp>
        <p:nvSpPr>
          <p:cNvPr id="14" name="TextBox 13">
            <a:extLst>
              <a:ext uri="{FF2B5EF4-FFF2-40B4-BE49-F238E27FC236}">
                <a16:creationId xmlns:a16="http://schemas.microsoft.com/office/drawing/2014/main" id="{85707520-B0DD-4751-B227-E8364C5DD1D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 name="TextBox 1">
            <a:extLst>
              <a:ext uri="{FF2B5EF4-FFF2-40B4-BE49-F238E27FC236}">
                <a16:creationId xmlns:a16="http://schemas.microsoft.com/office/drawing/2014/main" id="{8FBF62B4-6A90-4F13-BE60-4E4056B6135F}"/>
              </a:ext>
            </a:extLst>
          </p:cNvPr>
          <p:cNvSpPr txBox="1"/>
          <p:nvPr/>
        </p:nvSpPr>
        <p:spPr>
          <a:xfrm>
            <a:off x="4283243" y="187170"/>
            <a:ext cx="7630420" cy="830997"/>
          </a:xfrm>
          <a:prstGeom prst="rect">
            <a:avLst/>
          </a:prstGeom>
          <a:noFill/>
        </p:spPr>
        <p:txBody>
          <a:bodyPr wrap="square" rtlCol="0">
            <a:spAutoFit/>
          </a:bodyPr>
          <a:lstStyle/>
          <a:p>
            <a:r>
              <a:rPr lang="en-GB" sz="1600" i="1" u="sng" dirty="0">
                <a:latin typeface="Century Gothic" panose="020B0502020202020204" pitchFamily="34" charset="0"/>
              </a:rPr>
              <a:t>Please Note</a:t>
            </a:r>
            <a:r>
              <a:rPr lang="en-GB" sz="1600" i="1" dirty="0">
                <a:latin typeface="Century Gothic" panose="020B0502020202020204" pitchFamily="34" charset="0"/>
              </a:rPr>
              <a:t>: The lesson can be split into as many parts as you need.  </a:t>
            </a:r>
          </a:p>
          <a:p>
            <a:r>
              <a:rPr lang="en-GB" sz="1600" i="1" dirty="0">
                <a:latin typeface="Century Gothic" panose="020B0502020202020204" pitchFamily="34" charset="0"/>
              </a:rPr>
              <a:t>Or, if you prefer Part 1: slides </a:t>
            </a:r>
            <a:r>
              <a:rPr lang="en-GB" sz="1600" i="1">
                <a:latin typeface="Century Gothic" panose="020B0502020202020204" pitchFamily="34" charset="0"/>
              </a:rPr>
              <a:t>1-9 are </a:t>
            </a:r>
            <a:r>
              <a:rPr lang="en-GB" sz="1600" i="1" dirty="0">
                <a:latin typeface="Century Gothic" panose="020B0502020202020204" pitchFamily="34" charset="0"/>
              </a:rPr>
              <a:t>all about LMI Part 2: </a:t>
            </a:r>
            <a:r>
              <a:rPr lang="en-GB" sz="1600" i="1">
                <a:latin typeface="Century Gothic" panose="020B0502020202020204" pitchFamily="34" charset="0"/>
              </a:rPr>
              <a:t>slides 10-14 </a:t>
            </a:r>
            <a:r>
              <a:rPr lang="en-GB" sz="1600" i="1" dirty="0">
                <a:latin typeface="Century Gothic" panose="020B0502020202020204" pitchFamily="34" charset="0"/>
              </a:rPr>
              <a:t>are about employability and expectations at work.  </a:t>
            </a:r>
          </a:p>
        </p:txBody>
      </p:sp>
      <p:pic>
        <p:nvPicPr>
          <p:cNvPr id="23" name="Picture 2" descr="New Career Development Framework">
            <a:extLst>
              <a:ext uri="{FF2B5EF4-FFF2-40B4-BE49-F238E27FC236}">
                <a16:creationId xmlns:a16="http://schemas.microsoft.com/office/drawing/2014/main" id="{D6836E15-0E75-4D0B-94AE-732A61FF1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8641" y="2381764"/>
            <a:ext cx="397039" cy="3970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6" name="Picture 4" descr="New Career Development Framework">
            <a:extLst>
              <a:ext uri="{FF2B5EF4-FFF2-40B4-BE49-F238E27FC236}">
                <a16:creationId xmlns:a16="http://schemas.microsoft.com/office/drawing/2014/main" id="{6587B250-8F7E-42FC-8860-90EED36655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8644" y="1903978"/>
            <a:ext cx="397039" cy="3970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7" name="Picture 6" descr="New Career Development Framework">
            <a:extLst>
              <a:ext uri="{FF2B5EF4-FFF2-40B4-BE49-F238E27FC236}">
                <a16:creationId xmlns:a16="http://schemas.microsoft.com/office/drawing/2014/main" id="{AB4C8135-CF4B-4815-A3F1-43561B1EE0C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1428644" y="3901010"/>
            <a:ext cx="397039" cy="34694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8" name="Picture 8" descr="New Career Development Framework">
            <a:extLst>
              <a:ext uri="{FF2B5EF4-FFF2-40B4-BE49-F238E27FC236}">
                <a16:creationId xmlns:a16="http://schemas.microsoft.com/office/drawing/2014/main" id="{21ECDDA4-0A02-4438-A061-71315CAE7E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28644" y="5339674"/>
            <a:ext cx="397039" cy="3970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9" name="Picture 10" descr="New Career Development Framework">
            <a:extLst>
              <a:ext uri="{FF2B5EF4-FFF2-40B4-BE49-F238E27FC236}">
                <a16:creationId xmlns:a16="http://schemas.microsoft.com/office/drawing/2014/main" id="{4360935C-B529-4A8B-A108-68D620F726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28642" y="4360350"/>
            <a:ext cx="397039" cy="3970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 name="Picture 12" descr="New Career Development Framework">
            <a:extLst>
              <a:ext uri="{FF2B5EF4-FFF2-40B4-BE49-F238E27FC236}">
                <a16:creationId xmlns:a16="http://schemas.microsoft.com/office/drawing/2014/main" id="{2A65CFE6-26E5-41C7-8840-B0B178DD12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28640" y="3377173"/>
            <a:ext cx="397039" cy="3970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1" name="Picture 4" descr="New Career Development Framework">
            <a:extLst>
              <a:ext uri="{FF2B5EF4-FFF2-40B4-BE49-F238E27FC236}">
                <a16:creationId xmlns:a16="http://schemas.microsoft.com/office/drawing/2014/main" id="{E46C8515-880C-4B4C-89DF-B135DFA9D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8644" y="2906024"/>
            <a:ext cx="397039" cy="3970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2" name="Picture 10" descr="New Career Development Framework">
            <a:extLst>
              <a:ext uri="{FF2B5EF4-FFF2-40B4-BE49-F238E27FC236}">
                <a16:creationId xmlns:a16="http://schemas.microsoft.com/office/drawing/2014/main" id="{FD7D5FDB-F225-42FA-B67D-0B488B3686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28643" y="4859135"/>
            <a:ext cx="397039" cy="39703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7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A4F10CD-4180-4306-9A33-6A4B891550C3}"/>
              </a:ext>
            </a:extLst>
          </p:cNvPr>
          <p:cNvSpPr/>
          <p:nvPr/>
        </p:nvSpPr>
        <p:spPr>
          <a:xfrm>
            <a:off x="588064" y="3176539"/>
            <a:ext cx="6438377" cy="574982"/>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2</a:t>
            </a:r>
          </a:p>
        </p:txBody>
      </p:sp>
      <p:sp>
        <p:nvSpPr>
          <p:cNvPr id="17" name="Rectangle: Rounded Corners 16">
            <a:extLst>
              <a:ext uri="{FF2B5EF4-FFF2-40B4-BE49-F238E27FC236}">
                <a16:creationId xmlns:a16="http://schemas.microsoft.com/office/drawing/2014/main" id="{8FEC5B79-DB76-4C26-AA15-BF65A74E734E}"/>
              </a:ext>
            </a:extLst>
          </p:cNvPr>
          <p:cNvSpPr/>
          <p:nvPr/>
        </p:nvSpPr>
        <p:spPr>
          <a:xfrm>
            <a:off x="588064" y="2330225"/>
            <a:ext cx="6438377" cy="574983"/>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1</a:t>
            </a:r>
          </a:p>
        </p:txBody>
      </p:sp>
      <p:sp>
        <p:nvSpPr>
          <p:cNvPr id="18" name="Rectangle: Rounded Corners 17">
            <a:extLst>
              <a:ext uri="{FF2B5EF4-FFF2-40B4-BE49-F238E27FC236}">
                <a16:creationId xmlns:a16="http://schemas.microsoft.com/office/drawing/2014/main" id="{8AF92636-4B7C-4A21-B921-621EDD60FF49}"/>
              </a:ext>
            </a:extLst>
          </p:cNvPr>
          <p:cNvSpPr/>
          <p:nvPr/>
        </p:nvSpPr>
        <p:spPr>
          <a:xfrm>
            <a:off x="588064" y="4022852"/>
            <a:ext cx="6438377" cy="574982"/>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3</a:t>
            </a:r>
          </a:p>
        </p:txBody>
      </p:sp>
      <p:sp>
        <p:nvSpPr>
          <p:cNvPr id="20" name="Rectangle: Rounded Corners 19">
            <a:extLst>
              <a:ext uri="{FF2B5EF4-FFF2-40B4-BE49-F238E27FC236}">
                <a16:creationId xmlns:a16="http://schemas.microsoft.com/office/drawing/2014/main" id="{4D1EE019-1000-4097-8947-143EFDB01041}"/>
              </a:ext>
            </a:extLst>
          </p:cNvPr>
          <p:cNvSpPr/>
          <p:nvPr/>
        </p:nvSpPr>
        <p:spPr>
          <a:xfrm>
            <a:off x="588063" y="1094276"/>
            <a:ext cx="11010380" cy="772780"/>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Activity type</a:t>
            </a:r>
          </a:p>
          <a:p>
            <a:pPr algn="ctr"/>
            <a:r>
              <a:rPr lang="en-GB" sz="1600" dirty="0">
                <a:solidFill>
                  <a:schemeClr val="tx1"/>
                </a:solidFill>
                <a:latin typeface="Century Gothic" panose="020B0502020202020204" pitchFamily="34" charset="0"/>
                <a:cs typeface="Arial" panose="020B0604020202020204" pitchFamily="34" charset="0"/>
              </a:rPr>
              <a:t>Activity description</a:t>
            </a:r>
          </a:p>
        </p:txBody>
      </p:sp>
      <p:sp>
        <p:nvSpPr>
          <p:cNvPr id="24" name="Rectangle: Rounded Corners 23">
            <a:extLst>
              <a:ext uri="{FF2B5EF4-FFF2-40B4-BE49-F238E27FC236}">
                <a16:creationId xmlns:a16="http://schemas.microsoft.com/office/drawing/2014/main" id="{0A7A08A5-1823-441A-8D6C-B3C789AEB3C0}"/>
              </a:ext>
            </a:extLst>
          </p:cNvPr>
          <p:cNvSpPr/>
          <p:nvPr/>
        </p:nvSpPr>
        <p:spPr>
          <a:xfrm>
            <a:off x="6082380" y="4981550"/>
            <a:ext cx="5516063" cy="697684"/>
          </a:xfrm>
          <a:prstGeom prst="roundRect">
            <a:avLst/>
          </a:prstGeom>
          <a:solidFill>
            <a:srgbClr val="A0B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of key vocabulary</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3BC2508A-3D7A-4A7B-93F1-CB58E3354BB6}"/>
              </a:ext>
            </a:extLst>
          </p:cNvPr>
          <p:cNvSpPr/>
          <p:nvPr/>
        </p:nvSpPr>
        <p:spPr>
          <a:xfrm>
            <a:off x="588063" y="4986174"/>
            <a:ext cx="5385201" cy="697684"/>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activity or prompt question</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6" name="TextBox 13">
            <a:extLst>
              <a:ext uri="{FF2B5EF4-FFF2-40B4-BE49-F238E27FC236}">
                <a16:creationId xmlns:a16="http://schemas.microsoft.com/office/drawing/2014/main" id="{B468C5FB-FB46-46D5-B4DF-845276B5C0CA}"/>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5" name="Shape 114">
            <a:extLst>
              <a:ext uri="{FF2B5EF4-FFF2-40B4-BE49-F238E27FC236}">
                <a16:creationId xmlns:a16="http://schemas.microsoft.com/office/drawing/2014/main" id="{7B704A4E-3CBA-452A-84D8-329EAC55FE03}"/>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 to text boxes</a:t>
            </a:r>
          </a:p>
        </p:txBody>
      </p:sp>
      <p:sp>
        <p:nvSpPr>
          <p:cNvPr id="2" name="Rectangle 1">
            <a:extLst>
              <a:ext uri="{FF2B5EF4-FFF2-40B4-BE49-F238E27FC236}">
                <a16:creationId xmlns:a16="http://schemas.microsoft.com/office/drawing/2014/main" id="{337AD443-F115-4AF1-B57C-489F6798D23A}"/>
              </a:ext>
            </a:extLst>
          </p:cNvPr>
          <p:cNvSpPr/>
          <p:nvPr/>
        </p:nvSpPr>
        <p:spPr>
          <a:xfrm>
            <a:off x="7299158" y="2328457"/>
            <a:ext cx="4026568" cy="2269377"/>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0ED31CC0-4494-4D4F-95E7-BD3DC96606AD}"/>
              </a:ext>
            </a:extLst>
          </p:cNvPr>
          <p:cNvSpPr/>
          <p:nvPr/>
        </p:nvSpPr>
        <p:spPr>
          <a:xfrm>
            <a:off x="10473472" y="2097992"/>
            <a:ext cx="1124971" cy="807216"/>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Video timing &amp; link</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30" name="Picture 4" descr="New Career Development Framework">
            <a:extLst>
              <a:ext uri="{FF2B5EF4-FFF2-40B4-BE49-F238E27FC236}">
                <a16:creationId xmlns:a16="http://schemas.microsoft.com/office/drawing/2014/main" id="{3009605E-76EF-4FAC-908D-CD6742C5F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9F034-4DAE-46B8-A9D2-3B3E3DF5079F}"/>
              </a:ext>
            </a:extLst>
          </p:cNvPr>
          <p:cNvSpPr txBox="1"/>
          <p:nvPr/>
        </p:nvSpPr>
        <p:spPr>
          <a:xfrm>
            <a:off x="9740036" y="318787"/>
            <a:ext cx="1585690" cy="276999"/>
          </a:xfrm>
          <a:prstGeom prst="rect">
            <a:avLst/>
          </a:prstGeom>
          <a:noFill/>
        </p:spPr>
        <p:txBody>
          <a:bodyPr wrap="none" rtlCol="0">
            <a:spAutoFit/>
          </a:bodyPr>
          <a:lstStyle/>
          <a:p>
            <a:r>
              <a:rPr lang="en-GB" sz="1200" dirty="0">
                <a:latin typeface="Century Gothic" panose="020B0502020202020204" pitchFamily="34" charset="0"/>
              </a:rPr>
              <a:t>CDI objective logo</a:t>
            </a:r>
          </a:p>
        </p:txBody>
      </p:sp>
    </p:spTree>
    <p:extLst>
      <p:ext uri="{BB962C8B-B14F-4D97-AF65-F5344CB8AC3E}">
        <p14:creationId xmlns:p14="http://schemas.microsoft.com/office/powerpoint/2010/main" val="107783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62ED22-54A8-4A11-AEDE-96D6D5A58311}"/>
              </a:ext>
            </a:extLst>
          </p:cNvPr>
          <p:cNvSpPr txBox="1"/>
          <p:nvPr/>
        </p:nvSpPr>
        <p:spPr>
          <a:xfrm>
            <a:off x="571122" y="772040"/>
            <a:ext cx="11049755" cy="5078313"/>
          </a:xfrm>
          <a:prstGeom prst="rect">
            <a:avLst/>
          </a:prstGeom>
          <a:noFill/>
        </p:spPr>
        <p:txBody>
          <a:bodyPr wrap="square" rtlCol="0" anchor="ctr">
            <a:spAutoFit/>
          </a:bodyPr>
          <a:lstStyle/>
          <a:p>
            <a:r>
              <a:rPr lang="en-GB" dirty="0">
                <a:latin typeface="Century Gothic" panose="020B0502020202020204" pitchFamily="34" charset="0"/>
              </a:rPr>
              <a:t>The following lesson has been prepared for minimum teacher preparation time. Each slide has information and a discussion or activity for learners.  Take as much time as your class needs.  </a:t>
            </a:r>
          </a:p>
          <a:p>
            <a:endParaRPr lang="en-GB" dirty="0">
              <a:latin typeface="Century Gothic" panose="020B0502020202020204" pitchFamily="34" charset="0"/>
            </a:endParaRPr>
          </a:p>
          <a:p>
            <a:r>
              <a:rPr lang="en-GB" dirty="0">
                <a:latin typeface="Century Gothic" panose="020B0502020202020204" pitchFamily="34" charset="0"/>
              </a:rPr>
              <a:t>The objectives are identified with the CDI Framework logo          and are listed at the beginning of each lesson.</a:t>
            </a:r>
          </a:p>
          <a:p>
            <a:endParaRPr lang="en-GB" dirty="0">
              <a:latin typeface="Century Gothic" panose="020B0502020202020204" pitchFamily="34" charset="0"/>
            </a:endParaRPr>
          </a:p>
          <a:p>
            <a:r>
              <a:rPr lang="en-GB" dirty="0">
                <a:latin typeface="Century Gothic" panose="020B0502020202020204" pitchFamily="34" charset="0"/>
              </a:rPr>
              <a:t>Film clips are uploaded through </a:t>
            </a:r>
            <a:r>
              <a:rPr lang="en-GB" dirty="0" err="1">
                <a:latin typeface="Century Gothic" panose="020B0502020202020204" pitchFamily="34" charset="0"/>
              </a:rPr>
              <a:t>SafeShare</a:t>
            </a:r>
            <a:r>
              <a:rPr lang="en-GB" dirty="0">
                <a:latin typeface="Century Gothic" panose="020B0502020202020204" pitchFamily="34" charset="0"/>
              </a:rPr>
              <a:t> TV, meaning they can be played directly from the link on the slide without adverts or using YouTube. Timings are displayed in the box alongside the linked image.  </a:t>
            </a:r>
          </a:p>
          <a:p>
            <a:endParaRPr lang="en-GB" dirty="0">
              <a:latin typeface="Century Gothic" panose="020B0502020202020204" pitchFamily="34" charset="0"/>
            </a:endParaRPr>
          </a:p>
          <a:p>
            <a:r>
              <a:rPr lang="en-GB" dirty="0">
                <a:latin typeface="Century Gothic" panose="020B0502020202020204" pitchFamily="34" charset="0"/>
              </a:rPr>
              <a:t>Please view the lesson in “Slide Show” mode in PowerPoint. This is to ensure animations are displayed in the correct order, including the quiz answers.</a:t>
            </a:r>
          </a:p>
          <a:p>
            <a:endParaRPr lang="en-GB" dirty="0">
              <a:latin typeface="Century Gothic" panose="020B0502020202020204" pitchFamily="34" charset="0"/>
            </a:endParaRPr>
          </a:p>
          <a:p>
            <a:r>
              <a:rPr lang="en-GB" dirty="0">
                <a:latin typeface="Century Gothic" panose="020B0502020202020204" pitchFamily="34" charset="0"/>
              </a:rPr>
              <a:t>All links and references are in the Notes section under the slide should you need any further information.</a:t>
            </a:r>
          </a:p>
          <a:p>
            <a:endParaRPr lang="en-GB" dirty="0">
              <a:latin typeface="Century Gothic" panose="020B0502020202020204" pitchFamily="34" charset="0"/>
            </a:endParaRPr>
          </a:p>
          <a:p>
            <a:r>
              <a:rPr lang="en-GB" dirty="0">
                <a:latin typeface="Century Gothic" panose="020B0502020202020204" pitchFamily="34" charset="0"/>
              </a:rPr>
              <a:t>At the end of the lesson, there are further help and support links if you would like to go further in a particular area or wish to find out more about opportunities in the North East.  </a:t>
            </a:r>
          </a:p>
        </p:txBody>
      </p:sp>
      <p:sp>
        <p:nvSpPr>
          <p:cNvPr id="6" name="TextBox 13">
            <a:extLst>
              <a:ext uri="{FF2B5EF4-FFF2-40B4-BE49-F238E27FC236}">
                <a16:creationId xmlns:a16="http://schemas.microsoft.com/office/drawing/2014/main" id="{45614704-BE59-461A-A237-466A0F00BA2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7" name="Shape 114">
            <a:extLst>
              <a:ext uri="{FF2B5EF4-FFF2-40B4-BE49-F238E27FC236}">
                <a16:creationId xmlns:a16="http://schemas.microsoft.com/office/drawing/2014/main" id="{CE7157E0-98D4-4A45-90AD-967A1C63224F}"/>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Using the resources</a:t>
            </a:r>
          </a:p>
        </p:txBody>
      </p:sp>
      <p:pic>
        <p:nvPicPr>
          <p:cNvPr id="9" name="Picture 4" descr="New Career Development Framework">
            <a:extLst>
              <a:ext uri="{FF2B5EF4-FFF2-40B4-BE49-F238E27FC236}">
                <a16:creationId xmlns:a16="http://schemas.microsoft.com/office/drawing/2014/main" id="{8904BF9A-F10F-45FB-B019-885A100F5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225" y="1535617"/>
            <a:ext cx="504921" cy="50492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4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54AAB7B-D668-4C3A-BB3D-8BD275A09BC5}"/>
              </a:ext>
            </a:extLst>
          </p:cNvPr>
          <p:cNvSpPr txBox="1"/>
          <p:nvPr/>
        </p:nvSpPr>
        <p:spPr>
          <a:xfrm>
            <a:off x="1349298" y="839222"/>
            <a:ext cx="10046465" cy="584775"/>
          </a:xfrm>
          <a:prstGeom prst="rect">
            <a:avLst/>
          </a:prstGeom>
          <a:noFill/>
        </p:spPr>
        <p:txBody>
          <a:bodyPr wrap="square" rtlCol="0">
            <a:spAutoFit/>
          </a:bodyPr>
          <a:lstStyle/>
          <a:p>
            <a:pPr algn="l"/>
            <a:r>
              <a:rPr lang="en-GB" sz="1600" b="1" dirty="0">
                <a:latin typeface="Century Gothic" panose="020B0502020202020204" pitchFamily="34" charset="0"/>
              </a:rPr>
              <a:t>Grow throughout life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Grow throughout life by learning and reflecting on yourself, your background, and your strengths. </a:t>
            </a:r>
            <a:endParaRPr lang="en-GB" sz="1600" dirty="0">
              <a:latin typeface="Century Gothic" panose="020B0502020202020204" pitchFamily="34" charset="0"/>
            </a:endParaRPr>
          </a:p>
        </p:txBody>
      </p:sp>
      <p:sp>
        <p:nvSpPr>
          <p:cNvPr id="23" name="TextBox 22">
            <a:extLst>
              <a:ext uri="{FF2B5EF4-FFF2-40B4-BE49-F238E27FC236}">
                <a16:creationId xmlns:a16="http://schemas.microsoft.com/office/drawing/2014/main" id="{5C0CFFE4-9C93-472C-BE55-03513909B62E}"/>
              </a:ext>
            </a:extLst>
          </p:cNvPr>
          <p:cNvSpPr txBox="1"/>
          <p:nvPr/>
        </p:nvSpPr>
        <p:spPr>
          <a:xfrm>
            <a:off x="1349298" y="1695499"/>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Explore possibilities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Explore the full range of possibilities open to you and learn about recruitment processes and the culture of different workplaces. </a:t>
            </a:r>
            <a:endParaRPr lang="en-GB" sz="1600" dirty="0">
              <a:latin typeface="Century Gothic" panose="020B0502020202020204" pitchFamily="34" charset="0"/>
            </a:endParaRPr>
          </a:p>
        </p:txBody>
      </p:sp>
      <p:sp>
        <p:nvSpPr>
          <p:cNvPr id="24" name="TextBox 23">
            <a:extLst>
              <a:ext uri="{FF2B5EF4-FFF2-40B4-BE49-F238E27FC236}">
                <a16:creationId xmlns:a16="http://schemas.microsoft.com/office/drawing/2014/main" id="{33F9B254-EBFE-44AF-B68F-FC9F9015BCBF}"/>
              </a:ext>
            </a:extLst>
          </p:cNvPr>
          <p:cNvSpPr txBox="1"/>
          <p:nvPr/>
        </p:nvSpPr>
        <p:spPr>
          <a:xfrm>
            <a:off x="1349298" y="2551776"/>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Manage career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Manage your career actively, make the most of opportunities and learn from setbacks. </a:t>
            </a:r>
            <a:endParaRPr lang="en-GB" sz="1600" dirty="0">
              <a:latin typeface="Century Gothic" panose="020B0502020202020204" pitchFamily="34" charset="0"/>
            </a:endParaRPr>
          </a:p>
        </p:txBody>
      </p:sp>
      <p:sp>
        <p:nvSpPr>
          <p:cNvPr id="25" name="TextBox 24">
            <a:extLst>
              <a:ext uri="{FF2B5EF4-FFF2-40B4-BE49-F238E27FC236}">
                <a16:creationId xmlns:a16="http://schemas.microsoft.com/office/drawing/2014/main" id="{292515BE-B2CE-40F3-B3ED-B6D8F064054F}"/>
              </a:ext>
            </a:extLst>
          </p:cNvPr>
          <p:cNvSpPr txBox="1"/>
          <p:nvPr/>
        </p:nvSpPr>
        <p:spPr>
          <a:xfrm>
            <a:off x="1349298" y="3410312"/>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Create opportunities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Create opportunities by being proactive and building positive relationships with others. </a:t>
            </a:r>
            <a:endParaRPr lang="en-GB" sz="1600" dirty="0">
              <a:latin typeface="Century Gothic" panose="020B0502020202020204" pitchFamily="34" charset="0"/>
            </a:endParaRPr>
          </a:p>
        </p:txBody>
      </p:sp>
      <p:sp>
        <p:nvSpPr>
          <p:cNvPr id="26" name="TextBox 25">
            <a:extLst>
              <a:ext uri="{FF2B5EF4-FFF2-40B4-BE49-F238E27FC236}">
                <a16:creationId xmlns:a16="http://schemas.microsoft.com/office/drawing/2014/main" id="{544EC171-5D2A-473A-BD5F-DB58F6EF7726}"/>
              </a:ext>
            </a:extLst>
          </p:cNvPr>
          <p:cNvSpPr txBox="1"/>
          <p:nvPr/>
        </p:nvSpPr>
        <p:spPr>
          <a:xfrm>
            <a:off x="1349298" y="4266589"/>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Balance life and work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Balance your life as a worker and/or entrepreneur with your wellbeing, other interests and your involvement with your family and community. </a:t>
            </a:r>
            <a:endParaRPr lang="en-GB" sz="1600" dirty="0">
              <a:latin typeface="Century Gothic" panose="020B0502020202020204" pitchFamily="34" charset="0"/>
            </a:endParaRPr>
          </a:p>
        </p:txBody>
      </p:sp>
      <p:sp>
        <p:nvSpPr>
          <p:cNvPr id="27" name="TextBox 26">
            <a:extLst>
              <a:ext uri="{FF2B5EF4-FFF2-40B4-BE49-F238E27FC236}">
                <a16:creationId xmlns:a16="http://schemas.microsoft.com/office/drawing/2014/main" id="{CEA2DC8B-3732-4896-A500-C45F6ABC5531}"/>
              </a:ext>
            </a:extLst>
          </p:cNvPr>
          <p:cNvSpPr txBox="1"/>
          <p:nvPr/>
        </p:nvSpPr>
        <p:spPr>
          <a:xfrm>
            <a:off x="1349300" y="5122866"/>
            <a:ext cx="9813746" cy="584775"/>
          </a:xfrm>
          <a:prstGeom prst="rect">
            <a:avLst/>
          </a:prstGeom>
          <a:noFill/>
        </p:spPr>
        <p:txBody>
          <a:bodyPr wrap="square" rtlCol="0">
            <a:spAutoFit/>
          </a:bodyPr>
          <a:lstStyle/>
          <a:p>
            <a:pPr algn="l"/>
            <a:r>
              <a:rPr lang="en-GB" sz="1600" b="1" dirty="0">
                <a:latin typeface="Century Gothic" panose="020B0502020202020204" pitchFamily="34" charset="0"/>
              </a:rPr>
              <a:t>See the big picture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See the big picture by paying attention to how the economy, the environment, politics and society connect with your own life and career. </a:t>
            </a:r>
            <a:r>
              <a:rPr lang="en-GB" sz="1600" dirty="0">
                <a:latin typeface="Century Gothic" panose="020B0502020202020204" pitchFamily="34" charset="0"/>
              </a:rPr>
              <a:t>  </a:t>
            </a:r>
          </a:p>
        </p:txBody>
      </p:sp>
      <p:sp>
        <p:nvSpPr>
          <p:cNvPr id="16" name="TextBox 13">
            <a:extLst>
              <a:ext uri="{FF2B5EF4-FFF2-40B4-BE49-F238E27FC236}">
                <a16:creationId xmlns:a16="http://schemas.microsoft.com/office/drawing/2014/main" id="{BE9E3766-453B-4896-AC7D-92642E4D4B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7" name="Picture 2" descr="New Career Development Framework">
            <a:extLst>
              <a:ext uri="{FF2B5EF4-FFF2-40B4-BE49-F238E27FC236}">
                <a16:creationId xmlns:a16="http://schemas.microsoft.com/office/drawing/2014/main" id="{04BAF26A-9F5E-424D-8B23-9332C2AFB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24" y="255629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4" descr="New Career Development Framework">
            <a:extLst>
              <a:ext uri="{FF2B5EF4-FFF2-40B4-BE49-F238E27FC236}">
                <a16:creationId xmlns:a16="http://schemas.microsoft.com/office/drawing/2014/main" id="{2D140A70-BCBF-4407-B4CD-8ABE76BD7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4" y="5125127"/>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6" descr="New Career Development Framework">
            <a:extLst>
              <a:ext uri="{FF2B5EF4-FFF2-40B4-BE49-F238E27FC236}">
                <a16:creationId xmlns:a16="http://schemas.microsoft.com/office/drawing/2014/main" id="{D04F122B-35C1-462D-B9D4-ACAEEE2BBD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8" descr="New Career Development Framework">
            <a:extLst>
              <a:ext uri="{FF2B5EF4-FFF2-40B4-BE49-F238E27FC236}">
                <a16:creationId xmlns:a16="http://schemas.microsoft.com/office/drawing/2014/main" id="{4C2EA411-CD9C-41DC-98B7-8BB97D5DE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41" y="4268850"/>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0" descr="New Career Development Framework">
            <a:extLst>
              <a:ext uri="{FF2B5EF4-FFF2-40B4-BE49-F238E27FC236}">
                <a16:creationId xmlns:a16="http://schemas.microsoft.com/office/drawing/2014/main" id="{9B7D5570-D916-409F-8F0E-C1FCF51827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796" y="3412573"/>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12" descr="New Career Development Framework">
            <a:extLst>
              <a:ext uri="{FF2B5EF4-FFF2-40B4-BE49-F238E27FC236}">
                <a16:creationId xmlns:a16="http://schemas.microsoft.com/office/drawing/2014/main" id="{72C39E07-E2F4-490C-8F50-3329B5EFCF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24" y="1700019"/>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Shape 114">
            <a:extLst>
              <a:ext uri="{FF2B5EF4-FFF2-40B4-BE49-F238E27FC236}">
                <a16:creationId xmlns:a16="http://schemas.microsoft.com/office/drawing/2014/main" id="{1DB7C1D2-FABB-4140-AD05-ED060806FD27}"/>
              </a:ext>
            </a:extLst>
          </p:cNvPr>
          <p:cNvSpPr/>
          <p:nvPr/>
        </p:nvSpPr>
        <p:spPr>
          <a:xfrm>
            <a:off x="588063" y="196443"/>
            <a:ext cx="10902897" cy="53014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The six learning areas from the CDI Framework</a:t>
            </a:r>
          </a:p>
        </p:txBody>
      </p:sp>
    </p:spTree>
    <p:extLst>
      <p:ext uri="{BB962C8B-B14F-4D97-AF65-F5344CB8AC3E}">
        <p14:creationId xmlns:p14="http://schemas.microsoft.com/office/powerpoint/2010/main" val="2057036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BE9E3766-453B-4896-AC7D-92642E4D4B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2" name="Shape 114">
            <a:extLst>
              <a:ext uri="{FF2B5EF4-FFF2-40B4-BE49-F238E27FC236}">
                <a16:creationId xmlns:a16="http://schemas.microsoft.com/office/drawing/2014/main" id="{B4EEC48A-B6DE-467F-8A39-6ABCEB5931F3}"/>
              </a:ext>
            </a:extLst>
          </p:cNvPr>
          <p:cNvSpPr/>
          <p:nvPr/>
        </p:nvSpPr>
        <p:spPr>
          <a:xfrm>
            <a:off x="588063" y="196443"/>
            <a:ext cx="6919641" cy="53014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Understanding the learning objectives</a:t>
            </a:r>
          </a:p>
        </p:txBody>
      </p:sp>
      <p:sp>
        <p:nvSpPr>
          <p:cNvPr id="23" name="TextBox 22">
            <a:extLst>
              <a:ext uri="{FF2B5EF4-FFF2-40B4-BE49-F238E27FC236}">
                <a16:creationId xmlns:a16="http://schemas.microsoft.com/office/drawing/2014/main" id="{CA235233-647D-4BC5-8321-0C753600B553}"/>
              </a:ext>
            </a:extLst>
          </p:cNvPr>
          <p:cNvSpPr txBox="1"/>
          <p:nvPr/>
        </p:nvSpPr>
        <p:spPr>
          <a:xfrm>
            <a:off x="1349298" y="950033"/>
            <a:ext cx="10092309" cy="369332"/>
          </a:xfrm>
          <a:prstGeom prst="rect">
            <a:avLst/>
          </a:prstGeom>
          <a:noFill/>
        </p:spPr>
        <p:txBody>
          <a:bodyPr wrap="square" rtlCol="0">
            <a:spAutoFit/>
          </a:bodyPr>
          <a:lstStyle/>
          <a:p>
            <a:r>
              <a:rPr lang="en-GB" dirty="0">
                <a:latin typeface="Century Gothic" panose="020B0502020202020204" pitchFamily="34" charset="0"/>
              </a:rPr>
              <a:t>Being aware that learning, skills and qualifications are important for careers.  </a:t>
            </a:r>
          </a:p>
        </p:txBody>
      </p:sp>
      <p:sp>
        <p:nvSpPr>
          <p:cNvPr id="24" name="TextBox 23">
            <a:extLst>
              <a:ext uri="{FF2B5EF4-FFF2-40B4-BE49-F238E27FC236}">
                <a16:creationId xmlns:a16="http://schemas.microsoft.com/office/drawing/2014/main" id="{3D535BC0-CDD7-4D87-B505-1A9B35E72ED2}"/>
              </a:ext>
            </a:extLst>
          </p:cNvPr>
          <p:cNvSpPr txBox="1"/>
          <p:nvPr/>
        </p:nvSpPr>
        <p:spPr>
          <a:xfrm>
            <a:off x="1349298" y="1802935"/>
            <a:ext cx="9858529" cy="369332"/>
          </a:xfrm>
          <a:prstGeom prst="rect">
            <a:avLst/>
          </a:prstGeom>
          <a:noFill/>
        </p:spPr>
        <p:txBody>
          <a:bodyPr wrap="square" rtlCol="0">
            <a:spAutoFit/>
          </a:bodyPr>
          <a:lstStyle/>
          <a:p>
            <a:r>
              <a:rPr lang="en-GB" dirty="0">
                <a:latin typeface="Century Gothic" panose="020B0502020202020204" pitchFamily="34" charset="0"/>
              </a:rPr>
              <a:t>Being aware of the range of possible jobs.</a:t>
            </a:r>
          </a:p>
        </p:txBody>
      </p:sp>
      <p:sp>
        <p:nvSpPr>
          <p:cNvPr id="25" name="TextBox 24">
            <a:extLst>
              <a:ext uri="{FF2B5EF4-FFF2-40B4-BE49-F238E27FC236}">
                <a16:creationId xmlns:a16="http://schemas.microsoft.com/office/drawing/2014/main" id="{8CC1B786-B575-4F55-BEA7-1CD1F2BEFD17}"/>
              </a:ext>
            </a:extLst>
          </p:cNvPr>
          <p:cNvSpPr txBox="1"/>
          <p:nvPr/>
        </p:nvSpPr>
        <p:spPr>
          <a:xfrm>
            <a:off x="1349298" y="2655837"/>
            <a:ext cx="9858529" cy="369332"/>
          </a:xfrm>
          <a:prstGeom prst="rect">
            <a:avLst/>
          </a:prstGeom>
          <a:noFill/>
        </p:spPr>
        <p:txBody>
          <a:bodyPr wrap="square" rtlCol="0">
            <a:spAutoFit/>
          </a:bodyPr>
          <a:lstStyle/>
          <a:p>
            <a:r>
              <a:rPr lang="en-GB" dirty="0">
                <a:latin typeface="Century Gothic" panose="020B0502020202020204" pitchFamily="34" charset="0"/>
              </a:rPr>
              <a:t>Being aware that career describes their journey through life, learning and work.</a:t>
            </a:r>
          </a:p>
        </p:txBody>
      </p:sp>
      <p:sp>
        <p:nvSpPr>
          <p:cNvPr id="26" name="TextBox 25">
            <a:extLst>
              <a:ext uri="{FF2B5EF4-FFF2-40B4-BE49-F238E27FC236}">
                <a16:creationId xmlns:a16="http://schemas.microsoft.com/office/drawing/2014/main" id="{F47D74D9-8B24-4316-BA6D-D29FE931F21B}"/>
              </a:ext>
            </a:extLst>
          </p:cNvPr>
          <p:cNvSpPr txBox="1"/>
          <p:nvPr/>
        </p:nvSpPr>
        <p:spPr>
          <a:xfrm>
            <a:off x="1349296" y="3508739"/>
            <a:ext cx="9858529" cy="369332"/>
          </a:xfrm>
          <a:prstGeom prst="rect">
            <a:avLst/>
          </a:prstGeom>
          <a:noFill/>
        </p:spPr>
        <p:txBody>
          <a:bodyPr wrap="square" rtlCol="0">
            <a:spAutoFit/>
          </a:bodyPr>
          <a:lstStyle/>
          <a:p>
            <a:r>
              <a:rPr lang="en-GB" dirty="0">
                <a:latin typeface="Century Gothic" panose="020B0502020202020204" pitchFamily="34" charset="0"/>
              </a:rPr>
              <a:t>Developing the ability to communicate their needs and wants.</a:t>
            </a:r>
          </a:p>
        </p:txBody>
      </p:sp>
      <p:sp>
        <p:nvSpPr>
          <p:cNvPr id="27" name="TextBox 26">
            <a:extLst>
              <a:ext uri="{FF2B5EF4-FFF2-40B4-BE49-F238E27FC236}">
                <a16:creationId xmlns:a16="http://schemas.microsoft.com/office/drawing/2014/main" id="{E6C81D1B-BE93-40EF-A190-68961DBB9D52}"/>
              </a:ext>
            </a:extLst>
          </p:cNvPr>
          <p:cNvSpPr txBox="1"/>
          <p:nvPr/>
        </p:nvSpPr>
        <p:spPr>
          <a:xfrm>
            <a:off x="1349297" y="4361641"/>
            <a:ext cx="9858529" cy="369332"/>
          </a:xfrm>
          <a:prstGeom prst="rect">
            <a:avLst/>
          </a:prstGeom>
          <a:noFill/>
        </p:spPr>
        <p:txBody>
          <a:bodyPr wrap="square" rtlCol="0">
            <a:spAutoFit/>
          </a:bodyPr>
          <a:lstStyle/>
          <a:p>
            <a:r>
              <a:rPr lang="en-GB" dirty="0">
                <a:latin typeface="Century Gothic" panose="020B0502020202020204" pitchFamily="34" charset="0"/>
              </a:rPr>
              <a:t>Being aware of rights and responsibilities in the workplace and in society.  </a:t>
            </a:r>
          </a:p>
        </p:txBody>
      </p:sp>
      <p:sp>
        <p:nvSpPr>
          <p:cNvPr id="36" name="TextBox 35">
            <a:extLst>
              <a:ext uri="{FF2B5EF4-FFF2-40B4-BE49-F238E27FC236}">
                <a16:creationId xmlns:a16="http://schemas.microsoft.com/office/drawing/2014/main" id="{6D9D86F4-A0AB-4A5C-BA50-F47D2A839D49}"/>
              </a:ext>
            </a:extLst>
          </p:cNvPr>
          <p:cNvSpPr txBox="1"/>
          <p:nvPr/>
        </p:nvSpPr>
        <p:spPr>
          <a:xfrm>
            <a:off x="1349298" y="5214545"/>
            <a:ext cx="9858528" cy="369332"/>
          </a:xfrm>
          <a:prstGeom prst="rect">
            <a:avLst/>
          </a:prstGeom>
          <a:noFill/>
        </p:spPr>
        <p:txBody>
          <a:bodyPr wrap="square" rtlCol="0">
            <a:spAutoFit/>
          </a:bodyPr>
          <a:lstStyle/>
          <a:p>
            <a:r>
              <a:rPr lang="en-GB" dirty="0">
                <a:latin typeface="Century Gothic" panose="020B0502020202020204" pitchFamily="34" charset="0"/>
              </a:rPr>
              <a:t>Being aware that there are trends in local and national labour markets.  </a:t>
            </a:r>
          </a:p>
        </p:txBody>
      </p:sp>
      <p:pic>
        <p:nvPicPr>
          <p:cNvPr id="37" name="Picture 2" descr="New Career Development Framework">
            <a:extLst>
              <a:ext uri="{FF2B5EF4-FFF2-40B4-BE49-F238E27FC236}">
                <a16:creationId xmlns:a16="http://schemas.microsoft.com/office/drawing/2014/main" id="{C61C923D-97A7-47AE-AA83-3F1824971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4" y="2549878"/>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4" descr="New Career Development Framework">
            <a:extLst>
              <a:ext uri="{FF2B5EF4-FFF2-40B4-BE49-F238E27FC236}">
                <a16:creationId xmlns:a16="http://schemas.microsoft.com/office/drawing/2014/main" id="{4E57FF2B-1AA0-4ABD-838A-85582B4A28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624" y="5109084"/>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6" descr="New Career Development Framework">
            <a:extLst>
              <a:ext uri="{FF2B5EF4-FFF2-40B4-BE49-F238E27FC236}">
                <a16:creationId xmlns:a16="http://schemas.microsoft.com/office/drawing/2014/main" id="{CEB07272-6B3A-4F56-A2BA-D38C998D049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8" descr="New Career Development Framework">
            <a:extLst>
              <a:ext uri="{FF2B5EF4-FFF2-40B4-BE49-F238E27FC236}">
                <a16:creationId xmlns:a16="http://schemas.microsoft.com/office/drawing/2014/main" id="{9FF203E5-1665-4364-9F36-34CC117124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641" y="4256014"/>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Picture 10" descr="New Career Development Framework">
            <a:extLst>
              <a:ext uri="{FF2B5EF4-FFF2-40B4-BE49-F238E27FC236}">
                <a16:creationId xmlns:a16="http://schemas.microsoft.com/office/drawing/2014/main" id="{8FFD2105-74DB-45B1-8713-EA3D58493D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796" y="340294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Picture 12" descr="New Career Development Framework">
            <a:extLst>
              <a:ext uri="{FF2B5EF4-FFF2-40B4-BE49-F238E27FC236}">
                <a16:creationId xmlns:a16="http://schemas.microsoft.com/office/drawing/2014/main" id="{6E2361D1-73D3-41C1-8568-D47D9C7750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624" y="1696810"/>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3">
            <a:extLst>
              <a:ext uri="{FF2B5EF4-FFF2-40B4-BE49-F238E27FC236}">
                <a16:creationId xmlns:a16="http://schemas.microsoft.com/office/drawing/2014/main" id="{A990DACC-8457-45B6-AE87-B76A05364A99}"/>
              </a:ext>
            </a:extLst>
          </p:cNvPr>
          <p:cNvSpPr/>
          <p:nvPr/>
        </p:nvSpPr>
        <p:spPr>
          <a:xfrm>
            <a:off x="472484" y="961520"/>
            <a:ext cx="11092598" cy="3175289"/>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US"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US"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Labour market: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supply of people in a particular country or area who are able and willing to work.</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a:buClr>
                <a:srgbClr val="BA1A1A"/>
              </a:buClr>
              <a:buSzPct val="100000"/>
            </a:pPr>
            <a:endParaRPr lang="en-GB"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8" name="TextBox 13">
            <a:extLst>
              <a:ext uri="{FF2B5EF4-FFF2-40B4-BE49-F238E27FC236}">
                <a16:creationId xmlns:a16="http://schemas.microsoft.com/office/drawing/2014/main" id="{1BDB595A-AD70-4A53-9D99-8542C70C421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6" name="Shape 114">
            <a:extLst>
              <a:ext uri="{FF2B5EF4-FFF2-40B4-BE49-F238E27FC236}">
                <a16:creationId xmlns:a16="http://schemas.microsoft.com/office/drawing/2014/main" id="{971E9C4D-BADC-40F3-B1A0-2CFE8AF8F7AF}"/>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Tree>
    <p:extLst>
      <p:ext uri="{BB962C8B-B14F-4D97-AF65-F5344CB8AC3E}">
        <p14:creationId xmlns:p14="http://schemas.microsoft.com/office/powerpoint/2010/main" val="377863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5DE11F-4DF8-46EA-A531-C15291B72233}"/>
              </a:ext>
            </a:extLst>
          </p:cNvPr>
          <p:cNvSpPr txBox="1"/>
          <p:nvPr/>
        </p:nvSpPr>
        <p:spPr>
          <a:xfrm>
            <a:off x="2069432" y="1214917"/>
            <a:ext cx="9669340" cy="830997"/>
          </a:xfrm>
          <a:prstGeom prst="rect">
            <a:avLst/>
          </a:prstGeom>
          <a:noFill/>
        </p:spPr>
        <p:txBody>
          <a:bodyPr wrap="square" rtlCol="0">
            <a:spAutoFit/>
          </a:bodyPr>
          <a:lstStyle/>
          <a:p>
            <a:pPr algn="l" fontAlgn="base"/>
            <a:r>
              <a:rPr lang="en-GB" sz="1600" b="0" i="0" dirty="0">
                <a:solidFill>
                  <a:srgbClr val="141414"/>
                </a:solidFill>
                <a:effectLst/>
                <a:latin typeface="Century Gothic" panose="020B0502020202020204" pitchFamily="34" charset="0"/>
              </a:rPr>
              <a:t>An announcement in 2020 that the maintenance base for the world’s largest offshore wind farm would be built at the </a:t>
            </a:r>
            <a:r>
              <a:rPr lang="en-GB" sz="1600" b="1" i="0" dirty="0">
                <a:solidFill>
                  <a:srgbClr val="231F20"/>
                </a:solidFill>
                <a:effectLst/>
                <a:latin typeface="Century Gothic" panose="020B0502020202020204" pitchFamily="34" charset="0"/>
              </a:rPr>
              <a:t>Port of Tyne</a:t>
            </a:r>
            <a:r>
              <a:rPr lang="en-GB" sz="1600" b="0" i="0" dirty="0">
                <a:solidFill>
                  <a:srgbClr val="141414"/>
                </a:solidFill>
                <a:effectLst/>
                <a:latin typeface="Century Gothic" panose="020B0502020202020204" pitchFamily="34" charset="0"/>
              </a:rPr>
              <a:t> has provided a major boost to the region’s renewable energy sector. </a:t>
            </a:r>
          </a:p>
        </p:txBody>
      </p:sp>
      <p:sp>
        <p:nvSpPr>
          <p:cNvPr id="7" name="TextBox 6">
            <a:extLst>
              <a:ext uri="{FF2B5EF4-FFF2-40B4-BE49-F238E27FC236}">
                <a16:creationId xmlns:a16="http://schemas.microsoft.com/office/drawing/2014/main" id="{43E37784-6AD5-44C2-9C65-0D4BC7C3D55D}"/>
              </a:ext>
            </a:extLst>
          </p:cNvPr>
          <p:cNvSpPr txBox="1"/>
          <p:nvPr/>
        </p:nvSpPr>
        <p:spPr>
          <a:xfrm>
            <a:off x="413083" y="2697661"/>
            <a:ext cx="9225225" cy="584775"/>
          </a:xfrm>
          <a:prstGeom prst="rect">
            <a:avLst/>
          </a:prstGeom>
          <a:noFill/>
        </p:spPr>
        <p:txBody>
          <a:bodyPr wrap="square" rtlCol="0">
            <a:spAutoFit/>
          </a:bodyPr>
          <a:lstStyle/>
          <a:p>
            <a:pPr algn="l" fontAlgn="base"/>
            <a:r>
              <a:rPr lang="en-GB" sz="1600" b="0" i="0" dirty="0">
                <a:solidFill>
                  <a:srgbClr val="141414"/>
                </a:solidFill>
                <a:effectLst/>
                <a:latin typeface="Century Gothic" panose="020B0502020202020204" pitchFamily="34" charset="0"/>
              </a:rPr>
              <a:t>In 2020, the </a:t>
            </a:r>
            <a:r>
              <a:rPr lang="en-GB" sz="1600" b="1" i="0" dirty="0">
                <a:solidFill>
                  <a:srgbClr val="231F20"/>
                </a:solidFill>
                <a:effectLst/>
                <a:latin typeface="Century Gothic" panose="020B0502020202020204" pitchFamily="34" charset="0"/>
              </a:rPr>
              <a:t>Port of Blyth</a:t>
            </a:r>
            <a:r>
              <a:rPr lang="en-GB" sz="1600" b="0" i="0" dirty="0">
                <a:solidFill>
                  <a:srgbClr val="141414"/>
                </a:solidFill>
                <a:effectLst/>
                <a:latin typeface="Century Gothic" panose="020B0502020202020204" pitchFamily="34" charset="0"/>
              </a:rPr>
              <a:t> launched the Bates Clean Energy Terminal, which offers enhanced facilities and the opportunity for low carbon focused investment and innovation.</a:t>
            </a:r>
          </a:p>
        </p:txBody>
      </p:sp>
      <p:sp>
        <p:nvSpPr>
          <p:cNvPr id="8" name="TextBox 7">
            <a:extLst>
              <a:ext uri="{FF2B5EF4-FFF2-40B4-BE49-F238E27FC236}">
                <a16:creationId xmlns:a16="http://schemas.microsoft.com/office/drawing/2014/main" id="{4ADE261D-A26D-432E-A880-B1801BFD9494}"/>
              </a:ext>
            </a:extLst>
          </p:cNvPr>
          <p:cNvSpPr txBox="1"/>
          <p:nvPr/>
        </p:nvSpPr>
        <p:spPr>
          <a:xfrm>
            <a:off x="2069432" y="3813688"/>
            <a:ext cx="9545052" cy="584775"/>
          </a:xfrm>
          <a:prstGeom prst="rect">
            <a:avLst/>
          </a:prstGeom>
          <a:noFill/>
        </p:spPr>
        <p:txBody>
          <a:bodyPr wrap="square" rtlCol="0">
            <a:spAutoFit/>
          </a:bodyPr>
          <a:lstStyle/>
          <a:p>
            <a:pPr algn="l" fontAlgn="base"/>
            <a:r>
              <a:rPr lang="en-GB" sz="1600" b="1" i="0" dirty="0">
                <a:solidFill>
                  <a:srgbClr val="231F20"/>
                </a:solidFill>
                <a:effectLst/>
                <a:latin typeface="Century Gothic" panose="020B0502020202020204" pitchFamily="34" charset="0"/>
              </a:rPr>
              <a:t>Hitachi Rail</a:t>
            </a:r>
            <a:r>
              <a:rPr lang="en-GB" sz="1600" b="0" i="0" dirty="0">
                <a:solidFill>
                  <a:srgbClr val="141414"/>
                </a:solidFill>
                <a:effectLst/>
                <a:latin typeface="Century Gothic" panose="020B0502020202020204" pitchFamily="34" charset="0"/>
              </a:rPr>
              <a:t>’s plant at Newton Aycliffe, County Durham, is building battery and hybrid trains that are substantially cleaner than diesel vehicles for a number of UK rail companies.</a:t>
            </a:r>
          </a:p>
        </p:txBody>
      </p:sp>
      <p:sp>
        <p:nvSpPr>
          <p:cNvPr id="5" name="AutoShape 2" descr="Port of Tyne">
            <a:extLst>
              <a:ext uri="{FF2B5EF4-FFF2-40B4-BE49-F238E27FC236}">
                <a16:creationId xmlns:a16="http://schemas.microsoft.com/office/drawing/2014/main" id="{C8A0B313-0FF0-4591-925F-C9653218F26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hlinkClick r:id="rId3"/>
            <a:extLst>
              <a:ext uri="{FF2B5EF4-FFF2-40B4-BE49-F238E27FC236}">
                <a16:creationId xmlns:a16="http://schemas.microsoft.com/office/drawing/2014/main" id="{7B70C112-4350-4D19-BA6C-DCD13DD7D291}"/>
              </a:ext>
            </a:extLst>
          </p:cNvPr>
          <p:cNvPicPr>
            <a:picLocks noChangeAspect="1"/>
          </p:cNvPicPr>
          <p:nvPr/>
        </p:nvPicPr>
        <p:blipFill>
          <a:blip r:embed="rId4"/>
          <a:stretch>
            <a:fillRect/>
          </a:stretch>
        </p:blipFill>
        <p:spPr>
          <a:xfrm>
            <a:off x="519698" y="975763"/>
            <a:ext cx="1214082" cy="1204707"/>
          </a:xfrm>
          <a:prstGeom prst="rect">
            <a:avLst/>
          </a:prstGeom>
          <a:effectLst>
            <a:outerShdw blurRad="50800" dist="38100" dir="2700000" algn="tl" rotWithShape="0">
              <a:prstClr val="black">
                <a:alpha val="40000"/>
              </a:prstClr>
            </a:outerShdw>
          </a:effectLst>
        </p:spPr>
      </p:pic>
      <p:pic>
        <p:nvPicPr>
          <p:cNvPr id="12" name="Picture 11">
            <a:hlinkClick r:id="rId5"/>
            <a:extLst>
              <a:ext uri="{FF2B5EF4-FFF2-40B4-BE49-F238E27FC236}">
                <a16:creationId xmlns:a16="http://schemas.microsoft.com/office/drawing/2014/main" id="{9B3023D1-5526-48AD-BC1C-FE9CF0F42015}"/>
              </a:ext>
            </a:extLst>
          </p:cNvPr>
          <p:cNvPicPr>
            <a:picLocks noChangeAspect="1"/>
          </p:cNvPicPr>
          <p:nvPr/>
        </p:nvPicPr>
        <p:blipFill>
          <a:blip r:embed="rId6"/>
          <a:stretch>
            <a:fillRect/>
          </a:stretch>
        </p:blipFill>
        <p:spPr>
          <a:xfrm>
            <a:off x="9782886" y="2277476"/>
            <a:ext cx="1955886" cy="1303924"/>
          </a:xfrm>
          <a:prstGeom prst="rect">
            <a:avLst/>
          </a:prstGeom>
          <a:effectLst>
            <a:outerShdw blurRad="50800" dist="38100" dir="2700000" algn="tl" rotWithShape="0">
              <a:prstClr val="black">
                <a:alpha val="40000"/>
              </a:prstClr>
            </a:outerShdw>
          </a:effectLst>
        </p:spPr>
      </p:pic>
      <p:pic>
        <p:nvPicPr>
          <p:cNvPr id="2052" name="Picture 4" descr="Hitachi Rail Europe | Case Study | Invest North East England">
            <a:hlinkClick r:id="rId7"/>
            <a:extLst>
              <a:ext uri="{FF2B5EF4-FFF2-40B4-BE49-F238E27FC236}">
                <a16:creationId xmlns:a16="http://schemas.microsoft.com/office/drawing/2014/main" id="{10FA46A2-5D24-4C1D-B2C1-01422B4FA3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125" y="3617423"/>
            <a:ext cx="1395228" cy="9301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7C115D1-999D-4F6A-A41F-5FB525D502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2" name="Shape 114">
            <a:extLst>
              <a:ext uri="{FF2B5EF4-FFF2-40B4-BE49-F238E27FC236}">
                <a16:creationId xmlns:a16="http://schemas.microsoft.com/office/drawing/2014/main" id="{D2060848-9794-4538-907E-2374552DCCE2}"/>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sp>
        <p:nvSpPr>
          <p:cNvPr id="11" name="Rectangle: Rounded Corners 10">
            <a:extLst>
              <a:ext uri="{FF2B5EF4-FFF2-40B4-BE49-F238E27FC236}">
                <a16:creationId xmlns:a16="http://schemas.microsoft.com/office/drawing/2014/main" id="{CF4F395B-C7AD-4691-93BB-2DBD0548EEC0}"/>
              </a:ext>
            </a:extLst>
          </p:cNvPr>
          <p:cNvSpPr/>
          <p:nvPr/>
        </p:nvSpPr>
        <p:spPr>
          <a:xfrm>
            <a:off x="916406" y="4834126"/>
            <a:ext cx="10359189" cy="702009"/>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On the next three slides there are links and websites for students to find out more and start to build their future right here in the North East.</a:t>
            </a:r>
          </a:p>
        </p:txBody>
      </p:sp>
    </p:spTree>
    <p:extLst>
      <p:ext uri="{BB962C8B-B14F-4D97-AF65-F5344CB8AC3E}">
        <p14:creationId xmlns:p14="http://schemas.microsoft.com/office/powerpoint/2010/main" val="274711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ompany Programme">
            <a:hlinkClick r:id="rId3"/>
            <a:extLst>
              <a:ext uri="{FF2B5EF4-FFF2-40B4-BE49-F238E27FC236}">
                <a16:creationId xmlns:a16="http://schemas.microsoft.com/office/drawing/2014/main" id="{05488030-2A34-45F0-A034-B3B881564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10412"/>
            <a:ext cx="2137848" cy="796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a:hlinkClick r:id="rId5"/>
            <a:extLst>
              <a:ext uri="{FF2B5EF4-FFF2-40B4-BE49-F238E27FC236}">
                <a16:creationId xmlns:a16="http://schemas.microsoft.com/office/drawing/2014/main" id="{424E2C92-496A-466C-82C5-C0988235EFEA}"/>
              </a:ext>
            </a:extLst>
          </p:cNvPr>
          <p:cNvPicPr>
            <a:picLocks noChangeAspect="1"/>
          </p:cNvPicPr>
          <p:nvPr/>
        </p:nvPicPr>
        <p:blipFill>
          <a:blip r:embed="rId6"/>
          <a:stretch>
            <a:fillRect/>
          </a:stretch>
        </p:blipFill>
        <p:spPr>
          <a:xfrm>
            <a:off x="9201665" y="1967172"/>
            <a:ext cx="2595047" cy="830995"/>
          </a:xfrm>
          <a:prstGeom prst="rect">
            <a:avLst/>
          </a:prstGeom>
          <a:effectLst>
            <a:outerShdw blurRad="50800" dist="38100" dir="2700000" algn="tl" rotWithShape="0">
              <a:prstClr val="black">
                <a:alpha val="40000"/>
              </a:prstClr>
            </a:outerShdw>
          </a:effectLst>
        </p:spPr>
      </p:pic>
      <p:pic>
        <p:nvPicPr>
          <p:cNvPr id="13" name="Picture 12">
            <a:hlinkClick r:id="rId7"/>
            <a:extLst>
              <a:ext uri="{FF2B5EF4-FFF2-40B4-BE49-F238E27FC236}">
                <a16:creationId xmlns:a16="http://schemas.microsoft.com/office/drawing/2014/main" id="{E48567DF-D6EF-403F-97EB-5965EE3857B3}"/>
              </a:ext>
            </a:extLst>
          </p:cNvPr>
          <p:cNvPicPr>
            <a:picLocks noChangeAspect="1"/>
          </p:cNvPicPr>
          <p:nvPr/>
        </p:nvPicPr>
        <p:blipFill>
          <a:blip r:embed="rId8"/>
          <a:stretch>
            <a:fillRect/>
          </a:stretch>
        </p:blipFill>
        <p:spPr>
          <a:xfrm>
            <a:off x="395288" y="2915578"/>
            <a:ext cx="2137848" cy="796568"/>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8EBF3E82-9FB3-4A8C-B440-FF522D93B69B}"/>
              </a:ext>
            </a:extLst>
          </p:cNvPr>
          <p:cNvSpPr txBox="1"/>
          <p:nvPr/>
        </p:nvSpPr>
        <p:spPr>
          <a:xfrm>
            <a:off x="2698596" y="1112833"/>
            <a:ext cx="9098116" cy="830997"/>
          </a:xfrm>
          <a:prstGeom prst="rect">
            <a:avLst/>
          </a:prstGeom>
          <a:noFill/>
        </p:spPr>
        <p:txBody>
          <a:bodyPr wrap="square" rtlCol="0">
            <a:spAutoFit/>
          </a:bodyPr>
          <a:lstStyle/>
          <a:p>
            <a:r>
              <a:rPr lang="en-GB" sz="1600" b="1" i="0" dirty="0">
                <a:effectLst/>
                <a:latin typeface="Century Gothic" panose="020B0502020202020204" pitchFamily="34" charset="0"/>
              </a:rPr>
              <a:t>Young enterprise Company Programme </a:t>
            </a:r>
            <a:r>
              <a:rPr lang="en-GB" sz="1600" b="0" i="0" dirty="0">
                <a:effectLst/>
                <a:latin typeface="Century Gothic" panose="020B0502020202020204" pitchFamily="34" charset="0"/>
              </a:rPr>
              <a:t>provides teams of students, aged between 13-19, with an opportunity to create and run their own company, supported by a Business Volunteer.</a:t>
            </a:r>
            <a:endParaRPr lang="en-GB" sz="1600" dirty="0">
              <a:latin typeface="Century Gothic" panose="020B0502020202020204" pitchFamily="34" charset="0"/>
            </a:endParaRPr>
          </a:p>
        </p:txBody>
      </p:sp>
      <p:sp>
        <p:nvSpPr>
          <p:cNvPr id="15" name="TextBox 14">
            <a:extLst>
              <a:ext uri="{FF2B5EF4-FFF2-40B4-BE49-F238E27FC236}">
                <a16:creationId xmlns:a16="http://schemas.microsoft.com/office/drawing/2014/main" id="{2EC4948B-25ED-42EC-8035-8200086CB07B}"/>
              </a:ext>
            </a:extLst>
          </p:cNvPr>
          <p:cNvSpPr txBox="1"/>
          <p:nvPr/>
        </p:nvSpPr>
        <p:spPr>
          <a:xfrm>
            <a:off x="395288" y="1967172"/>
            <a:ext cx="8806377" cy="830997"/>
          </a:xfrm>
          <a:prstGeom prst="rect">
            <a:avLst/>
          </a:prstGeom>
          <a:noFill/>
        </p:spPr>
        <p:txBody>
          <a:bodyPr wrap="square" rtlCol="0">
            <a:spAutoFit/>
          </a:bodyPr>
          <a:lstStyle/>
          <a:p>
            <a:r>
              <a:rPr lang="en-GB" sz="1600" b="1" i="0" dirty="0">
                <a:effectLst/>
                <a:latin typeface="Century Gothic" panose="020B0502020202020204" pitchFamily="34" charset="0"/>
              </a:rPr>
              <a:t>Education Development Trust </a:t>
            </a:r>
            <a:r>
              <a:rPr lang="en-GB" sz="1600" b="0" i="0" dirty="0">
                <a:effectLst/>
                <a:latin typeface="Century Gothic" panose="020B0502020202020204" pitchFamily="34" charset="0"/>
              </a:rPr>
              <a:t>offers a range of impartial services that are underpinned by the 8 Gatsby benchmarks. Supporting schools and colleges to deliver a stable careers programme that addresses each student’s needs.</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B627AD85-CB04-48A1-A8C9-8A04B82EE8C3}"/>
              </a:ext>
            </a:extLst>
          </p:cNvPr>
          <p:cNvSpPr txBox="1"/>
          <p:nvPr/>
        </p:nvSpPr>
        <p:spPr>
          <a:xfrm>
            <a:off x="2698596" y="3020592"/>
            <a:ext cx="9098116" cy="584775"/>
          </a:xfrm>
          <a:prstGeom prst="rect">
            <a:avLst/>
          </a:prstGeom>
          <a:noFill/>
        </p:spPr>
        <p:txBody>
          <a:bodyPr wrap="square" rtlCol="0">
            <a:spAutoFit/>
          </a:bodyPr>
          <a:lstStyle/>
          <a:p>
            <a:r>
              <a:rPr lang="en-GB" sz="1600" b="1" i="0" dirty="0">
                <a:effectLst/>
                <a:latin typeface="Century Gothic" panose="020B0502020202020204" pitchFamily="34" charset="0"/>
              </a:rPr>
              <a:t>Forum Talent Potential </a:t>
            </a:r>
            <a:r>
              <a:rPr lang="en-GB" sz="1600" b="0" i="0" dirty="0">
                <a:effectLst/>
                <a:latin typeface="Century Gothic" panose="020B0502020202020204" pitchFamily="34" charset="0"/>
              </a:rPr>
              <a:t>incorporates employer input into existing study modules and seeks to help teachers bring traditional curriculum subjects alive through the context of careers.</a:t>
            </a:r>
            <a:endParaRPr lang="en-GB" sz="1600" dirty="0">
              <a:latin typeface="Century Gothic" panose="020B0502020202020204" pitchFamily="34" charset="0"/>
            </a:endParaRPr>
          </a:p>
        </p:txBody>
      </p:sp>
      <p:pic>
        <p:nvPicPr>
          <p:cNvPr id="17" name="Picture 4" descr="FutureMe">
            <a:hlinkClick r:id="rId9"/>
            <a:extLst>
              <a:ext uri="{FF2B5EF4-FFF2-40B4-BE49-F238E27FC236}">
                <a16:creationId xmlns:a16="http://schemas.microsoft.com/office/drawing/2014/main" id="{FABADA17-B868-47FA-A82D-090CA6813F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9" y="4804814"/>
            <a:ext cx="2137848" cy="796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5BE0601-0187-4D7B-87D2-736BE748B882}"/>
              </a:ext>
            </a:extLst>
          </p:cNvPr>
          <p:cNvSpPr txBox="1"/>
          <p:nvPr/>
        </p:nvSpPr>
        <p:spPr>
          <a:xfrm>
            <a:off x="2698596" y="4737454"/>
            <a:ext cx="9098116" cy="1077218"/>
          </a:xfrm>
          <a:prstGeom prst="rect">
            <a:avLst/>
          </a:prstGeom>
          <a:noFill/>
        </p:spPr>
        <p:txBody>
          <a:bodyPr wrap="square" rtlCol="0">
            <a:spAutoFit/>
          </a:bodyPr>
          <a:lstStyle/>
          <a:p>
            <a:r>
              <a:rPr lang="en-GB" sz="1600" b="1" i="0" dirty="0">
                <a:effectLst/>
                <a:latin typeface="Century Gothic" panose="020B0502020202020204" pitchFamily="34" charset="0"/>
              </a:rPr>
              <a:t>The North East Uni Connect Programme (NEUCP) </a:t>
            </a:r>
            <a:r>
              <a:rPr lang="en-GB" sz="1600" b="0" i="0" dirty="0">
                <a:effectLst/>
                <a:latin typeface="Century Gothic" panose="020B0502020202020204" pitchFamily="34" charset="0"/>
              </a:rPr>
              <a:t>is a partnership of all of the universities and colleges in the North East region who are working together to support young people in the North East think about their futures and how higher education can help them reach their goals.</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64C9A565-5005-4B6D-B3CB-8B061E2A1E01}"/>
              </a:ext>
            </a:extLst>
          </p:cNvPr>
          <p:cNvSpPr txBox="1"/>
          <p:nvPr/>
        </p:nvSpPr>
        <p:spPr>
          <a:xfrm>
            <a:off x="395289" y="3930254"/>
            <a:ext cx="9278100" cy="584775"/>
          </a:xfrm>
          <a:prstGeom prst="rect">
            <a:avLst/>
          </a:prstGeom>
          <a:noFill/>
        </p:spPr>
        <p:txBody>
          <a:bodyPr wrap="square" rtlCol="0">
            <a:spAutoFit/>
          </a:bodyPr>
          <a:lstStyle/>
          <a:p>
            <a:r>
              <a:rPr lang="en-GB" sz="1600" b="1" i="0" dirty="0">
                <a:effectLst/>
                <a:latin typeface="Century Gothic" panose="020B0502020202020204" pitchFamily="34" charset="0"/>
              </a:rPr>
              <a:t>NCS</a:t>
            </a:r>
            <a:r>
              <a:rPr lang="en-GB" sz="1600" b="0" i="0" dirty="0">
                <a:effectLst/>
                <a:latin typeface="Century Gothic" panose="020B0502020202020204" pitchFamily="34" charset="0"/>
              </a:rPr>
              <a:t> exists to engage, unite and empower young people, building their confidence to achieve their potential, regardless of background and life opportunities.</a:t>
            </a:r>
            <a:endParaRPr lang="en-GB" sz="1600" dirty="0">
              <a:latin typeface="Century Gothic" panose="020B0502020202020204" pitchFamily="34" charset="0"/>
            </a:endParaRPr>
          </a:p>
        </p:txBody>
      </p:sp>
      <p:pic>
        <p:nvPicPr>
          <p:cNvPr id="20" name="Picture 2" descr="NCS (National Citizens' Service)">
            <a:hlinkClick r:id="rId11"/>
            <a:extLst>
              <a:ext uri="{FF2B5EF4-FFF2-40B4-BE49-F238E27FC236}">
                <a16:creationId xmlns:a16="http://schemas.microsoft.com/office/drawing/2014/main" id="{6AAFF7B6-C75E-4C39-9927-8E789AEDC0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60142" y="3703852"/>
            <a:ext cx="1278092" cy="9129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13">
            <a:extLst>
              <a:ext uri="{FF2B5EF4-FFF2-40B4-BE49-F238E27FC236}">
                <a16:creationId xmlns:a16="http://schemas.microsoft.com/office/drawing/2014/main" id="{00A12DD2-B020-47D8-B963-F97DE7D393F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3" name="Shape 114">
            <a:extLst>
              <a:ext uri="{FF2B5EF4-FFF2-40B4-BE49-F238E27FC236}">
                <a16:creationId xmlns:a16="http://schemas.microsoft.com/office/drawing/2014/main" id="{E50B1B19-34D7-4C91-9E6F-3B4CF8D30079}"/>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4" name="Picture 12" descr="New Career Development Framework">
            <a:extLst>
              <a:ext uri="{FF2B5EF4-FFF2-40B4-BE49-F238E27FC236}">
                <a16:creationId xmlns:a16="http://schemas.microsoft.com/office/drawing/2014/main" id="{6B19B402-4D31-426F-A21B-B507E50524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061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2C29DAA412E49BAAFF08A5483A59D" ma:contentTypeVersion="13" ma:contentTypeDescription="Create a new document." ma:contentTypeScope="" ma:versionID="fd55c09cce8a2f40eb98f77dd7baa6ae">
  <xsd:schema xmlns:xsd="http://www.w3.org/2001/XMLSchema" xmlns:xs="http://www.w3.org/2001/XMLSchema" xmlns:p="http://schemas.microsoft.com/office/2006/metadata/properties" xmlns:ns2="f469d987-3536-4042-845b-11c6c10f55e4" xmlns:ns3="5188ea77-d324-4396-afdc-27b8543f78cf" targetNamespace="http://schemas.microsoft.com/office/2006/metadata/properties" ma:root="true" ma:fieldsID="bc01b560efecdfb51c9402aee97f8a2c" ns2:_="" ns3:_="">
    <xsd:import namespace="f469d987-3536-4042-845b-11c6c10f55e4"/>
    <xsd:import namespace="5188ea77-d324-4396-afdc-27b8543f7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9d987-3536-4042-845b-11c6c10f5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8ea77-d324-4396-afdc-27b8543f78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E3980A-A922-4DBF-AFFB-D12463727E52}"/>
</file>

<file path=customXml/itemProps2.xml><?xml version="1.0" encoding="utf-8"?>
<ds:datastoreItem xmlns:ds="http://schemas.openxmlformats.org/officeDocument/2006/customXml" ds:itemID="{C8CC8509-9EF4-49F0-992B-32F27BB36CF0}"/>
</file>

<file path=customXml/itemProps3.xml><?xml version="1.0" encoding="utf-8"?>
<ds:datastoreItem xmlns:ds="http://schemas.openxmlformats.org/officeDocument/2006/customXml" ds:itemID="{712B45DE-4D66-4297-85BD-C909106304A4}"/>
</file>

<file path=docProps/app.xml><?xml version="1.0" encoding="utf-8"?>
<Properties xmlns="http://schemas.openxmlformats.org/officeDocument/2006/extended-properties" xmlns:vt="http://schemas.openxmlformats.org/officeDocument/2006/docPropsVTypes">
  <TotalTime>3133</TotalTime>
  <Words>1881</Words>
  <Application>Microsoft Office PowerPoint</Application>
  <PresentationFormat>Widescreen</PresentationFormat>
  <Paragraphs>169</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JHadfield</dc:creator>
  <cp:lastModifiedBy>Lara</cp:lastModifiedBy>
  <cp:revision>114</cp:revision>
  <dcterms:created xsi:type="dcterms:W3CDTF">2019-11-28T00:18:28Z</dcterms:created>
  <dcterms:modified xsi:type="dcterms:W3CDTF">2022-02-24T11:18:16Z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0x0101001D72C29DAA412E49BAAFF08A5483A59D</vt:lpwstr>
  </property>
</Properties>
</file>