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2" r:id="rId2"/>
    <p:sldId id="323" r:id="rId3"/>
    <p:sldId id="307" r:id="rId4"/>
    <p:sldId id="330" r:id="rId5"/>
    <p:sldId id="331" r:id="rId6"/>
    <p:sldId id="326" r:id="rId7"/>
    <p:sldId id="332" r:id="rId8"/>
    <p:sldId id="322" r:id="rId9"/>
    <p:sldId id="333" r:id="rId10"/>
    <p:sldId id="334" r:id="rId11"/>
    <p:sldId id="335" r:id="rId12"/>
    <p:sldId id="328" r:id="rId13"/>
    <p:sldId id="337" r:id="rId14"/>
    <p:sldId id="319" r:id="rId15"/>
    <p:sldId id="320" r:id="rId16"/>
    <p:sldId id="336" r:id="rId17"/>
    <p:sldId id="295" r:id="rId18"/>
    <p:sldId id="338" r:id="rId19"/>
    <p:sldId id="281" r:id="rId20"/>
    <p:sldId id="308" r:id="rId21"/>
    <p:sldId id="317" r:id="rId22"/>
    <p:sldId id="339" r:id="rId2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C94"/>
    <a:srgbClr val="BFF7EE"/>
    <a:srgbClr val="202C70"/>
    <a:srgbClr val="0095C8"/>
    <a:srgbClr val="B3C225"/>
    <a:srgbClr val="F7FFAB"/>
    <a:srgbClr val="8D0E57"/>
    <a:srgbClr val="D348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84548" autoAdjust="0"/>
  </p:normalViewPr>
  <p:slideViewPr>
    <p:cSldViewPr snapToGrid="0" snapToObjects="1">
      <p:cViewPr varScale="1">
        <p:scale>
          <a:sx n="69" d="100"/>
          <a:sy n="69" d="100"/>
        </p:scale>
        <p:origin x="974" y="67"/>
      </p:cViewPr>
      <p:guideLst/>
    </p:cSldViewPr>
  </p:slideViewPr>
  <p:notesTextViewPr>
    <p:cViewPr>
      <p:scale>
        <a:sx n="1" d="1"/>
        <a:sy n="1" d="1"/>
      </p:scale>
      <p:origin x="0" y="-389"/>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3C16012A-B6B8-1B4B-B3DE-BFA740C7AFDD}" type="datetimeFigureOut">
              <a:rPr lang="en-US" smtClean="0"/>
              <a:t>3/2/2022</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6BE8983-6ADB-074C-82EC-D9C11D0FB6F2}" type="slidenum">
              <a:rPr lang="en-US" smtClean="0"/>
              <a:t>‹#›</a:t>
            </a:fld>
            <a:endParaRPr lang="en-US"/>
          </a:p>
        </p:txBody>
      </p:sp>
    </p:spTree>
    <p:extLst>
      <p:ext uri="{BB962C8B-B14F-4D97-AF65-F5344CB8AC3E}">
        <p14:creationId xmlns:p14="http://schemas.microsoft.com/office/powerpoint/2010/main" val="1392248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North East LEP </a:t>
            </a:r>
          </a:p>
          <a:p>
            <a:endParaRPr lang="en-GB" b="1" dirty="0"/>
          </a:p>
          <a:p>
            <a:r>
              <a:rPr lang="en-GB" b="1" dirty="0"/>
              <a:t>References</a:t>
            </a:r>
          </a:p>
          <a:p>
            <a:pPr marL="230017" indent="-230017">
              <a:buAutoNum type="arabicParenR"/>
            </a:pPr>
            <a:r>
              <a:rPr lang="en-GB" dirty="0"/>
              <a:t>http://www.lmiforall.org.uk/explore_lmi/</a:t>
            </a:r>
          </a:p>
          <a:p>
            <a:pPr marL="230017" indent="-230017">
              <a:buAutoNum type="arabicParenR"/>
            </a:pPr>
            <a:r>
              <a:rPr lang="en-GB" dirty="0"/>
              <a:t>https://www.lmiforall.org.uk/explore_lmi/learning-units/what-is-lmi/ - </a:t>
            </a:r>
            <a:r>
              <a:rPr lang="en-GB" b="1" dirty="0"/>
              <a:t>There is a YouTube video explaining LMI if needed on this page.  </a:t>
            </a:r>
          </a:p>
          <a:p>
            <a:pPr marL="230017" indent="-230017">
              <a:buAutoNum type="arabicParenR"/>
            </a:pPr>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a:t>
            </a:fld>
            <a:endParaRPr lang="en-US"/>
          </a:p>
        </p:txBody>
      </p:sp>
    </p:spTree>
    <p:extLst>
      <p:ext uri="{BB962C8B-B14F-4D97-AF65-F5344CB8AC3E}">
        <p14:creationId xmlns:p14="http://schemas.microsoft.com/office/powerpoint/2010/main" val="125468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https://www.youtube.com/watch?app=desktop&amp;v=_fu-5AYPenA&amp;feature=youtu.be</a:t>
            </a:r>
          </a:p>
          <a:p>
            <a:r>
              <a:rPr lang="en-GB" b="1" dirty="0"/>
              <a:t>SafeShare Video Link: </a:t>
            </a:r>
            <a:r>
              <a:rPr lang="en-GB" b="0" dirty="0"/>
              <a:t>https://safeshare.tv/x/_fu-5AYPenA</a:t>
            </a:r>
          </a:p>
          <a:p>
            <a:endParaRPr lang="en-GB" b="1" dirty="0"/>
          </a:p>
          <a:p>
            <a:r>
              <a:rPr lang="en-GB" b="1" dirty="0"/>
              <a:t>Images</a:t>
            </a:r>
          </a:p>
          <a:p>
            <a:pPr marL="228600" indent="-228600">
              <a:buAutoNum type="arabicParenR"/>
            </a:pPr>
            <a:r>
              <a:rPr lang="en-GB" b="0" dirty="0" err="1"/>
              <a:t>Unsplash</a:t>
            </a:r>
            <a:endParaRPr lang="en-GB" b="0" dirty="0"/>
          </a:p>
          <a:p>
            <a:pPr marL="228600" indent="-228600">
              <a:buAutoNum type="arabicParenR"/>
            </a:pPr>
            <a:endParaRPr lang="en-GB" b="0" dirty="0"/>
          </a:p>
          <a:p>
            <a:pPr marL="0" indent="0">
              <a:buNone/>
            </a:pPr>
            <a:r>
              <a:rPr lang="en-GB" b="1" dirty="0"/>
              <a:t>References</a:t>
            </a:r>
          </a:p>
          <a:p>
            <a:pPr marL="228600" indent="-228600">
              <a:buAutoNum type="arabicParenR"/>
            </a:pPr>
            <a:r>
              <a:rPr lang="en-GB" b="0" dirty="0"/>
              <a:t>https://www.northeastlep.co.uk/key-sectors/energy/</a:t>
            </a:r>
          </a:p>
          <a:p>
            <a:pPr marL="228600" indent="-228600">
              <a:buAutoNum type="arabicParenR"/>
            </a:pPr>
            <a:r>
              <a:rPr lang="en-GB" b="0" dirty="0"/>
              <a:t>https://www.northeastautomotivealliance.com/</a:t>
            </a:r>
          </a:p>
          <a:p>
            <a:pPr marL="228600" indent="-228600">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11</a:t>
            </a:fld>
            <a:endParaRPr lang="en-US"/>
          </a:p>
        </p:txBody>
      </p:sp>
    </p:spTree>
    <p:extLst>
      <p:ext uri="{BB962C8B-B14F-4D97-AF65-F5344CB8AC3E}">
        <p14:creationId xmlns:p14="http://schemas.microsoft.com/office/powerpoint/2010/main" val="3315559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https://www.youtube.com/watch?v=aPXZVmEDruk   The WOW Show film</a:t>
            </a:r>
          </a:p>
          <a:p>
            <a:r>
              <a:rPr lang="en-GB" b="1" dirty="0"/>
              <a:t>SafeShare TV Video Link: </a:t>
            </a:r>
            <a:r>
              <a:rPr lang="en-GB" b="0" dirty="0"/>
              <a:t>https://safeshare.tv/x/aPXZVmEDruk#</a:t>
            </a:r>
          </a:p>
          <a:p>
            <a:endParaRPr lang="en-GB" b="1" dirty="0"/>
          </a:p>
          <a:p>
            <a:r>
              <a:rPr lang="en-GB" b="1" dirty="0"/>
              <a:t>Images</a:t>
            </a:r>
          </a:p>
          <a:p>
            <a:pPr marL="228600" indent="-228600">
              <a:buAutoNum type="arabicParenR"/>
            </a:pPr>
            <a:r>
              <a:rPr lang="en-GB" b="0" dirty="0"/>
              <a:t>North East LEP </a:t>
            </a:r>
          </a:p>
          <a:p>
            <a:pPr marL="228600" indent="-228600">
              <a:buAutoNum type="arabicParenR"/>
            </a:pPr>
            <a:endParaRPr lang="en-GB" b="0" dirty="0"/>
          </a:p>
          <a:p>
            <a:pPr marL="0" indent="0">
              <a:buNone/>
            </a:pPr>
            <a:r>
              <a:rPr lang="en-GB" b="1" dirty="0"/>
              <a:t>References</a:t>
            </a:r>
          </a:p>
          <a:p>
            <a:pPr marL="228600" indent="-228600">
              <a:buAutoNum type="arabicParenR"/>
            </a:pPr>
            <a:r>
              <a:rPr lang="en-GB" b="0" dirty="0"/>
              <a:t>https://www.gov.uk/government/news/government-backs-britishvolt-plans-for-blyth-gigafactory-to-build-electric-vehicle-batteries</a:t>
            </a:r>
          </a:p>
          <a:p>
            <a:pPr marL="228600" indent="-228600">
              <a:buAutoNum type="arabicParenR"/>
            </a:pPr>
            <a:r>
              <a:rPr lang="en-GB" b="0" dirty="0"/>
              <a:t>https://www.northeastlep.co.uk/key-sectors/energy/</a:t>
            </a:r>
          </a:p>
          <a:p>
            <a:pPr marL="228600" indent="-228600">
              <a:buAutoNum type="arabicParenR"/>
            </a:pPr>
            <a:r>
              <a:rPr lang="en-GB" b="0" dirty="0"/>
              <a:t>https://www.news18.com/news/tech/explained-what-are-gigafactories-and-rils-big-plan-to-build-four-of-them-3887561.html</a:t>
            </a:r>
          </a:p>
          <a:p>
            <a:pPr marL="228600" indent="-228600">
              <a:buAutoNum type="arabicParenR"/>
            </a:pPr>
            <a:r>
              <a:rPr lang="en-GB" b="0" dirty="0"/>
              <a:t>https://www.collinsdictionary.com/dictionary/english/subsea</a:t>
            </a:r>
          </a:p>
          <a:p>
            <a:pPr marL="228600" indent="-228600">
              <a:buAutoNum type="arabicParenR"/>
            </a:pPr>
            <a:r>
              <a:rPr lang="en-GB" b="0" dirty="0"/>
              <a:t>https://www.collinsdictionary.com/dictionary/english/offshore</a:t>
            </a:r>
          </a:p>
          <a:p>
            <a:pPr marL="228600" indent="-228600">
              <a:buAutoNum type="arabicParenR"/>
            </a:pPr>
            <a:r>
              <a:rPr lang="en-GB" b="0" dirty="0"/>
              <a:t>https://portofblyth.co.uk/offshore-energy/</a:t>
            </a:r>
          </a:p>
          <a:p>
            <a:pPr marL="228600" indent="-228600">
              <a:buAutoNum type="arabicParenR"/>
            </a:pPr>
            <a:endParaRPr lang="en-GB" b="0" dirty="0"/>
          </a:p>
          <a:p>
            <a:pPr marL="228600" indent="-228600">
              <a:buAutoNum type="arabicParenR"/>
            </a:pPr>
            <a:endParaRPr lang="en-GB" b="0" dirty="0"/>
          </a:p>
          <a:p>
            <a:pPr marL="228600" indent="-228600">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12</a:t>
            </a:fld>
            <a:endParaRPr lang="en-US"/>
          </a:p>
        </p:txBody>
      </p:sp>
    </p:spTree>
    <p:extLst>
      <p:ext uri="{BB962C8B-B14F-4D97-AF65-F5344CB8AC3E}">
        <p14:creationId xmlns:p14="http://schemas.microsoft.com/office/powerpoint/2010/main" val="71332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p>
          <a:p>
            <a:r>
              <a:rPr lang="en-GB" b="1"/>
              <a:t>SafeShare Video Link: </a:t>
            </a:r>
            <a:r>
              <a:rPr lang="en-GB" b="0"/>
              <a:t>https://safeshare.tv/x/ss6217ee56c47db</a:t>
            </a:r>
          </a:p>
          <a:p>
            <a:endParaRPr lang="en-GB" b="1" dirty="0"/>
          </a:p>
          <a:p>
            <a:r>
              <a:rPr lang="en-GB" b="1" dirty="0"/>
              <a:t>References:</a:t>
            </a:r>
          </a:p>
          <a:p>
            <a:pPr marL="230017" indent="-230017">
              <a:buAutoNum type="arabicParenR"/>
            </a:pPr>
            <a:r>
              <a:rPr lang="en-GB" b="0" dirty="0"/>
              <a:t>https://www.neupc.ac.uk/buildingbetterfutures</a:t>
            </a:r>
          </a:p>
          <a:p>
            <a:pPr marL="230017" indent="-230017">
              <a:buAutoNum type="arabicParenR"/>
            </a:pPr>
            <a:r>
              <a:rPr lang="en-GB" b="0" dirty="0"/>
              <a:t>https://www.northeastlep.co.uk/the-plan/support/construction/</a:t>
            </a:r>
          </a:p>
          <a:p>
            <a:pPr marL="230017" indent="-230017">
              <a:buAutoNum type="arabicParenR"/>
            </a:pPr>
            <a:r>
              <a:rPr lang="en-GB" b="0" dirty="0"/>
              <a:t>https://www.mckinsey.com/business-functions/sustainability/our-insights/sustainability-blog   </a:t>
            </a:r>
            <a:r>
              <a:rPr lang="en-GB" b="1" dirty="0"/>
              <a:t>Green construction information</a:t>
            </a:r>
          </a:p>
          <a:p>
            <a:pPr marL="230017" indent="-230017">
              <a:buAutoNum type="arabicParenR"/>
            </a:pPr>
            <a:r>
              <a:rPr lang="en-GB" b="0" dirty="0"/>
              <a:t>https://www.netzeroteesside.co.uk/</a:t>
            </a:r>
          </a:p>
          <a:p>
            <a:pPr marL="230017" indent="-230017">
              <a:buAutoNum type="arabicParenR"/>
            </a:pPr>
            <a:endParaRPr lang="en-GB" b="0" dirty="0"/>
          </a:p>
          <a:p>
            <a:pPr marL="0" indent="0">
              <a:buNone/>
            </a:pPr>
            <a:r>
              <a:rPr lang="en-GB" b="1" dirty="0"/>
              <a:t>Images:</a:t>
            </a:r>
          </a:p>
          <a:p>
            <a:pPr marL="228600" indent="-228600">
              <a:buAutoNum type="arabicParenR"/>
            </a:pPr>
            <a:r>
              <a:rPr lang="en-GB" b="0" dirty="0" err="1"/>
              <a:t>Unsplash</a:t>
            </a:r>
            <a:endParaRPr lang="en-GB" b="0" dirty="0"/>
          </a:p>
          <a:p>
            <a:pPr marL="228600" indent="-228600">
              <a:buAutoNum type="arabicParenR"/>
            </a:pPr>
            <a:r>
              <a:rPr lang="en-GB" b="0" dirty="0"/>
              <a:t>Icons 8</a:t>
            </a:r>
          </a:p>
          <a:p>
            <a:pPr marL="230017" indent="-230017">
              <a:buAutoNum type="arabicParenR"/>
            </a:pPr>
            <a:endParaRPr lang="en-GB" b="0" dirty="0"/>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13</a:t>
            </a:fld>
            <a:endParaRPr lang="en-US"/>
          </a:p>
        </p:txBody>
      </p:sp>
    </p:spTree>
    <p:extLst>
      <p:ext uri="{BB962C8B-B14F-4D97-AF65-F5344CB8AC3E}">
        <p14:creationId xmlns:p14="http://schemas.microsoft.com/office/powerpoint/2010/main" val="3315559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t>
            </a:r>
          </a:p>
          <a:p>
            <a:pPr marL="228600" indent="-228600">
              <a:buAutoNum type="arabicParenR"/>
            </a:pPr>
            <a:r>
              <a:rPr lang="en-GB" b="0" dirty="0"/>
              <a:t>North East LEP</a:t>
            </a:r>
          </a:p>
          <a:p>
            <a:pPr marL="228600" indent="-228600">
              <a:buAutoNum type="arabicParenR"/>
            </a:pPr>
            <a:r>
              <a:rPr lang="en-GB" b="0" dirty="0" err="1"/>
              <a:t>Unsplash</a:t>
            </a:r>
            <a:endParaRPr lang="en-GB" b="0" dirty="0"/>
          </a:p>
          <a:p>
            <a:pPr marL="0" indent="0">
              <a:buNone/>
            </a:pPr>
            <a:endParaRPr lang="en-GB" b="0" dirty="0"/>
          </a:p>
          <a:p>
            <a:pPr marL="0" indent="0">
              <a:buNone/>
            </a:pPr>
            <a:r>
              <a:rPr lang="en-GB" b="1" dirty="0"/>
              <a:t>References:</a:t>
            </a:r>
          </a:p>
          <a:p>
            <a:pPr marL="228600" indent="-228600">
              <a:buAutoNum type="arabicParenR"/>
            </a:pPr>
            <a:r>
              <a:rPr lang="en-GB" dirty="0"/>
              <a:t>https://www.northeastlep.co.uk/the-plan/support/financial-professional-and-business-services/</a:t>
            </a:r>
          </a:p>
          <a:p>
            <a:pPr marL="228600" indent="-228600">
              <a:buAutoNum type="arabicParenR"/>
            </a:pPr>
            <a:r>
              <a:rPr lang="en-GB" dirty="0"/>
              <a:t>https://careers.virginmoney.com/</a:t>
            </a:r>
          </a:p>
          <a:p>
            <a:pPr marL="228600" indent="-228600">
              <a:buAutoNum type="arabicParenR"/>
            </a:pPr>
            <a:r>
              <a:rPr lang="en-GB" dirty="0"/>
              <a:t>https://www.newcastle.co.uk/careers</a:t>
            </a:r>
          </a:p>
        </p:txBody>
      </p:sp>
      <p:sp>
        <p:nvSpPr>
          <p:cNvPr id="4" name="Slide Number Placeholder 3"/>
          <p:cNvSpPr>
            <a:spLocks noGrp="1"/>
          </p:cNvSpPr>
          <p:nvPr>
            <p:ph type="sldNum" sz="quarter" idx="5"/>
          </p:nvPr>
        </p:nvSpPr>
        <p:spPr/>
        <p:txBody>
          <a:bodyPr/>
          <a:lstStyle/>
          <a:p>
            <a:fld id="{E6BE8983-6ADB-074C-82EC-D9C11D0FB6F2}" type="slidenum">
              <a:rPr lang="en-US" smtClean="0"/>
              <a:t>14</a:t>
            </a:fld>
            <a:endParaRPr lang="en-US"/>
          </a:p>
        </p:txBody>
      </p:sp>
    </p:spTree>
    <p:extLst>
      <p:ext uri="{BB962C8B-B14F-4D97-AF65-F5344CB8AC3E}">
        <p14:creationId xmlns:p14="http://schemas.microsoft.com/office/powerpoint/2010/main" val="715222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https://www.northeastambition.co.uk/education</a:t>
            </a:r>
          </a:p>
          <a:p>
            <a:pPr algn="l">
              <a:buFont typeface="Arial" panose="020B0604020202020204" pitchFamily="34" charset="0"/>
              <a:buChar char="•"/>
            </a:pPr>
            <a:r>
              <a:rPr lang="en-GB" sz="1800" b="0" i="0" dirty="0">
                <a:solidFill>
                  <a:srgbClr val="222222"/>
                </a:solidFill>
                <a:effectLst/>
                <a:latin typeface="Calibri" panose="020F0502020204030204" pitchFamily="34" charset="0"/>
              </a:rPr>
              <a:t>27,000 employees in primary / pre-primary education (NE region 38,000)</a:t>
            </a:r>
          </a:p>
          <a:p>
            <a:pPr algn="l">
              <a:buFont typeface="Arial" panose="020B0604020202020204" pitchFamily="34" charset="0"/>
              <a:buChar char="•"/>
            </a:pPr>
            <a:r>
              <a:rPr lang="en-GB" sz="1800" b="0" i="0" dirty="0">
                <a:solidFill>
                  <a:srgbClr val="222222"/>
                </a:solidFill>
                <a:effectLst/>
                <a:latin typeface="Calibri" panose="020F0502020204030204" pitchFamily="34" charset="0"/>
              </a:rPr>
              <a:t>22,000 in secondary education (NE region 31,000)</a:t>
            </a:r>
          </a:p>
          <a:p>
            <a:pPr algn="l">
              <a:buFont typeface="Arial" panose="020B0604020202020204" pitchFamily="34" charset="0"/>
              <a:buChar char="•"/>
            </a:pPr>
            <a:r>
              <a:rPr lang="en-GB" sz="1800" b="0" i="0" dirty="0">
                <a:solidFill>
                  <a:srgbClr val="222222"/>
                </a:solidFill>
                <a:effectLst/>
                <a:latin typeface="Calibri" panose="020F0502020204030204" pitchFamily="34" charset="0"/>
              </a:rPr>
              <a:t>18,000 in higher education (NE region 19,000)</a:t>
            </a:r>
          </a:p>
          <a:p>
            <a:pPr algn="l">
              <a:buFont typeface="Arial" panose="020B0604020202020204" pitchFamily="34" charset="0"/>
              <a:buChar char="•"/>
            </a:pPr>
            <a:r>
              <a:rPr lang="en-GB" sz="1800" b="0" i="0" dirty="0">
                <a:solidFill>
                  <a:srgbClr val="222222"/>
                </a:solidFill>
                <a:effectLst/>
                <a:latin typeface="Calibri" panose="020F0502020204030204" pitchFamily="34" charset="0"/>
              </a:rPr>
              <a:t>The remainder were in other education industry groups, with most being in “other education not elsewhere classified” (</a:t>
            </a:r>
            <a:r>
              <a:rPr lang="en-GB" sz="1800" b="0" i="0" dirty="0" err="1">
                <a:solidFill>
                  <a:srgbClr val="222222"/>
                </a:solidFill>
                <a:effectLst/>
                <a:latin typeface="Calibri" panose="020F0502020204030204" pitchFamily="34" charset="0"/>
              </a:rPr>
              <a:t>ie</a:t>
            </a:r>
            <a:r>
              <a:rPr lang="en-GB" sz="1800" b="0" i="0" dirty="0">
                <a:solidFill>
                  <a:srgbClr val="222222"/>
                </a:solidFill>
                <a:effectLst/>
                <a:latin typeface="Calibri" panose="020F0502020204030204" pitchFamily="34" charset="0"/>
              </a:rPr>
              <a:t> not the above or sport, recreation or cultural education or driving schools or support activities)</a:t>
            </a:r>
          </a:p>
          <a:p>
            <a:pPr marL="0" indent="0">
              <a:buNone/>
            </a:pPr>
            <a:endParaRPr lang="en-GB" dirty="0"/>
          </a:p>
          <a:p>
            <a:pPr marL="0" indent="0">
              <a:buNone/>
            </a:pPr>
            <a:endParaRPr lang="en-GB" dirty="0"/>
          </a:p>
          <a:p>
            <a:pPr marL="0" indent="0">
              <a:buNone/>
            </a:pPr>
            <a:r>
              <a:rPr lang="en-GB" b="1" dirty="0"/>
              <a:t>Images:</a:t>
            </a:r>
          </a:p>
          <a:p>
            <a:pPr marL="228600" indent="-228600">
              <a:buAutoNum type="arabicParenR"/>
            </a:pPr>
            <a:r>
              <a:rPr lang="en-GB" dirty="0"/>
              <a:t>https://www.northeastambition.co.uk/education</a:t>
            </a:r>
          </a:p>
        </p:txBody>
      </p:sp>
      <p:sp>
        <p:nvSpPr>
          <p:cNvPr id="4" name="Slide Number Placeholder 3"/>
          <p:cNvSpPr>
            <a:spLocks noGrp="1"/>
          </p:cNvSpPr>
          <p:nvPr>
            <p:ph type="sldNum" sz="quarter" idx="5"/>
          </p:nvPr>
        </p:nvSpPr>
        <p:spPr/>
        <p:txBody>
          <a:bodyPr/>
          <a:lstStyle/>
          <a:p>
            <a:fld id="{E6BE8983-6ADB-074C-82EC-D9C11D0FB6F2}" type="slidenum">
              <a:rPr lang="en-US" smtClean="0"/>
              <a:t>15</a:t>
            </a:fld>
            <a:endParaRPr lang="en-US"/>
          </a:p>
        </p:txBody>
      </p:sp>
    </p:spTree>
    <p:extLst>
      <p:ext uri="{BB962C8B-B14F-4D97-AF65-F5344CB8AC3E}">
        <p14:creationId xmlns:p14="http://schemas.microsoft.com/office/powerpoint/2010/main" val="141270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https://youtu.be/cg1cHr2lXl8</a:t>
            </a:r>
          </a:p>
          <a:p>
            <a:r>
              <a:rPr lang="en-GB" b="1" dirty="0"/>
              <a:t>SafeShare Video Link: </a:t>
            </a:r>
            <a:r>
              <a:rPr lang="en-GB" b="0" dirty="0"/>
              <a:t>https://safeshare.tv/x/ss61f7c4eb81103</a:t>
            </a:r>
          </a:p>
          <a:p>
            <a:endParaRPr lang="en-GB" b="1" dirty="0"/>
          </a:p>
          <a:p>
            <a:r>
              <a:rPr lang="en-GB" b="1" dirty="0"/>
              <a:t>Images</a:t>
            </a:r>
          </a:p>
          <a:p>
            <a:pPr marL="228600" indent="-228600">
              <a:buAutoNum type="arabicParenR"/>
            </a:pPr>
            <a:r>
              <a:rPr lang="en-GB" b="0" dirty="0"/>
              <a:t>Via video </a:t>
            </a:r>
          </a:p>
          <a:p>
            <a:pPr marL="228600" indent="-228600">
              <a:buAutoNum type="arabicParenR"/>
            </a:pPr>
            <a:endParaRPr lang="en-GB" b="0" dirty="0"/>
          </a:p>
          <a:p>
            <a:pPr marL="0" indent="0">
              <a:buNone/>
            </a:pPr>
            <a:r>
              <a:rPr lang="en-GB" b="1" dirty="0"/>
              <a:t>References</a:t>
            </a:r>
          </a:p>
          <a:p>
            <a:pPr marL="228600" indent="-228600">
              <a:buAutoNum type="arabicParenR"/>
            </a:pPr>
            <a:r>
              <a:rPr lang="en-GB" b="0" dirty="0"/>
              <a:t>https://www.northeastlep.co.uk/key-sectors/advanced-manufacturing/</a:t>
            </a:r>
          </a:p>
          <a:p>
            <a:pPr marL="228600" indent="-228600">
              <a:buAutoNum type="arabicParenR"/>
            </a:pPr>
            <a:r>
              <a:rPr lang="en-GB" b="0" dirty="0"/>
              <a:t>https://www.northeastlep.co.uk/projects-and-funding/projects/international-advanced-manufacturing-park-iamp/</a:t>
            </a:r>
          </a:p>
          <a:p>
            <a:pPr marL="228600" indent="-228600">
              <a:buAutoNum type="arabicParenR"/>
            </a:pPr>
            <a:r>
              <a:rPr lang="en-GB" b="0" dirty="0"/>
              <a:t>https://evidencehub.northeastlep.co.uk/report/advanced-manufacturing</a:t>
            </a:r>
          </a:p>
          <a:p>
            <a:pPr marL="228600" indent="-228600">
              <a:buAutoNum type="arabicParenR"/>
            </a:pPr>
            <a:r>
              <a:rPr lang="en-GB" b="0" dirty="0"/>
              <a:t>https://www.bankofengland.co.uk/knowledgebank/what-is-gdp</a:t>
            </a:r>
          </a:p>
          <a:p>
            <a:pPr marL="228600" indent="-228600">
              <a:buAutoNum type="arabicParenR"/>
            </a:pPr>
            <a:r>
              <a:rPr lang="en-GB" b="0" dirty="0"/>
              <a:t>https://www.northeastlep.co.uk/wp-content/uploads/2015/10/Lifescience-Brochure-23-10-15-amended.pdf</a:t>
            </a:r>
          </a:p>
          <a:p>
            <a:pPr marL="228600" indent="-228600">
              <a:buAutoNum type="arabicParenR"/>
            </a:pPr>
            <a:endParaRPr lang="en-GB" b="0" dirty="0"/>
          </a:p>
          <a:p>
            <a:pPr marL="228600" indent="-228600">
              <a:buAutoNum type="arabicParenR"/>
            </a:pPr>
            <a:endParaRPr lang="en-GB" b="1" dirty="0"/>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16</a:t>
            </a:fld>
            <a:endParaRPr lang="en-US"/>
          </a:p>
        </p:txBody>
      </p:sp>
    </p:spTree>
    <p:extLst>
      <p:ext uri="{BB962C8B-B14F-4D97-AF65-F5344CB8AC3E}">
        <p14:creationId xmlns:p14="http://schemas.microsoft.com/office/powerpoint/2010/main" val="331555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 </a:t>
            </a:r>
            <a:r>
              <a:rPr lang="en-GB" b="0" dirty="0"/>
              <a:t>Many North East schools use </a:t>
            </a:r>
            <a:r>
              <a:rPr lang="en-GB" b="0" dirty="0">
                <a:solidFill>
                  <a:schemeClr val="accent1"/>
                </a:solidFill>
              </a:rPr>
              <a:t>https://www.skillsbuilder.org/ </a:t>
            </a:r>
            <a:r>
              <a:rPr lang="en-GB" b="0" dirty="0"/>
              <a:t>to support this area of the curriculum.</a:t>
            </a:r>
          </a:p>
          <a:p>
            <a:endParaRPr lang="en-GB" b="1" dirty="0"/>
          </a:p>
          <a:p>
            <a:r>
              <a:rPr lang="en-GB" b="1" dirty="0"/>
              <a:t>Images</a:t>
            </a:r>
          </a:p>
          <a:p>
            <a:pPr marL="228600" indent="-228600">
              <a:buAutoNum type="arabicParenR"/>
            </a:pPr>
            <a:r>
              <a:rPr lang="en-GB" b="0" dirty="0" err="1"/>
              <a:t>Unsplash</a:t>
            </a: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17</a:t>
            </a:fld>
            <a:endParaRPr lang="en-US"/>
          </a:p>
        </p:txBody>
      </p:sp>
    </p:spTree>
    <p:extLst>
      <p:ext uri="{BB962C8B-B14F-4D97-AF65-F5344CB8AC3E}">
        <p14:creationId xmlns:p14="http://schemas.microsoft.com/office/powerpoint/2010/main" val="137234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28600" indent="-228600">
              <a:buAutoNum type="arabicParenR"/>
            </a:pPr>
            <a:r>
              <a:rPr lang="en-GB" b="0" dirty="0"/>
              <a:t>https://icould.com/</a:t>
            </a:r>
          </a:p>
          <a:p>
            <a:pPr marL="228600" indent="-228600">
              <a:buAutoNum type="arabicParenR"/>
            </a:pPr>
            <a:r>
              <a:rPr lang="en-GB" b="0" dirty="0"/>
              <a:t>https://careers.startprofile.com/page/home-page</a:t>
            </a:r>
          </a:p>
          <a:p>
            <a:pPr marL="228600" indent="-228600">
              <a:buAutoNum type="arabicParenR"/>
            </a:pPr>
            <a:r>
              <a:rPr lang="en-GB" b="0" dirty="0"/>
              <a:t>https://nationalcareers.service.gov.uk/</a:t>
            </a:r>
          </a:p>
          <a:p>
            <a:pPr marL="228600" indent="-228600">
              <a:buAutoNum type="arabicParenR"/>
            </a:pPr>
            <a:endParaRPr lang="en-GB" b="0" dirty="0"/>
          </a:p>
          <a:p>
            <a:pPr marL="228600" indent="-228600">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18</a:t>
            </a:fld>
            <a:endParaRPr lang="en-US"/>
          </a:p>
        </p:txBody>
      </p:sp>
    </p:spTree>
    <p:extLst>
      <p:ext uri="{BB962C8B-B14F-4D97-AF65-F5344CB8AC3E}">
        <p14:creationId xmlns:p14="http://schemas.microsoft.com/office/powerpoint/2010/main" val="4273373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https://www.northeastambition.co.uk/directory/-ncs-skills-booster-programme</a:t>
            </a:r>
          </a:p>
          <a:p>
            <a:pPr marL="228600" indent="-228600">
              <a:buAutoNum type="arabicParenR"/>
            </a:pPr>
            <a:r>
              <a:rPr lang="en-GB" b="0" dirty="0"/>
              <a:t>https://www.northeastambition.co.uk/directory/young-enterprise-company-programme</a:t>
            </a:r>
          </a:p>
          <a:p>
            <a:pPr marL="228600" indent="-228600">
              <a:buAutoNum type="arabicParenR"/>
            </a:pPr>
            <a:r>
              <a:rPr lang="en-GB" dirty="0"/>
              <a:t>https://www.northeastambition.co.uk/directory/education-development-trust</a:t>
            </a:r>
          </a:p>
          <a:p>
            <a:pPr marL="228600" indent="-228600">
              <a:buAutoNum type="arabicParenR"/>
            </a:pPr>
            <a:r>
              <a:rPr lang="en-GB" dirty="0"/>
              <a:t>https://www.northeastambition.co.uk/directory/unlocking-talent-and-potential</a:t>
            </a:r>
          </a:p>
          <a:p>
            <a:pPr marL="228600" indent="-228600">
              <a:buAutoNum type="arabicParenR"/>
            </a:pPr>
            <a:r>
              <a:rPr lang="en-GB" dirty="0"/>
              <a:t>https://www.northeastambition.co.uk/directory/futureme</a:t>
            </a:r>
          </a:p>
          <a:p>
            <a:pPr marL="228600" indent="-228600">
              <a:buAutoNum type="arabicParenR"/>
            </a:pPr>
            <a:endParaRPr lang="en-GB"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20</a:t>
            </a:fld>
            <a:endParaRPr lang="en-US"/>
          </a:p>
        </p:txBody>
      </p:sp>
    </p:spTree>
    <p:extLst>
      <p:ext uri="{BB962C8B-B14F-4D97-AF65-F5344CB8AC3E}">
        <p14:creationId xmlns:p14="http://schemas.microsoft.com/office/powerpoint/2010/main" val="786705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https://www.northeastambition.co.uk/directory/skills-builder-accelerator</a:t>
            </a:r>
          </a:p>
          <a:p>
            <a:pPr marL="228600" indent="-228600">
              <a:buAutoNum type="arabicParenR"/>
            </a:pPr>
            <a:r>
              <a:rPr lang="en-GB" dirty="0"/>
              <a:t>https://www.northeastambition.co.uk/directory/educational-speakers</a:t>
            </a:r>
          </a:p>
          <a:p>
            <a:pPr marL="228600" indent="-228600">
              <a:buAutoNum type="arabicParenR"/>
            </a:pPr>
            <a:r>
              <a:rPr lang="en-GB" dirty="0"/>
              <a:t>https://www.northeastambition.co.uk/directory/higher-education</a:t>
            </a:r>
          </a:p>
          <a:p>
            <a:pPr marL="228600" indent="-228600">
              <a:buAutoNum type="arabicParenR"/>
            </a:pPr>
            <a:r>
              <a:rPr lang="en-GB" dirty="0"/>
              <a:t>https://www.northeastambition.co.uk/directory/-nustem-northumbria-university</a:t>
            </a:r>
          </a:p>
          <a:p>
            <a:pPr marL="228600" indent="-228600">
              <a:buAutoNum type="arabicParenR"/>
            </a:pPr>
            <a:r>
              <a:rPr lang="en-GB" dirty="0"/>
              <a:t>https://www.northeastambition.co.uk/directory/www.outreachnortheast.ac.uk</a:t>
            </a:r>
          </a:p>
          <a:p>
            <a:pPr marL="228600" indent="-228600">
              <a:buAutoNum type="arabicParenR"/>
            </a:pPr>
            <a:endParaRPr lang="en-GB"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21</a:t>
            </a:fld>
            <a:endParaRPr lang="en-US"/>
          </a:p>
        </p:txBody>
      </p:sp>
    </p:spTree>
    <p:extLst>
      <p:ext uri="{BB962C8B-B14F-4D97-AF65-F5344CB8AC3E}">
        <p14:creationId xmlns:p14="http://schemas.microsoft.com/office/powerpoint/2010/main" val="253463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North East LEP </a:t>
            </a:r>
          </a:p>
          <a:p>
            <a:endParaRPr lang="en-GB" b="1" dirty="0"/>
          </a:p>
          <a:p>
            <a:r>
              <a:rPr lang="en-GB" b="1" dirty="0"/>
              <a:t>References</a:t>
            </a:r>
          </a:p>
          <a:p>
            <a:pPr marL="230017" indent="-230017">
              <a:buAutoNum type="arabicParenR"/>
            </a:pPr>
            <a:r>
              <a:rPr lang="en-GB" dirty="0"/>
              <a:t>http://www.lmiforall.org.uk/explore_lmi/</a:t>
            </a:r>
          </a:p>
          <a:p>
            <a:pPr marL="230017" indent="-230017">
              <a:buAutoNum type="arabicParenR"/>
            </a:pPr>
            <a:r>
              <a:rPr lang="en-GB" dirty="0"/>
              <a:t>https://www.lmiforall.org.uk/explore_lmi/learning-units/what-is-lmi/ - </a:t>
            </a:r>
            <a:r>
              <a:rPr lang="en-GB" b="1" dirty="0"/>
              <a:t>There is a YouTube video explaining LMI if needed on this page.  </a:t>
            </a:r>
          </a:p>
          <a:p>
            <a:pPr marL="230017" indent="-230017">
              <a:buAutoNum type="arabicParenR"/>
            </a:pPr>
            <a:endParaRPr lang="en-GB" b="1" dirty="0"/>
          </a:p>
          <a:p>
            <a:pPr marL="230017" indent="-230017">
              <a:buAutoNum type="arabicParenR"/>
            </a:pPr>
            <a:endParaRPr lang="en-GB" dirty="0"/>
          </a:p>
          <a:p>
            <a:pPr marL="230017" indent="-230017">
              <a:buAutoNum type="arabicParenR"/>
            </a:pPr>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3</a:t>
            </a:fld>
            <a:endParaRPr lang="en-US"/>
          </a:p>
        </p:txBody>
      </p:sp>
    </p:spTree>
    <p:extLst>
      <p:ext uri="{BB962C8B-B14F-4D97-AF65-F5344CB8AC3E}">
        <p14:creationId xmlns:p14="http://schemas.microsoft.com/office/powerpoint/2010/main" val="1980982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References</a:t>
            </a:r>
          </a:p>
          <a:p>
            <a:pPr marL="228600" indent="-228600">
              <a:buAutoNum type="arabicParenR"/>
            </a:pPr>
            <a:r>
              <a:rPr lang="en-GB" b="0" dirty="0"/>
              <a:t>https://www.northeastambition.co.uk/directory/-sunderland-engineering-training-association</a:t>
            </a:r>
          </a:p>
          <a:p>
            <a:pPr marL="228600" indent="-228600">
              <a:buAutoNum type="arabicParenR"/>
            </a:pPr>
            <a:r>
              <a:rPr lang="en-GB" b="0" dirty="0"/>
              <a:t>https://www.northeastambition.co.uk/directory/young-enterprise-team-programme</a:t>
            </a:r>
          </a:p>
          <a:p>
            <a:pPr marL="228600" indent="-228600">
              <a:buAutoNum type="arabicParenR"/>
            </a:pPr>
            <a:r>
              <a:rPr lang="en-GB" b="0" dirty="0"/>
              <a:t>https://www.northeastambition.co.uk/directory/career-development-professionals</a:t>
            </a:r>
          </a:p>
          <a:p>
            <a:pPr marL="228600" indent="-228600">
              <a:buAutoNum type="arabicParenR"/>
            </a:pPr>
            <a:r>
              <a:rPr lang="en-GB" dirty="0"/>
              <a:t>https://www.northeastambition.co.uk/directory/start-profile</a:t>
            </a:r>
          </a:p>
          <a:p>
            <a:pPr marL="228600" indent="-228600">
              <a:buAutoNum type="arabicParenR"/>
            </a:pPr>
            <a:r>
              <a:rPr lang="en-GB" dirty="0"/>
              <a:t>https://www.northeastambition.co.uk/directory/careers-resource-success-at-school</a:t>
            </a:r>
          </a:p>
          <a:p>
            <a:pPr marL="228600" indent="-228600">
              <a:buAutoNum type="arabicParenR"/>
            </a:pP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22</a:t>
            </a:fld>
            <a:endParaRPr lang="en-US"/>
          </a:p>
        </p:txBody>
      </p:sp>
    </p:spTree>
    <p:extLst>
      <p:ext uri="{BB962C8B-B14F-4D97-AF65-F5344CB8AC3E}">
        <p14:creationId xmlns:p14="http://schemas.microsoft.com/office/powerpoint/2010/main" val="399076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Note: </a:t>
            </a:r>
            <a:r>
              <a:rPr lang="en-GB" b="0" i="0" dirty="0">
                <a:solidFill>
                  <a:srgbClr val="212529"/>
                </a:solidFill>
                <a:effectLst/>
                <a:latin typeface="source sans pro" panose="020B0503030403020204" pitchFamily="34" charset="0"/>
              </a:rPr>
              <a:t>The North East Local Enterprise Partnership works with partners to develop a more competitive economy for the North East, Helping to create more and better jobs for everyone.</a:t>
            </a:r>
          </a:p>
          <a:p>
            <a:endParaRPr lang="en-GB" b="1" dirty="0"/>
          </a:p>
          <a:p>
            <a:r>
              <a:rPr lang="en-GB" b="1" dirty="0"/>
              <a:t>Images</a:t>
            </a:r>
          </a:p>
          <a:p>
            <a:pPr marL="228600" indent="-228600">
              <a:buAutoNum type="arabicParenR"/>
            </a:pPr>
            <a:r>
              <a:rPr lang="en-GB" b="0" dirty="0" err="1"/>
              <a:t>Unsplash</a:t>
            </a:r>
            <a:endParaRPr lang="en-GB" b="0" dirty="0"/>
          </a:p>
          <a:p>
            <a:pPr marL="0" indent="0">
              <a:buNone/>
            </a:pPr>
            <a:endParaRPr lang="en-GB" b="0" dirty="0"/>
          </a:p>
          <a:p>
            <a:pPr marL="0" indent="0">
              <a:buNone/>
            </a:pPr>
            <a:r>
              <a:rPr lang="en-GB" b="1" dirty="0"/>
              <a:t>References</a:t>
            </a:r>
          </a:p>
          <a:p>
            <a:pPr marL="230017" indent="-230017">
              <a:buAutoNum type="arabicParenR"/>
            </a:pPr>
            <a:r>
              <a:rPr lang="en-GB" b="0" dirty="0"/>
              <a:t>https://www.northeastambition.co.uk/toolkits/labour-market-insights-toolkit</a:t>
            </a:r>
          </a:p>
          <a:p>
            <a:pPr marL="230017" indent="-230017">
              <a:buAutoNum type="arabicParenR"/>
            </a:pPr>
            <a:r>
              <a:rPr lang="en-GB" b="0" dirty="0"/>
              <a:t>https://www.northeastlep.co.uk/key-sectors/</a:t>
            </a:r>
          </a:p>
          <a:p>
            <a:pPr marL="230017" indent="-230017">
              <a:buAutoNum type="arabicParenR"/>
            </a:pPr>
            <a:r>
              <a:rPr lang="en-GB" b="0" dirty="0"/>
              <a:t>https://evidencehub.northeastlep.co.uk/report/gva-industry</a:t>
            </a:r>
          </a:p>
          <a:p>
            <a:pPr marL="230017" indent="-230017">
              <a:buAutoNum type="arabicParenR"/>
            </a:pPr>
            <a:r>
              <a:rPr lang="en-GB" b="0" dirty="0"/>
              <a:t>https://dictionary.cambridge.org/dictionary/english/manufacturing</a:t>
            </a:r>
          </a:p>
          <a:p>
            <a:pPr marL="230017" indent="-230017">
              <a:buAutoNum type="arabicParenR"/>
            </a:pPr>
            <a:r>
              <a:rPr lang="en-GB" b="0" dirty="0"/>
              <a:t>https://dictionary.cambridge.org/dictionary/english/administration</a:t>
            </a:r>
          </a:p>
          <a:p>
            <a:pPr marL="230017" indent="-230017">
              <a:buAutoNum type="arabicParenR"/>
            </a:pPr>
            <a:r>
              <a:rPr lang="en-GB" b="0" dirty="0"/>
              <a:t>https://dictionary.cambridge.org/dictionary/english/retail</a:t>
            </a:r>
          </a:p>
          <a:p>
            <a:pPr marL="230017" indent="-230017">
              <a:buAutoNum type="arabicParenR"/>
            </a:pPr>
            <a:r>
              <a:rPr lang="en-GB" b="0" dirty="0"/>
              <a:t>https://dictionary.cambridge.org/dictionary/english/social-care</a:t>
            </a:r>
          </a:p>
          <a:p>
            <a:pPr marL="0" indent="0">
              <a:buNone/>
            </a:pPr>
            <a:endParaRPr lang="en-GB" b="0" dirty="0"/>
          </a:p>
          <a:p>
            <a:pPr marL="230017" indent="-230017">
              <a:buAutoNum type="arabicParenR"/>
            </a:pPr>
            <a:endParaRPr lang="en-GB" b="0" dirty="0"/>
          </a:p>
          <a:p>
            <a:pPr marL="230017" indent="-230017">
              <a:buAutoNum type="arabicParenR"/>
            </a:pP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4</a:t>
            </a:fld>
            <a:endParaRPr lang="en-US"/>
          </a:p>
        </p:txBody>
      </p:sp>
    </p:spTree>
    <p:extLst>
      <p:ext uri="{BB962C8B-B14F-4D97-AF65-F5344CB8AC3E}">
        <p14:creationId xmlns:p14="http://schemas.microsoft.com/office/powerpoint/2010/main" val="51734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Note: </a:t>
            </a:r>
            <a:r>
              <a:rPr lang="en-GB" b="0" i="0" dirty="0">
                <a:solidFill>
                  <a:srgbClr val="212529"/>
                </a:solidFill>
                <a:effectLst/>
                <a:latin typeface="source sans pro" panose="020B0503030403020204" pitchFamily="34" charset="0"/>
              </a:rPr>
              <a:t>The North East Local Enterprise Partnership works with partners to develop a more competitive economy for the North East, Helping to create more and better jobs for everyone.</a:t>
            </a:r>
          </a:p>
          <a:p>
            <a:r>
              <a:rPr lang="en-GB" b="1" dirty="0"/>
              <a:t>There are four Universities in the North East LEP and one in Tees Valley</a:t>
            </a:r>
          </a:p>
          <a:p>
            <a:r>
              <a:rPr lang="en-GB" b="1" dirty="0"/>
              <a:t>There are nine Further Education colleges and two sixth forms</a:t>
            </a:r>
          </a:p>
          <a:p>
            <a:r>
              <a:rPr lang="en-GB" b="1" dirty="0"/>
              <a:t>There are over 240 secondaries including SEND, PRU and Alternative Provision</a:t>
            </a:r>
          </a:p>
          <a:p>
            <a:r>
              <a:rPr lang="en-GB" b="1" dirty="0"/>
              <a:t>There are over seven hundred primaries</a:t>
            </a:r>
          </a:p>
          <a:p>
            <a:r>
              <a:rPr lang="en-GB" b="1" dirty="0"/>
              <a:t>https://explore-education-statistics.service.gov.uk/find-statistics/school-pupils-and-their-characteristics</a:t>
            </a:r>
          </a:p>
          <a:p>
            <a:endParaRPr lang="en-GB" b="0" dirty="0"/>
          </a:p>
          <a:p>
            <a:r>
              <a:rPr lang="en-GB" b="1" dirty="0"/>
              <a:t>Images</a:t>
            </a:r>
          </a:p>
          <a:p>
            <a:pPr marL="228600" indent="-228600">
              <a:buAutoNum type="arabicParenR"/>
            </a:pPr>
            <a:r>
              <a:rPr lang="en-GB" b="0" dirty="0" err="1"/>
              <a:t>Unsplash</a:t>
            </a:r>
            <a:endParaRPr lang="en-GB" b="0" dirty="0"/>
          </a:p>
          <a:p>
            <a:pPr marL="0" indent="0">
              <a:buNone/>
            </a:pPr>
            <a:endParaRPr lang="en-GB" b="0" dirty="0"/>
          </a:p>
          <a:p>
            <a:pPr marL="0" indent="0">
              <a:buNone/>
            </a:pPr>
            <a:r>
              <a:rPr lang="en-GB" b="1" dirty="0"/>
              <a:t>References</a:t>
            </a:r>
          </a:p>
          <a:p>
            <a:pPr marL="230017" indent="-230017">
              <a:buAutoNum type="arabicParenR"/>
            </a:pPr>
            <a:r>
              <a:rPr lang="en-GB" b="0" dirty="0"/>
              <a:t>https://www.northeastambition.co.uk/toolkits/labour-market-insights-toolkit</a:t>
            </a:r>
          </a:p>
          <a:p>
            <a:pPr marL="230017" indent="-230017">
              <a:buAutoNum type="arabicParenR"/>
            </a:pPr>
            <a:r>
              <a:rPr lang="en-GB" b="0" dirty="0"/>
              <a:t>https://www.northeastlep.co.uk/key-sectors/</a:t>
            </a:r>
          </a:p>
          <a:p>
            <a:pPr marL="230017" indent="-230017">
              <a:buAutoNum type="arabicParenR"/>
            </a:pPr>
            <a:r>
              <a:rPr lang="en-GB" b="0" dirty="0"/>
              <a:t>https://evidencehub.northeastlep.co.uk/report/gva-industry</a:t>
            </a:r>
          </a:p>
          <a:p>
            <a:pPr marL="230017" indent="-230017">
              <a:buAutoNum type="arabicParenR"/>
            </a:pPr>
            <a:r>
              <a:rPr lang="en-GB" b="0" dirty="0"/>
              <a:t>https://dictionary.cambridge.org/dictionary/english/manufacturing</a:t>
            </a:r>
          </a:p>
          <a:p>
            <a:pPr marL="230017" indent="-230017">
              <a:buAutoNum type="arabicParenR"/>
            </a:pPr>
            <a:r>
              <a:rPr lang="en-GB" b="0" dirty="0"/>
              <a:t>https://dictionary.cambridge.org/dictionary/english/administration</a:t>
            </a:r>
          </a:p>
          <a:p>
            <a:pPr marL="230017" indent="-230017">
              <a:buAutoNum type="arabicParenR"/>
            </a:pPr>
            <a:r>
              <a:rPr lang="en-GB" b="0" dirty="0"/>
              <a:t>https://dictionary.cambridge.org/dictionary/english/retail</a:t>
            </a:r>
          </a:p>
          <a:p>
            <a:pPr marL="230017" indent="-230017">
              <a:buAutoNum type="arabicParenR"/>
            </a:pPr>
            <a:r>
              <a:rPr lang="en-GB" b="0" dirty="0"/>
              <a:t>https://dictionary.cambridge.org/dictionary/english/social-care</a:t>
            </a:r>
          </a:p>
          <a:p>
            <a:pPr marL="0" indent="0">
              <a:buNone/>
            </a:pPr>
            <a:endParaRPr lang="en-GB" b="0" dirty="0"/>
          </a:p>
          <a:p>
            <a:pPr marL="230017" indent="-230017">
              <a:buAutoNum type="arabicParenR"/>
            </a:pPr>
            <a:endParaRPr lang="en-GB" b="0" dirty="0"/>
          </a:p>
          <a:p>
            <a:pPr marL="230017" indent="-230017">
              <a:buAutoNum type="arabicParenR"/>
            </a:pP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5</a:t>
            </a:fld>
            <a:endParaRPr lang="en-US"/>
          </a:p>
        </p:txBody>
      </p:sp>
    </p:spTree>
    <p:extLst>
      <p:ext uri="{BB962C8B-B14F-4D97-AF65-F5344CB8AC3E}">
        <p14:creationId xmlns:p14="http://schemas.microsoft.com/office/powerpoint/2010/main" val="24472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Note: </a:t>
            </a:r>
            <a:r>
              <a:rPr lang="en-GB" b="0" i="0" dirty="0">
                <a:solidFill>
                  <a:srgbClr val="212529"/>
                </a:solidFill>
                <a:effectLst/>
                <a:latin typeface="source sans pro" panose="020B0503030403020204" pitchFamily="34" charset="0"/>
              </a:rPr>
              <a:t>The North East Local Enterprise Partnership works with partners to develop a more competitive economy for the North East, Helping to create more and better jobs for everyone.</a:t>
            </a:r>
          </a:p>
          <a:p>
            <a:endParaRPr lang="en-GB" b="1" dirty="0"/>
          </a:p>
          <a:p>
            <a:r>
              <a:rPr lang="en-GB" b="1" dirty="0"/>
              <a:t>Images</a:t>
            </a:r>
          </a:p>
          <a:p>
            <a:pPr marL="228600" indent="-228600">
              <a:buAutoNum type="arabicParenR"/>
            </a:pPr>
            <a:r>
              <a:rPr lang="en-GB" b="0" dirty="0" err="1"/>
              <a:t>Unsplash</a:t>
            </a:r>
            <a:endParaRPr lang="en-GB" b="0" dirty="0"/>
          </a:p>
          <a:p>
            <a:pPr marL="0" indent="0">
              <a:buNone/>
            </a:pPr>
            <a:endParaRPr lang="en-GB" b="0" dirty="0"/>
          </a:p>
          <a:p>
            <a:pPr marL="0" indent="0">
              <a:buNone/>
            </a:pPr>
            <a:r>
              <a:rPr lang="en-GB" b="1" dirty="0"/>
              <a:t>References</a:t>
            </a:r>
          </a:p>
          <a:p>
            <a:pPr marL="230017" indent="-230017">
              <a:buAutoNum type="arabicParenR"/>
            </a:pPr>
            <a:r>
              <a:rPr lang="en-GB" b="0" dirty="0"/>
              <a:t>https://www.northeastambition.co.uk/toolkits/labour-market-insights-toolkit</a:t>
            </a:r>
          </a:p>
          <a:p>
            <a:pPr marL="230017" indent="-230017">
              <a:buAutoNum type="arabicParenR"/>
            </a:pPr>
            <a:r>
              <a:rPr lang="en-GB" b="0" dirty="0"/>
              <a:t>https://www.northeastlep.co.uk/key-sectors/</a:t>
            </a:r>
          </a:p>
          <a:p>
            <a:pPr marL="0" indent="0">
              <a:buNone/>
            </a:pPr>
            <a:r>
              <a:rPr lang="en-GB" b="0" dirty="0"/>
              <a:t>3) https://www.business-live.co.uk/enterprise/annual-top-200-list-reveals-20887928</a:t>
            </a:r>
          </a:p>
          <a:p>
            <a:pPr marL="0" indent="0">
              <a:buNone/>
            </a:pPr>
            <a:endParaRPr lang="en-GB" b="0" dirty="0"/>
          </a:p>
          <a:p>
            <a:pPr marL="230017" indent="-230017">
              <a:buAutoNum type="arabicParenR"/>
            </a:pPr>
            <a:endParaRPr lang="en-GB" b="0" dirty="0"/>
          </a:p>
          <a:p>
            <a:pPr marL="230017" indent="-230017">
              <a:buAutoNum type="arabicParenR"/>
            </a:pP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6</a:t>
            </a:fld>
            <a:endParaRPr lang="en-US"/>
          </a:p>
        </p:txBody>
      </p:sp>
    </p:spTree>
    <p:extLst>
      <p:ext uri="{BB962C8B-B14F-4D97-AF65-F5344CB8AC3E}">
        <p14:creationId xmlns:p14="http://schemas.microsoft.com/office/powerpoint/2010/main" val="305721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https://www.youtube.com/watch?v=pVUSJl6nCJk&amp;t=12s</a:t>
            </a:r>
          </a:p>
          <a:p>
            <a:r>
              <a:rPr lang="en-GB" b="1" dirty="0"/>
              <a:t>SafeShare Video Link: </a:t>
            </a:r>
            <a:r>
              <a:rPr lang="en-GB" b="0" dirty="0"/>
              <a:t>https://safeshare.tv/x/pVUSJl6nCJk</a:t>
            </a:r>
          </a:p>
          <a:p>
            <a:endParaRPr lang="en-GB" b="1" dirty="0"/>
          </a:p>
          <a:p>
            <a:r>
              <a:rPr lang="en-GB" b="1" dirty="0"/>
              <a:t>Image</a:t>
            </a:r>
          </a:p>
          <a:p>
            <a:pPr marL="228600" indent="-228600">
              <a:buAutoNum type="arabicParenR"/>
            </a:pPr>
            <a:r>
              <a:rPr lang="en-GB" b="0" dirty="0" err="1"/>
              <a:t>Unsplash</a:t>
            </a:r>
            <a:endParaRPr lang="en-GB" b="0" dirty="0"/>
          </a:p>
          <a:p>
            <a:endParaRPr lang="en-GB" b="1" dirty="0"/>
          </a:p>
          <a:p>
            <a:r>
              <a:rPr lang="en-GB" b="1" dirty="0"/>
              <a:t>References</a:t>
            </a:r>
          </a:p>
          <a:p>
            <a:pPr marL="230017" indent="-230017">
              <a:buAutoNum type="arabicParenR"/>
            </a:pPr>
            <a:r>
              <a:rPr lang="en-GB" b="0" dirty="0"/>
              <a:t>https://evidencehub.northeastlep.co.uk/our-data/transport/</a:t>
            </a:r>
          </a:p>
          <a:p>
            <a:pPr marL="230017" indent="-230017">
              <a:buAutoNum type="arabicParenR"/>
            </a:pPr>
            <a:r>
              <a:rPr lang="en-GB" b="0" dirty="0"/>
              <a:t>https://www.northeastlep.co.uk/the-plan/support/transport-and-logistics/</a:t>
            </a:r>
          </a:p>
          <a:p>
            <a:pPr marL="230017" indent="-230017">
              <a:buAutoNum type="arabicParenR"/>
            </a:pPr>
            <a:endParaRPr lang="en-GB" b="0" dirty="0"/>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7</a:t>
            </a:fld>
            <a:endParaRPr lang="en-US"/>
          </a:p>
        </p:txBody>
      </p:sp>
    </p:spTree>
    <p:extLst>
      <p:ext uri="{BB962C8B-B14F-4D97-AF65-F5344CB8AC3E}">
        <p14:creationId xmlns:p14="http://schemas.microsoft.com/office/powerpoint/2010/main" val="331555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https://www.youtube.com/watch?v=McUhua_gnpw&amp;t=147s ( - )</a:t>
            </a:r>
          </a:p>
          <a:p>
            <a:r>
              <a:rPr lang="en-GB" b="1" dirty="0"/>
              <a:t>SafeShare Video Link: </a:t>
            </a:r>
            <a:r>
              <a:rPr lang="en-GB" b="0" dirty="0"/>
              <a:t>https://safeshare.tv/x/McUhua_gnpw</a:t>
            </a:r>
          </a:p>
          <a:p>
            <a:endParaRPr lang="en-GB" b="1" dirty="0"/>
          </a:p>
          <a:p>
            <a:r>
              <a:rPr lang="en-GB" b="1" dirty="0"/>
              <a:t>Images</a:t>
            </a:r>
          </a:p>
          <a:p>
            <a:pPr marL="228600" indent="-228600">
              <a:buAutoNum type="arabicParenR"/>
            </a:pPr>
            <a:r>
              <a:rPr lang="en-GB" b="0" dirty="0"/>
              <a:t>https://drive.google.com/file/d/1aq4LJ7oXkW64Wmnoymfy84fY2TmqR3FR/view</a:t>
            </a:r>
            <a:endParaRPr lang="en-GB" b="1" dirty="0"/>
          </a:p>
          <a:p>
            <a:endParaRPr lang="en-GB" b="1" dirty="0"/>
          </a:p>
          <a:p>
            <a:r>
              <a:rPr lang="en-GB" b="1" dirty="0"/>
              <a:t>References</a:t>
            </a:r>
          </a:p>
          <a:p>
            <a:pPr marL="230017" indent="-230017">
              <a:buAutoNum type="arabicParenR"/>
            </a:pPr>
            <a:r>
              <a:rPr lang="en-GB" b="0" dirty="0"/>
              <a:t>https://bdaily.co.uk/articles/2020/02/07/fleet-of-farming-robots-to-produced-in-Northumberland</a:t>
            </a:r>
          </a:p>
          <a:p>
            <a:pPr marL="230017" indent="-230017">
              <a:buAutoNum type="arabicParenR"/>
            </a:pPr>
            <a:r>
              <a:rPr lang="en-GB" b="0" dirty="0"/>
              <a:t>https://www.smallrobotcompany.com/press-releases/2020/2/7/small-robot-company-announces-robot-fleet-manufacture-with-tharsus</a:t>
            </a:r>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8</a:t>
            </a:fld>
            <a:endParaRPr lang="en-US"/>
          </a:p>
        </p:txBody>
      </p:sp>
    </p:spTree>
    <p:extLst>
      <p:ext uri="{BB962C8B-B14F-4D97-AF65-F5344CB8AC3E}">
        <p14:creationId xmlns:p14="http://schemas.microsoft.com/office/powerpoint/2010/main" val="357568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https://www.youtube.com/watch?v=BaJSciOb2nI&amp;list=PLGVCpm23HHF_z_m8W1dRkwU1BwV2uA5fB</a:t>
            </a:r>
          </a:p>
          <a:p>
            <a:r>
              <a:rPr lang="en-GB" b="1" dirty="0"/>
              <a:t>SafeShare Video Link: </a:t>
            </a:r>
            <a:r>
              <a:rPr lang="en-GB" b="0" dirty="0"/>
              <a:t>https://safeshare.tv/x/BaJSciOb2nI</a:t>
            </a:r>
          </a:p>
          <a:p>
            <a:r>
              <a:rPr lang="en-GB" b="1" dirty="0"/>
              <a:t>YouTube Video Link:  </a:t>
            </a:r>
          </a:p>
          <a:p>
            <a:r>
              <a:rPr lang="en-GB" b="1" dirty="0"/>
              <a:t>SafeShare Video Link: </a:t>
            </a:r>
            <a:r>
              <a:rPr lang="en-GB" b="0" dirty="0"/>
              <a:t>https://safeshare.tv/x/ss6217eda402f39</a:t>
            </a:r>
          </a:p>
          <a:p>
            <a:r>
              <a:rPr lang="en-GB" b="0" dirty="0"/>
              <a:t>https://www.gov.uk/government/statistics/dcms-sector-economic-estimates-2021-employment-2019-to-june-2021</a:t>
            </a:r>
          </a:p>
          <a:p>
            <a:endParaRPr lang="en-GB" b="1" dirty="0"/>
          </a:p>
          <a:p>
            <a:r>
              <a:rPr lang="en-GB" b="1" dirty="0"/>
              <a:t>Images</a:t>
            </a:r>
          </a:p>
          <a:p>
            <a:r>
              <a:rPr lang="en-GB" b="1" dirty="0"/>
              <a:t>1) </a:t>
            </a:r>
            <a:r>
              <a:rPr lang="en-GB" b="0" dirty="0"/>
              <a:t>https://www.google.com/url?sa=i&amp;url=https%3A%2F%2Fwww.business-live.co.uk%2Feconomic-development%2Fhundreds-north-east-smes-benefit-19072739&amp;psig=AOvVaw3K0QHCT5W5icgzEsMZVPgW&amp;ust=1643291659695000&amp;source=images&amp;cd=vfe&amp;ved=0CAwQjhxqFwoTCJC05tLIz_UCFQAAAAAdAAAAABAD</a:t>
            </a:r>
          </a:p>
          <a:p>
            <a:endParaRPr lang="en-GB" b="1" dirty="0"/>
          </a:p>
          <a:p>
            <a:r>
              <a:rPr lang="en-GB" b="1" dirty="0"/>
              <a:t>References:</a:t>
            </a:r>
          </a:p>
          <a:p>
            <a:pPr marL="228600" indent="-228600">
              <a:buAutoNum type="arabicParenR"/>
            </a:pPr>
            <a:r>
              <a:rPr lang="en-GB" b="0" dirty="0"/>
              <a:t>https://www.northeastlep.co.uk/key-sectors/digital/</a:t>
            </a:r>
          </a:p>
          <a:p>
            <a:pPr marL="228600" indent="-228600">
              <a:buAutoNum type="arabicParenR"/>
            </a:pPr>
            <a:r>
              <a:rPr lang="en-GB" b="0" dirty="0"/>
              <a:t>https://www.ccskills.org.uk/</a:t>
            </a:r>
          </a:p>
          <a:p>
            <a:pPr marL="228600" indent="-228600">
              <a:buAutoNum type="arabicParenR"/>
            </a:pPr>
            <a:endParaRPr lang="en-GB" b="0" dirty="0"/>
          </a:p>
          <a:p>
            <a:pPr marL="230017" indent="-230017">
              <a:buAutoNum type="arabicParenR"/>
            </a:pPr>
            <a:endParaRPr lang="en-GB" b="0" dirty="0"/>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9</a:t>
            </a:fld>
            <a:endParaRPr lang="en-US"/>
          </a:p>
        </p:txBody>
      </p:sp>
    </p:spTree>
    <p:extLst>
      <p:ext uri="{BB962C8B-B14F-4D97-AF65-F5344CB8AC3E}">
        <p14:creationId xmlns:p14="http://schemas.microsoft.com/office/powerpoint/2010/main" val="331555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https://www.youtube.com/watch?v=I5KyXKre9So</a:t>
            </a:r>
          </a:p>
          <a:p>
            <a:r>
              <a:rPr lang="en-GB" b="1" dirty="0"/>
              <a:t>SafeShare Video Link: </a:t>
            </a:r>
            <a:r>
              <a:rPr lang="en-GB" b="0" dirty="0"/>
              <a:t>https://safeshare.tv/x/I5KyXKre9So</a:t>
            </a:r>
          </a:p>
          <a:p>
            <a:endParaRPr lang="en-GB" b="1" dirty="0"/>
          </a:p>
          <a:p>
            <a:r>
              <a:rPr lang="en-GB" b="1" dirty="0"/>
              <a:t>Images</a:t>
            </a:r>
          </a:p>
          <a:p>
            <a:pPr marL="228600" indent="-228600">
              <a:buAutoNum type="arabicParenR"/>
            </a:pPr>
            <a:r>
              <a:rPr lang="en-GB" b="0" dirty="0"/>
              <a:t>North East LEP </a:t>
            </a:r>
          </a:p>
          <a:p>
            <a:endParaRPr lang="en-GB" b="1" dirty="0"/>
          </a:p>
          <a:p>
            <a:r>
              <a:rPr lang="en-GB" b="1" dirty="0"/>
              <a:t>References:</a:t>
            </a:r>
          </a:p>
          <a:p>
            <a:pPr marL="228600" indent="-228600">
              <a:buAutoNum type="arabicParenR"/>
            </a:pPr>
            <a:r>
              <a:rPr lang="en-GB" b="1" dirty="0"/>
              <a:t>https://www.jobs.nhs.uk/advice/intro.html</a:t>
            </a:r>
          </a:p>
          <a:p>
            <a:pPr marL="228600" indent="-228600">
              <a:buAutoNum type="arabicParenR"/>
            </a:pPr>
            <a:r>
              <a:rPr lang="en-GB" b="1" dirty="0"/>
              <a:t>https://www.life.org.uk/about</a:t>
            </a:r>
          </a:p>
          <a:p>
            <a:pPr marL="228600" indent="-228600">
              <a:buAutoNum type="arabicParenR"/>
            </a:pPr>
            <a:r>
              <a:rPr lang="en-GB" b="1" dirty="0"/>
              <a:t>https://jobs.life.org.uk/</a:t>
            </a:r>
          </a:p>
          <a:p>
            <a:pPr marL="228600" indent="-228600">
              <a:buAutoNum type="arabicParenR"/>
            </a:pPr>
            <a:endParaRPr lang="en-GB" b="1" dirty="0"/>
          </a:p>
          <a:p>
            <a:pPr marL="230017" indent="-230017">
              <a:buAutoNum type="arabicParenR"/>
            </a:pP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10</a:t>
            </a:fld>
            <a:endParaRPr lang="en-US"/>
          </a:p>
        </p:txBody>
      </p:sp>
    </p:spTree>
    <p:extLst>
      <p:ext uri="{BB962C8B-B14F-4D97-AF65-F5344CB8AC3E}">
        <p14:creationId xmlns:p14="http://schemas.microsoft.com/office/powerpoint/2010/main" val="3315559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3B6A-053F-2F44-BCE1-00D98F109D15}"/>
              </a:ext>
            </a:extLst>
          </p:cNvPr>
          <p:cNvSpPr>
            <a:spLocks noGrp="1"/>
          </p:cNvSpPr>
          <p:nvPr>
            <p:ph type="ctrTitle"/>
          </p:nvPr>
        </p:nvSpPr>
        <p:spPr>
          <a:xfrm>
            <a:off x="506627" y="1122363"/>
            <a:ext cx="10161373" cy="2387600"/>
          </a:xfrm>
          <a:prstGeom prst="rect">
            <a:avLst/>
          </a:prstGeom>
        </p:spPr>
        <p:txBody>
          <a:bodyPr anchor="b"/>
          <a:lstStyle>
            <a:lvl1pPr algn="l">
              <a:defRPr sz="36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427A4A3-16D2-7642-B61E-003CE703AE13}"/>
              </a:ext>
            </a:extLst>
          </p:cNvPr>
          <p:cNvSpPr>
            <a:spLocks noGrp="1"/>
          </p:cNvSpPr>
          <p:nvPr>
            <p:ph type="subTitle" idx="1"/>
          </p:nvPr>
        </p:nvSpPr>
        <p:spPr>
          <a:xfrm>
            <a:off x="506627" y="3602038"/>
            <a:ext cx="1016137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34572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8274-0ADB-BF4D-B139-79D1AA726026}"/>
              </a:ext>
            </a:extLst>
          </p:cNvPr>
          <p:cNvSpPr>
            <a:spLocks noGrp="1"/>
          </p:cNvSpPr>
          <p:nvPr>
            <p:ph type="title"/>
          </p:nvPr>
        </p:nvSpPr>
        <p:spPr>
          <a:xfrm>
            <a:off x="457200" y="1205385"/>
            <a:ext cx="1089660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6A5E091-208E-974F-B374-EB2FF4E06197}"/>
              </a:ext>
            </a:extLst>
          </p:cNvPr>
          <p:cNvSpPr>
            <a:spLocks noGrp="1"/>
          </p:cNvSpPr>
          <p:nvPr>
            <p:ph idx="1"/>
          </p:nvPr>
        </p:nvSpPr>
        <p:spPr>
          <a:xfrm>
            <a:off x="457200" y="2817341"/>
            <a:ext cx="10896600" cy="335962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0718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3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09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020B-2AE0-DB43-9394-CC107D49CEDE}"/>
              </a:ext>
            </a:extLst>
          </p:cNvPr>
          <p:cNvSpPr>
            <a:spLocks noGrp="1"/>
          </p:cNvSpPr>
          <p:nvPr>
            <p:ph type="title"/>
          </p:nvPr>
        </p:nvSpPr>
        <p:spPr>
          <a:xfrm>
            <a:off x="831850" y="1709739"/>
            <a:ext cx="10515600" cy="1169386"/>
          </a:xfrm>
          <a:prstGeom prst="rect">
            <a:avLst/>
          </a:prstGeom>
        </p:spPr>
        <p:txBody>
          <a:bodyPr anchor="b"/>
          <a:lstStyle>
            <a:lvl1pPr>
              <a:defRPr sz="3600">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C78131E-3E36-1849-92EC-B8E63754BB99}"/>
              </a:ext>
            </a:extLst>
          </p:cNvPr>
          <p:cNvSpPr>
            <a:spLocks noGrp="1"/>
          </p:cNvSpPr>
          <p:nvPr>
            <p:ph type="body" idx="1"/>
          </p:nvPr>
        </p:nvSpPr>
        <p:spPr>
          <a:xfrm>
            <a:off x="831850" y="322878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28599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9BC2BCEE-9B81-1E44-9CA5-985528CD89B2}"/>
              </a:ext>
            </a:extLst>
          </p:cNvPr>
          <p:cNvSpPr>
            <a:spLocks noGrp="1"/>
          </p:cNvSpPr>
          <p:nvPr>
            <p:ph type="title"/>
          </p:nvPr>
        </p:nvSpPr>
        <p:spPr bwMode="auto">
          <a:xfrm>
            <a:off x="468313" y="126791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9" name="Text Placeholder 2">
            <a:extLst>
              <a:ext uri="{FF2B5EF4-FFF2-40B4-BE49-F238E27FC236}">
                <a16:creationId xmlns:a16="http://schemas.microsoft.com/office/drawing/2014/main" id="{6DC5FC8F-FC26-AE4E-8DBD-255972BD84DF}"/>
              </a:ext>
            </a:extLst>
          </p:cNvPr>
          <p:cNvSpPr>
            <a:spLocks noGrp="1"/>
          </p:cNvSpPr>
          <p:nvPr>
            <p:ph type="body" idx="1"/>
          </p:nvPr>
        </p:nvSpPr>
        <p:spPr bwMode="auto">
          <a:xfrm>
            <a:off x="457200" y="2564904"/>
            <a:ext cx="822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15290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5" r:id="rId4"/>
    <p:sldLayoutId id="2147483651" r:id="rId5"/>
  </p:sldLayoutIdLst>
  <p:txStyles>
    <p:titleStyle>
      <a:lvl1pPr algn="l" defTabSz="914400" rtl="0" eaLnBrk="1" latinLnBrk="0" hangingPunct="1">
        <a:lnSpc>
          <a:spcPct val="90000"/>
        </a:lnSpc>
        <a:spcBef>
          <a:spcPct val="0"/>
        </a:spcBef>
        <a:buNone/>
        <a:defRPr sz="3600" b="1" kern="1200">
          <a:solidFill>
            <a:srgbClr val="8D0E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safeshare.tv/x/I5KyXKre9So" TargetMode="External"/><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safeshare.tv/x/_fu-5AYPenA" TargetMode="External"/><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hyperlink" Target="https://www.bakerhughes.com/" TargetMode="External"/><Relationship Id="rId3" Type="http://schemas.openxmlformats.org/officeDocument/2006/relationships/hyperlink" Target="https://safeshare.tv/x/aPXZVmEDruk" TargetMode="External"/><Relationship Id="rId7" Type="http://schemas.openxmlformats.org/officeDocument/2006/relationships/hyperlink" Target="https://www.saipem.com/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echnipfmc.com/" TargetMode="External"/><Relationship Id="rId11" Type="http://schemas.openxmlformats.org/officeDocument/2006/relationships/image" Target="../media/image9.svg"/><Relationship Id="rId5" Type="http://schemas.openxmlformats.org/officeDocument/2006/relationships/hyperlink" Target="https://www.ge.com/renewableenergy/wind-energy" TargetMode="External"/><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7.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oconstruct.org/" TargetMode="External"/><Relationship Id="rId5" Type="http://schemas.openxmlformats.org/officeDocument/2006/relationships/image" Target="../media/image9.svg"/><Relationship Id="rId10" Type="http://schemas.openxmlformats.org/officeDocument/2006/relationships/image" Target="../media/image43.jpeg"/><Relationship Id="rId4" Type="http://schemas.openxmlformats.org/officeDocument/2006/relationships/image" Target="../media/image8.png"/><Relationship Id="rId9" Type="http://schemas.openxmlformats.org/officeDocument/2006/relationships/hyperlink" Target="https://safeshare.tv/x/ss6217ee56c47db"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newcastle.co.uk/careers" TargetMode="External"/><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areers.virginmoney.com/" TargetMode="External"/><Relationship Id="rId11" Type="http://schemas.openxmlformats.org/officeDocument/2006/relationships/image" Target="../media/image47.png"/><Relationship Id="rId5" Type="http://schemas.openxmlformats.org/officeDocument/2006/relationships/image" Target="../media/image44.jpeg"/><Relationship Id="rId10" Type="http://schemas.openxmlformats.org/officeDocument/2006/relationships/image" Target="../media/image7.png"/><Relationship Id="rId4" Type="http://schemas.openxmlformats.org/officeDocument/2006/relationships/image" Target="../media/image9.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hyperlink" Target="https://safeshare.tv/x/ss61f7c4eb8110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9.sv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icould.com/" TargetMode="External"/><Relationship Id="rId7" Type="http://schemas.openxmlformats.org/officeDocument/2006/relationships/hyperlink" Target="https://nationalcareers.service.gov.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9.svg"/><Relationship Id="rId5" Type="http://schemas.openxmlformats.org/officeDocument/2006/relationships/hyperlink" Target="https://careers.startprofile.com/page/home-page" TargetMode="External"/><Relationship Id="rId10" Type="http://schemas.openxmlformats.org/officeDocument/2006/relationships/image" Target="../media/image8.png"/><Relationship Id="rId4" Type="http://schemas.openxmlformats.org/officeDocument/2006/relationships/image" Target="../media/image61.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5.png"/><Relationship Id="rId3" Type="http://schemas.openxmlformats.org/officeDocument/2006/relationships/hyperlink" Target="https://www.northeastambition.co.uk/directory/young-enterprise-company-programme" TargetMode="External"/><Relationship Id="rId7" Type="http://schemas.openxmlformats.org/officeDocument/2006/relationships/hyperlink" Target="https://www.northeastambition.co.uk/directory/unlocking-talent-and-potential" TargetMode="External"/><Relationship Id="rId12"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hyperlink" Target="https://www.northeastambition.co.uk/directory/-ncs-skills-booster-programme" TargetMode="External"/><Relationship Id="rId5" Type="http://schemas.openxmlformats.org/officeDocument/2006/relationships/hyperlink" Target="https://www.northeastambition.co.uk/directory/education-development-trust" TargetMode="External"/><Relationship Id="rId10" Type="http://schemas.openxmlformats.org/officeDocument/2006/relationships/image" Target="../media/image67.jpeg"/><Relationship Id="rId4" Type="http://schemas.openxmlformats.org/officeDocument/2006/relationships/image" Target="../media/image64.png"/><Relationship Id="rId9" Type="http://schemas.openxmlformats.org/officeDocument/2006/relationships/hyperlink" Target="https://www.northeastambition.co.uk/directory/futurem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5.png"/><Relationship Id="rId3" Type="http://schemas.openxmlformats.org/officeDocument/2006/relationships/hyperlink" Target="https://www.northeastambition.co.uk/directory/higher-education" TargetMode="External"/><Relationship Id="rId7" Type="http://schemas.openxmlformats.org/officeDocument/2006/relationships/hyperlink" Target="https://www.northeastambition.co.uk/directory/www.outreachnortheast.ac.uk" TargetMode="External"/><Relationship Id="rId12"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hyperlink" Target="https://www.northeastambition.co.uk/directory/educational-speakers" TargetMode="External"/><Relationship Id="rId5" Type="http://schemas.openxmlformats.org/officeDocument/2006/relationships/hyperlink" Target="https://www.northeastambition.co.uk/directory/-nustem-northumbria-university" TargetMode="Externa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hyperlink" Target="https://www.northeastambition.co.uk/directory/skills-builder-accelerator"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8.png"/><Relationship Id="rId3" Type="http://schemas.openxmlformats.org/officeDocument/2006/relationships/hyperlink" Target="https://www.northeastambition.co.uk/directory/start-profile" TargetMode="External"/><Relationship Id="rId7" Type="http://schemas.openxmlformats.org/officeDocument/2006/relationships/hyperlink" Target="https://www.northeastambition.co.uk/directory/-sunderland-engineering-training-association" TargetMode="External"/><Relationship Id="rId12" Type="http://schemas.openxmlformats.org/officeDocument/2006/relationships/hyperlink" Target="https://www.northeastambition.co.uk/directory/young-enterprise-team-programm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15.png"/><Relationship Id="rId5" Type="http://schemas.openxmlformats.org/officeDocument/2006/relationships/hyperlink" Target="https://www.northeastambition.co.uk/directory/careers-resource-success-at-school" TargetMode="External"/><Relationship Id="rId10" Type="http://schemas.openxmlformats.org/officeDocument/2006/relationships/image" Target="../media/image77.gif"/><Relationship Id="rId4" Type="http://schemas.openxmlformats.org/officeDocument/2006/relationships/image" Target="../media/image74.jpeg"/><Relationship Id="rId9" Type="http://schemas.openxmlformats.org/officeDocument/2006/relationships/hyperlink" Target="https://www.northeastambition.co.uk/directory/career-development-professional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9.svg"/><Relationship Id="rId4" Type="http://schemas.openxmlformats.org/officeDocument/2006/relationships/image" Target="../media/image1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7.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safeshare.tv/x/pVUSJl6nCJk" TargetMode="External"/><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28.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safeshare.tv/x/McUhua_gnpw" TargetMode="Externa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hyperlink" Target="https://safeshare.tv/x/ss6217eda402f39" TargetMode="External"/><Relationship Id="rId3" Type="http://schemas.openxmlformats.org/officeDocument/2006/relationships/image" Target="../media/image34.png"/><Relationship Id="rId7"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safeshare.tv/x/BaJSciOb2nI" TargetMode="External"/><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E2FB4CE-7D5F-4988-9B36-738CA3E03C8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29590" y="6084620"/>
            <a:ext cx="1332820" cy="5399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AA41400-C9D3-4340-AF8A-1C7B686E417A}"/>
              </a:ext>
            </a:extLst>
          </p:cNvPr>
          <p:cNvSpPr txBox="1">
            <a:spLocks/>
          </p:cNvSpPr>
          <p:nvPr/>
        </p:nvSpPr>
        <p:spPr>
          <a:xfrm>
            <a:off x="594853" y="4632346"/>
            <a:ext cx="6557062" cy="52991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GB" sz="2000" i="1" dirty="0">
                <a:solidFill>
                  <a:srgbClr val="8D0E57"/>
                </a:solidFill>
              </a:rPr>
              <a:t>In association with VotesforSchools and The WOW Show  </a:t>
            </a:r>
            <a:endParaRPr lang="en-GB" i="1" dirty="0">
              <a:solidFill>
                <a:srgbClr val="8D0E57"/>
              </a:solidFill>
            </a:endParaRPr>
          </a:p>
        </p:txBody>
      </p:sp>
      <p:sp>
        <p:nvSpPr>
          <p:cNvPr id="8" name="Title 1">
            <a:extLst>
              <a:ext uri="{FF2B5EF4-FFF2-40B4-BE49-F238E27FC236}">
                <a16:creationId xmlns:a16="http://schemas.microsoft.com/office/drawing/2014/main" id="{C4A40FEA-05E9-4032-BA09-00C6BE764DF4}"/>
              </a:ext>
            </a:extLst>
          </p:cNvPr>
          <p:cNvSpPr txBox="1">
            <a:spLocks/>
          </p:cNvSpPr>
          <p:nvPr/>
        </p:nvSpPr>
        <p:spPr>
          <a:xfrm>
            <a:off x="594853" y="3464057"/>
            <a:ext cx="6557062" cy="10634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200" b="1" dirty="0">
              <a:solidFill>
                <a:srgbClr val="8D0E57"/>
              </a:solidFill>
              <a:latin typeface="Arial" panose="020B0604020202020204" pitchFamily="34" charset="0"/>
              <a:cs typeface="Arial" panose="020B0604020202020204" pitchFamily="34" charset="0"/>
            </a:endParaRPr>
          </a:p>
          <a:p>
            <a:pPr algn="l"/>
            <a:endParaRPr lang="en-GB" sz="3200" b="1" dirty="0">
              <a:solidFill>
                <a:srgbClr val="8D0E57"/>
              </a:solidFill>
              <a:latin typeface="Arial" panose="020B0604020202020204" pitchFamily="34" charset="0"/>
              <a:cs typeface="Arial" panose="020B0604020202020204" pitchFamily="34" charset="0"/>
            </a:endParaRPr>
          </a:p>
          <a:p>
            <a:pPr algn="l"/>
            <a:endParaRPr lang="en-GB" sz="3200" b="1" dirty="0">
              <a:solidFill>
                <a:srgbClr val="8D0E57"/>
              </a:solidFill>
              <a:latin typeface="Arial" panose="020B0604020202020204" pitchFamily="34" charset="0"/>
              <a:cs typeface="Arial" panose="020B0604020202020204" pitchFamily="34" charset="0"/>
            </a:endParaRPr>
          </a:p>
          <a:p>
            <a:pPr algn="l"/>
            <a:r>
              <a:rPr lang="en-GB" sz="3600" b="1" dirty="0">
                <a:solidFill>
                  <a:srgbClr val="8D0E57"/>
                </a:solidFill>
                <a:latin typeface="Exo 2" pitchFamily="2" charset="0"/>
                <a:cs typeface="Arial" panose="020B0604020202020204" pitchFamily="34" charset="0"/>
              </a:rPr>
              <a:t>Our Region, Your Future</a:t>
            </a:r>
          </a:p>
          <a:p>
            <a:endParaRPr lang="en-GB" sz="2800" dirty="0">
              <a:solidFill>
                <a:srgbClr val="8D0E57"/>
              </a:solidFill>
              <a:latin typeface="Arial" panose="020B0604020202020204" pitchFamily="34" charset="0"/>
              <a:cs typeface="Arial" panose="020B0604020202020204" pitchFamily="34" charset="0"/>
            </a:endParaRPr>
          </a:p>
          <a:p>
            <a:pPr algn="l"/>
            <a:endParaRPr lang="en-GB" sz="2800" dirty="0">
              <a:solidFill>
                <a:srgbClr val="8D0E57"/>
              </a:solidFill>
              <a:latin typeface="Arial" panose="020B0604020202020204" pitchFamily="34" charset="0"/>
              <a:cs typeface="Arial" panose="020B0604020202020204" pitchFamily="34" charset="0"/>
            </a:endParaRPr>
          </a:p>
          <a:p>
            <a:pPr algn="l"/>
            <a:r>
              <a:rPr lang="en-GB" sz="2800" dirty="0">
                <a:solidFill>
                  <a:srgbClr val="8D0E57"/>
                </a:solidFill>
                <a:latin typeface="Arial" panose="020B0604020202020204" pitchFamily="34" charset="0"/>
                <a:cs typeface="Arial" panose="020B0604020202020204" pitchFamily="34" charset="0"/>
              </a:rPr>
              <a:t>The world of work in the North East </a:t>
            </a:r>
          </a:p>
          <a:p>
            <a:pPr algn="l"/>
            <a:r>
              <a:rPr lang="en-GB" sz="2800" dirty="0">
                <a:solidFill>
                  <a:srgbClr val="8D0E57"/>
                </a:solidFill>
                <a:latin typeface="Arial" panose="020B0604020202020204" pitchFamily="34" charset="0"/>
                <a:cs typeface="Arial" panose="020B0604020202020204" pitchFamily="34" charset="0"/>
              </a:rPr>
              <a:t>General Lesson</a:t>
            </a:r>
          </a:p>
        </p:txBody>
      </p:sp>
      <p:sp>
        <p:nvSpPr>
          <p:cNvPr id="9" name="TextBox 13">
            <a:extLst>
              <a:ext uri="{FF2B5EF4-FFF2-40B4-BE49-F238E27FC236}">
                <a16:creationId xmlns:a16="http://schemas.microsoft.com/office/drawing/2014/main" id="{3E0DEE16-8F25-4DFF-9926-D2A58A5B8115}"/>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Tree>
    <p:extLst>
      <p:ext uri="{BB962C8B-B14F-4D97-AF65-F5344CB8AC3E}">
        <p14:creationId xmlns:p14="http://schemas.microsoft.com/office/powerpoint/2010/main" val="121019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E0939806-27F2-4C71-A368-86F727C4AEA6}"/>
              </a:ext>
            </a:extLst>
          </p:cNvPr>
          <p:cNvPicPr>
            <a:picLocks noChangeAspect="1"/>
          </p:cNvPicPr>
          <p:nvPr/>
        </p:nvPicPr>
        <p:blipFill>
          <a:blip r:embed="rId4"/>
          <a:stretch>
            <a:fillRect/>
          </a:stretch>
        </p:blipFill>
        <p:spPr>
          <a:xfrm>
            <a:off x="468619" y="4192112"/>
            <a:ext cx="2720270" cy="1430336"/>
          </a:xfrm>
          <a:prstGeom prst="rect">
            <a:avLst/>
          </a:prstGeom>
          <a:effectLst>
            <a:outerShdw blurRad="50800" dist="38100" dir="2700000" algn="tl" rotWithShape="0">
              <a:prstClr val="black">
                <a:alpha val="40000"/>
              </a:prstClr>
            </a:outerShdw>
          </a:effectLst>
        </p:spPr>
      </p:pic>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15" name="Picture 4" descr="New Career Development Framework">
            <a:extLst>
              <a:ext uri="{FF2B5EF4-FFF2-40B4-BE49-F238E27FC236}">
                <a16:creationId xmlns:a16="http://schemas.microsoft.com/office/drawing/2014/main" id="{5E3CACEF-5C3C-4013-8A58-79581F28C6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51581920-178F-48E7-84CA-9AACF36B2E5E}"/>
              </a:ext>
            </a:extLst>
          </p:cNvPr>
          <p:cNvSpPr/>
          <p:nvPr/>
        </p:nvSpPr>
        <p:spPr>
          <a:xfrm>
            <a:off x="468619" y="2793086"/>
            <a:ext cx="8460227" cy="1101166"/>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Whether there is interest in a </a:t>
            </a:r>
            <a:r>
              <a:rPr lang="en-GB" sz="1600" b="1" dirty="0">
                <a:solidFill>
                  <a:schemeClr val="tx1"/>
                </a:solidFill>
                <a:latin typeface="Century Gothic" panose="020B0502020202020204" pitchFamily="34" charset="0"/>
              </a:rPr>
              <a:t>career in the NHS </a:t>
            </a:r>
            <a:r>
              <a:rPr lang="en-GB" sz="1600" dirty="0">
                <a:solidFill>
                  <a:schemeClr val="tx1"/>
                </a:solidFill>
                <a:latin typeface="Century Gothic" panose="020B0502020202020204" pitchFamily="34" charset="0"/>
              </a:rPr>
              <a:t>or in the </a:t>
            </a:r>
            <a:r>
              <a:rPr lang="en-GB" sz="1600" b="1" dirty="0">
                <a:solidFill>
                  <a:schemeClr val="tx1"/>
                </a:solidFill>
                <a:latin typeface="Century Gothic" panose="020B0502020202020204" pitchFamily="34" charset="0"/>
              </a:rPr>
              <a:t>development and manufacture of medicines</a:t>
            </a:r>
            <a:r>
              <a:rPr lang="en-GB" sz="1600" dirty="0">
                <a:solidFill>
                  <a:schemeClr val="tx1"/>
                </a:solidFill>
                <a:latin typeface="Century Gothic" panose="020B0502020202020204" pitchFamily="34" charset="0"/>
              </a:rPr>
              <a:t>, the North East has thousands of opportunities through many different routes.</a:t>
            </a:r>
          </a:p>
        </p:txBody>
      </p:sp>
      <p:sp>
        <p:nvSpPr>
          <p:cNvPr id="24" name="Rectangle: Rounded Corners 23">
            <a:extLst>
              <a:ext uri="{FF2B5EF4-FFF2-40B4-BE49-F238E27FC236}">
                <a16:creationId xmlns:a16="http://schemas.microsoft.com/office/drawing/2014/main" id="{A394D55E-F535-4D31-8266-B57F46BDB3BC}"/>
              </a:ext>
            </a:extLst>
          </p:cNvPr>
          <p:cNvSpPr/>
          <p:nvPr/>
        </p:nvSpPr>
        <p:spPr>
          <a:xfrm>
            <a:off x="9230061" y="2789184"/>
            <a:ext cx="2493319" cy="1101166"/>
          </a:xfrm>
          <a:prstGeom prst="roundRect">
            <a:avLst/>
          </a:prstGeom>
          <a:solidFill>
            <a:srgbClr val="F7FFAB"/>
          </a:solidFill>
          <a:ln w="28575">
            <a:solidFill>
              <a:srgbClr val="B3C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Did you know? </a:t>
            </a:r>
          </a:p>
          <a:p>
            <a:pPr algn="ctr"/>
            <a:r>
              <a:rPr lang="en-GB" sz="1600" dirty="0">
                <a:solidFill>
                  <a:schemeClr val="tx1"/>
                </a:solidFill>
                <a:latin typeface="Century Gothic" panose="020B0502020202020204" pitchFamily="34" charset="0"/>
              </a:rPr>
              <a:t>The Life Centre carries out ground-breaking medical research.</a:t>
            </a:r>
          </a:p>
        </p:txBody>
      </p:sp>
      <p:sp>
        <p:nvSpPr>
          <p:cNvPr id="25" name="Rectangle: Rounded Corners 24">
            <a:extLst>
              <a:ext uri="{FF2B5EF4-FFF2-40B4-BE49-F238E27FC236}">
                <a16:creationId xmlns:a16="http://schemas.microsoft.com/office/drawing/2014/main" id="{F1B728E8-6915-4955-9E02-9E0129A63367}"/>
              </a:ext>
            </a:extLst>
          </p:cNvPr>
          <p:cNvSpPr/>
          <p:nvPr/>
        </p:nvSpPr>
        <p:spPr>
          <a:xfrm>
            <a:off x="3657600" y="4192112"/>
            <a:ext cx="8065780" cy="1430336"/>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NHS Jobs is an online recruitment service </a:t>
            </a:r>
            <a:r>
              <a:rPr lang="en-GB" sz="1600" dirty="0">
                <a:solidFill>
                  <a:schemeClr val="tx1"/>
                </a:solidFill>
                <a:latin typeface="Century Gothic" panose="020B0502020202020204" pitchFamily="34" charset="0"/>
              </a:rPr>
              <a:t>for the NHS and other health-related organisations. There are </a:t>
            </a:r>
            <a:r>
              <a:rPr lang="en-GB" sz="1600" b="1" dirty="0">
                <a:solidFill>
                  <a:schemeClr val="tx1"/>
                </a:solidFill>
                <a:latin typeface="Century Gothic" panose="020B0502020202020204" pitchFamily="34" charset="0"/>
              </a:rPr>
              <a:t>around 20,000 adverts every month</a:t>
            </a:r>
            <a:r>
              <a:rPr lang="en-GB" sz="1600" dirty="0">
                <a:solidFill>
                  <a:schemeClr val="tx1"/>
                </a:solidFill>
                <a:latin typeface="Century Gothic" panose="020B0502020202020204" pitchFamily="34" charset="0"/>
              </a:rPr>
              <a:t>, so for NHS or health-related career information, this site should be </a:t>
            </a:r>
            <a:r>
              <a:rPr lang="en-GB" sz="1600" b="1" dirty="0">
                <a:solidFill>
                  <a:schemeClr val="tx1"/>
                </a:solidFill>
                <a:latin typeface="Century Gothic" panose="020B0502020202020204" pitchFamily="34" charset="0"/>
              </a:rPr>
              <a:t>your first port of call</a:t>
            </a:r>
            <a:r>
              <a:rPr lang="en-GB" sz="1600" dirty="0">
                <a:solidFill>
                  <a:schemeClr val="tx1"/>
                </a:solidFill>
                <a:latin typeface="Century Gothic" panose="020B0502020202020204" pitchFamily="34" charset="0"/>
              </a:rPr>
              <a:t>. </a:t>
            </a:r>
          </a:p>
          <a:p>
            <a:pPr algn="ctr"/>
            <a:r>
              <a:rPr lang="en-GB" sz="1600" dirty="0">
                <a:solidFill>
                  <a:schemeClr val="tx1"/>
                </a:solidFill>
                <a:latin typeface="Century Gothic" panose="020B0502020202020204" pitchFamily="34" charset="0"/>
              </a:rPr>
              <a:t>Click the image to find out more about this.</a:t>
            </a:r>
            <a:endParaRPr lang="en-GB"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26" name="Rectangle: Rounded Corners 25">
            <a:hlinkClick r:id="rId3"/>
            <a:extLst>
              <a:ext uri="{FF2B5EF4-FFF2-40B4-BE49-F238E27FC236}">
                <a16:creationId xmlns:a16="http://schemas.microsoft.com/office/drawing/2014/main" id="{45FD28B8-CAAA-4441-984A-9AA8399CEA69}"/>
              </a:ext>
            </a:extLst>
          </p:cNvPr>
          <p:cNvSpPr/>
          <p:nvPr/>
        </p:nvSpPr>
        <p:spPr>
          <a:xfrm>
            <a:off x="2597410" y="4082923"/>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0:00-2:18</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30" name="Shape 114">
            <a:extLst>
              <a:ext uri="{FF2B5EF4-FFF2-40B4-BE49-F238E27FC236}">
                <a16:creationId xmlns:a16="http://schemas.microsoft.com/office/drawing/2014/main" id="{EB449B74-1D02-47BB-AC38-28D8F8F17877}"/>
              </a:ext>
            </a:extLst>
          </p:cNvPr>
          <p:cNvSpPr/>
          <p:nvPr/>
        </p:nvSpPr>
        <p:spPr>
          <a:xfrm>
            <a:off x="785306" y="183662"/>
            <a:ext cx="8846374"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Health and Life Sciences</a:t>
            </a:r>
            <a:endParaRPr lang="en-GB" sz="2400" b="1" dirty="0">
              <a:highlight>
                <a:srgbClr val="FF00FF"/>
              </a:highlight>
              <a:latin typeface="Century Gothic" panose="020B0502020202020204" pitchFamily="34" charset="0"/>
              <a:ea typeface="Jost SemiBold" pitchFamily="2" charset="0"/>
              <a:cs typeface="Arial" panose="020B0604020202020204" pitchFamily="34" charset="0"/>
              <a:sym typeface="Lato"/>
            </a:endParaRPr>
          </a:p>
        </p:txBody>
      </p:sp>
      <p:pic>
        <p:nvPicPr>
          <p:cNvPr id="1026" name="Picture 2" descr="Life Science Centre - Attraction in Newcastle… | NewcastleGateshead">
            <a:extLst>
              <a:ext uri="{FF2B5EF4-FFF2-40B4-BE49-F238E27FC236}">
                <a16:creationId xmlns:a16="http://schemas.microsoft.com/office/drawing/2014/main" id="{2D6EF47F-D43A-4855-BB16-5869FD388D2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230061" y="1090167"/>
            <a:ext cx="2493319" cy="15291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085EEF41-1AC8-4025-B53B-10B40D7D4C37}"/>
              </a:ext>
            </a:extLst>
          </p:cNvPr>
          <p:cNvSpPr/>
          <p:nvPr/>
        </p:nvSpPr>
        <p:spPr>
          <a:xfrm>
            <a:off x="468619" y="1084924"/>
            <a:ext cx="8460227" cy="1539525"/>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Healthcare and life science technologies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are innovating at a great pace, demonstrated by the need to respond to challenges such as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Covid-19 pandemic</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an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ageing population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obesity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North East has a great combination of researchers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through the universities and also the ability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test and manufacture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quickly.  </a:t>
            </a:r>
          </a:p>
        </p:txBody>
      </p:sp>
      <p:sp>
        <p:nvSpPr>
          <p:cNvPr id="16" name="Pentagon 20">
            <a:extLst>
              <a:ext uri="{FF2B5EF4-FFF2-40B4-BE49-F238E27FC236}">
                <a16:creationId xmlns:a16="http://schemas.microsoft.com/office/drawing/2014/main" id="{F3C9C83C-339A-416E-A214-486F1630A871}"/>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7" name="Graphic 16" descr="Information with solid fill">
            <a:extLst>
              <a:ext uri="{FF2B5EF4-FFF2-40B4-BE49-F238E27FC236}">
                <a16:creationId xmlns:a16="http://schemas.microsoft.com/office/drawing/2014/main" id="{50EC9060-1408-4005-A1CE-00D663663D1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32397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3"/>
            <a:extLst>
              <a:ext uri="{FF2B5EF4-FFF2-40B4-BE49-F238E27FC236}">
                <a16:creationId xmlns:a16="http://schemas.microsoft.com/office/drawing/2014/main" id="{FCF80857-F1BA-41CC-986E-EE884768CC7B}"/>
              </a:ext>
            </a:extLst>
          </p:cNvPr>
          <p:cNvPicPr>
            <a:picLocks noChangeAspect="1"/>
          </p:cNvPicPr>
          <p:nvPr/>
        </p:nvPicPr>
        <p:blipFill rotWithShape="1">
          <a:blip r:embed="rId4"/>
          <a:srcRect t="2145"/>
          <a:stretch/>
        </p:blipFill>
        <p:spPr>
          <a:xfrm>
            <a:off x="7347473" y="2921584"/>
            <a:ext cx="4127395" cy="1956023"/>
          </a:xfrm>
          <a:prstGeom prst="rect">
            <a:avLst/>
          </a:prstGeom>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8A4F10CD-4180-4306-9A33-6A4B891550C3}"/>
              </a:ext>
            </a:extLst>
          </p:cNvPr>
          <p:cNvSpPr/>
          <p:nvPr/>
        </p:nvSpPr>
        <p:spPr>
          <a:xfrm>
            <a:off x="505847" y="2904057"/>
            <a:ext cx="6551169" cy="1009521"/>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North East is involved in world-leading projects such as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offshore energy, renewables and the development of hydrogen technologies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endParaRPr lang="en-GB" sz="1600"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5BCA5F89-7B65-427C-AA17-B1AC528FA2C2}"/>
              </a:ext>
            </a:extLst>
          </p:cNvPr>
          <p:cNvSpPr/>
          <p:nvPr/>
        </p:nvSpPr>
        <p:spPr>
          <a:xfrm>
            <a:off x="505847" y="4139449"/>
            <a:ext cx="6551169" cy="738158"/>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a:t>
            </a:r>
            <a:r>
              <a:rPr lang="en-GB" sz="1600" b="1" dirty="0">
                <a:solidFill>
                  <a:schemeClr val="tx1"/>
                </a:solidFill>
                <a:latin typeface="Century Gothic" panose="020B0502020202020204" pitchFamily="34" charset="0"/>
              </a:rPr>
              <a:t>North East </a:t>
            </a:r>
            <a:r>
              <a:rPr lang="en-GB" sz="1600" dirty="0">
                <a:solidFill>
                  <a:schemeClr val="tx1"/>
                </a:solidFill>
                <a:latin typeface="Century Gothic" panose="020B0502020202020204" pitchFamily="34" charset="0"/>
              </a:rPr>
              <a:t>is already an important place for </a:t>
            </a:r>
            <a:r>
              <a:rPr lang="en-GB" sz="1600" b="1" dirty="0">
                <a:solidFill>
                  <a:schemeClr val="tx1"/>
                </a:solidFill>
                <a:latin typeface="Century Gothic" panose="020B0502020202020204" pitchFamily="34" charset="0"/>
              </a:rPr>
              <a:t>research and innovation in solving challenges with energy</a:t>
            </a:r>
            <a:r>
              <a:rPr lang="en-GB" sz="1600" dirty="0">
                <a:solidFill>
                  <a:schemeClr val="tx1"/>
                </a:solidFill>
                <a:latin typeface="Century Gothic" panose="020B0502020202020204" pitchFamily="34" charset="0"/>
              </a:rPr>
              <a:t>.</a:t>
            </a:r>
          </a:p>
        </p:txBody>
      </p:sp>
      <p:sp>
        <p:nvSpPr>
          <p:cNvPr id="17" name="Rectangle: Rounded Corners 16">
            <a:extLst>
              <a:ext uri="{FF2B5EF4-FFF2-40B4-BE49-F238E27FC236}">
                <a16:creationId xmlns:a16="http://schemas.microsoft.com/office/drawing/2014/main" id="{8FEC5B79-DB76-4C26-AA15-BF65A74E734E}"/>
              </a:ext>
            </a:extLst>
          </p:cNvPr>
          <p:cNvSpPr/>
          <p:nvPr/>
        </p:nvSpPr>
        <p:spPr>
          <a:xfrm>
            <a:off x="7888941" y="1194856"/>
            <a:ext cx="3797212" cy="1430011"/>
          </a:xfrm>
          <a:prstGeom prst="roundRect">
            <a:avLst/>
          </a:prstGeom>
          <a:solidFill>
            <a:srgbClr val="F7FFAB"/>
          </a:solidFill>
          <a:ln w="28575">
            <a:solidFill>
              <a:srgbClr val="B3C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Did you know? </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Renewable energy sources are key for the future and the North East is leading the way!</a:t>
            </a:r>
          </a:p>
        </p:txBody>
      </p:sp>
      <p:sp>
        <p:nvSpPr>
          <p:cNvPr id="23" name="Rectangle: Rounded Corners 22">
            <a:hlinkClick r:id="rId3"/>
            <a:extLst>
              <a:ext uri="{FF2B5EF4-FFF2-40B4-BE49-F238E27FC236}">
                <a16:creationId xmlns:a16="http://schemas.microsoft.com/office/drawing/2014/main" id="{0ED31CC0-4494-4D4F-95E7-BD3DC96606AD}"/>
              </a:ext>
            </a:extLst>
          </p:cNvPr>
          <p:cNvSpPr/>
          <p:nvPr/>
        </p:nvSpPr>
        <p:spPr>
          <a:xfrm>
            <a:off x="10906846" y="2815910"/>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0:00-3:32</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9" name="Picture 4" descr="New Career Development Framework">
            <a:extLst>
              <a:ext uri="{FF2B5EF4-FFF2-40B4-BE49-F238E27FC236}">
                <a16:creationId xmlns:a16="http://schemas.microsoft.com/office/drawing/2014/main" id="{5FE1E21C-6EEF-4514-84FB-66C96FC3B15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13">
            <a:extLst>
              <a:ext uri="{FF2B5EF4-FFF2-40B4-BE49-F238E27FC236}">
                <a16:creationId xmlns:a16="http://schemas.microsoft.com/office/drawing/2014/main" id="{5D2B6889-DE0F-461B-A2A0-8FB4A82AAF1A}"/>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24" name="Shape 114">
            <a:extLst>
              <a:ext uri="{FF2B5EF4-FFF2-40B4-BE49-F238E27FC236}">
                <a16:creationId xmlns:a16="http://schemas.microsoft.com/office/drawing/2014/main" id="{2090F09E-5F87-41E5-9A15-DA045D949C01}"/>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Energy</a:t>
            </a:r>
          </a:p>
        </p:txBody>
      </p:sp>
      <p:sp>
        <p:nvSpPr>
          <p:cNvPr id="13" name="Pentagon 20">
            <a:extLst>
              <a:ext uri="{FF2B5EF4-FFF2-40B4-BE49-F238E27FC236}">
                <a16:creationId xmlns:a16="http://schemas.microsoft.com/office/drawing/2014/main" id="{7242560E-C5EC-4F77-B0C1-B21EF393294E}"/>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5" name="Graphic 14" descr="Information with solid fill">
            <a:extLst>
              <a:ext uri="{FF2B5EF4-FFF2-40B4-BE49-F238E27FC236}">
                <a16:creationId xmlns:a16="http://schemas.microsoft.com/office/drawing/2014/main" id="{3FCE0D0E-275D-4AE0-BF18-3DE02C08701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86" y="183662"/>
            <a:ext cx="538608" cy="538608"/>
          </a:xfrm>
          <a:prstGeom prst="rect">
            <a:avLst/>
          </a:prstGeom>
        </p:spPr>
      </p:pic>
      <p:sp>
        <p:nvSpPr>
          <p:cNvPr id="22" name="Rectangle: Rounded Corners 21">
            <a:extLst>
              <a:ext uri="{FF2B5EF4-FFF2-40B4-BE49-F238E27FC236}">
                <a16:creationId xmlns:a16="http://schemas.microsoft.com/office/drawing/2014/main" id="{CA21C5DC-7819-4389-8BF5-447A1342FD7B}"/>
              </a:ext>
            </a:extLst>
          </p:cNvPr>
          <p:cNvSpPr/>
          <p:nvPr/>
        </p:nvSpPr>
        <p:spPr>
          <a:xfrm>
            <a:off x="505847" y="1194857"/>
            <a:ext cx="3797212" cy="143001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With so many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advances in technology, increasing population and changing climates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the way we generate and use energy will constantly evolve. </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18C071B-AEB5-49ED-992B-108C7036119A}"/>
              </a:ext>
            </a:extLst>
          </p:cNvPr>
          <p:cNvSpPr/>
          <p:nvPr/>
        </p:nvSpPr>
        <p:spPr>
          <a:xfrm>
            <a:off x="505847" y="5139918"/>
            <a:ext cx="11164880" cy="538609"/>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Click the image above </a:t>
            </a:r>
            <a:r>
              <a:rPr lang="en-GB" sz="1600" dirty="0">
                <a:solidFill>
                  <a:schemeClr val="tx1"/>
                </a:solidFill>
                <a:latin typeface="Century Gothic" panose="020B0502020202020204" pitchFamily="34" charset="0"/>
              </a:rPr>
              <a:t>to find out more about the </a:t>
            </a:r>
            <a:r>
              <a:rPr lang="en-GB" sz="1600" b="1" dirty="0">
                <a:solidFill>
                  <a:schemeClr val="tx1"/>
                </a:solidFill>
                <a:latin typeface="Century Gothic" panose="020B0502020202020204" pitchFamily="34" charset="0"/>
              </a:rPr>
              <a:t>Energy opportunities </a:t>
            </a:r>
            <a:r>
              <a:rPr lang="en-GB" sz="1600" dirty="0">
                <a:solidFill>
                  <a:schemeClr val="tx1"/>
                </a:solidFill>
                <a:latin typeface="Century Gothic" panose="020B0502020202020204" pitchFamily="34" charset="0"/>
              </a:rPr>
              <a:t>in the North East.</a:t>
            </a:r>
            <a:endParaRPr lang="en-GB"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26" name="Picture 2" descr="blue solar panel boards">
            <a:extLst>
              <a:ext uri="{FF2B5EF4-FFF2-40B4-BE49-F238E27FC236}">
                <a16:creationId xmlns:a16="http://schemas.microsoft.com/office/drawing/2014/main" id="{D3F75A9D-6179-4035-B14A-A23F6FA5CE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220"/>
          <a:stretch/>
        </p:blipFill>
        <p:spPr bwMode="auto">
          <a:xfrm>
            <a:off x="4616340" y="1185948"/>
            <a:ext cx="2959320" cy="14453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2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7"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DFE73319-8A90-4C44-B673-8675BBCB21BA}"/>
              </a:ext>
            </a:extLst>
          </p:cNvPr>
          <p:cNvPicPr>
            <a:picLocks noChangeAspect="1"/>
          </p:cNvPicPr>
          <p:nvPr/>
        </p:nvPicPr>
        <p:blipFill>
          <a:blip r:embed="rId4"/>
          <a:stretch>
            <a:fillRect/>
          </a:stretch>
        </p:blipFill>
        <p:spPr>
          <a:xfrm>
            <a:off x="714142" y="1495152"/>
            <a:ext cx="4953605" cy="3648979"/>
          </a:xfrm>
          <a:prstGeom prst="rect">
            <a:avLst/>
          </a:prstGeom>
        </p:spPr>
      </p:pic>
      <p:sp>
        <p:nvSpPr>
          <p:cNvPr id="9" name="Rectangle: Rounded Corners 8">
            <a:extLst>
              <a:ext uri="{FF2B5EF4-FFF2-40B4-BE49-F238E27FC236}">
                <a16:creationId xmlns:a16="http://schemas.microsoft.com/office/drawing/2014/main" id="{8A4F10CD-4180-4306-9A33-6A4B891550C3}"/>
              </a:ext>
            </a:extLst>
          </p:cNvPr>
          <p:cNvSpPr/>
          <p:nvPr/>
        </p:nvSpPr>
        <p:spPr>
          <a:xfrm>
            <a:off x="6400802" y="4137102"/>
            <a:ext cx="5298849" cy="1639626"/>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effectLst/>
                <a:latin typeface="Century Gothic" panose="020B0502020202020204" pitchFamily="34" charset="0"/>
              </a:rPr>
              <a:t>Port of Blyth regularly offers support to complex and unique offshore energy related projects for the likes of </a:t>
            </a:r>
            <a:r>
              <a:rPr lang="en-GB" sz="1600" b="0" i="0" u="sng" dirty="0">
                <a:solidFill>
                  <a:schemeClr val="tx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GE Renewable Energy</a:t>
            </a:r>
            <a:r>
              <a:rPr lang="en-GB" sz="1600" b="0" i="0" dirty="0">
                <a:solidFill>
                  <a:schemeClr val="tx1"/>
                </a:solidFill>
                <a:effectLst/>
                <a:latin typeface="Century Gothic" panose="020B0502020202020204" pitchFamily="34" charset="0"/>
              </a:rPr>
              <a:t>, Subsea7, </a:t>
            </a:r>
            <a:r>
              <a:rPr lang="en-GB" sz="1600" b="0" i="0" u="sng" dirty="0">
                <a:solidFill>
                  <a:schemeClr val="tx1"/>
                </a:solidFill>
                <a:effectLst/>
                <a:latin typeface="Century Gothic" panose="020B0502020202020204" pitchFamily="34" charset="0"/>
                <a:hlinkClick r:id="rId6">
                  <a:extLst>
                    <a:ext uri="{A12FA001-AC4F-418D-AE19-62706E023703}">
                      <ahyp:hlinkClr xmlns:ahyp="http://schemas.microsoft.com/office/drawing/2018/hyperlinkcolor" val="tx"/>
                    </a:ext>
                  </a:extLst>
                </a:hlinkClick>
              </a:rPr>
              <a:t>TechnipFMC</a:t>
            </a:r>
            <a:r>
              <a:rPr lang="en-GB" sz="1600" b="0" i="0" dirty="0">
                <a:solidFill>
                  <a:schemeClr val="tx1"/>
                </a:solidFill>
                <a:effectLst/>
                <a:latin typeface="Century Gothic" panose="020B0502020202020204" pitchFamily="34" charset="0"/>
              </a:rPr>
              <a:t>, </a:t>
            </a:r>
            <a:r>
              <a:rPr lang="en-GB" sz="1600" b="0" i="0" u="sng" dirty="0">
                <a:solidFill>
                  <a:schemeClr val="tx1"/>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Saipem</a:t>
            </a:r>
            <a:r>
              <a:rPr lang="en-GB" sz="1600" b="0" i="0" dirty="0">
                <a:solidFill>
                  <a:schemeClr val="tx1"/>
                </a:solidFill>
                <a:effectLst/>
                <a:latin typeface="Century Gothic" panose="020B0502020202020204" pitchFamily="34" charset="0"/>
              </a:rPr>
              <a:t>, Helix Energy Solutions and </a:t>
            </a:r>
            <a:r>
              <a:rPr lang="en-GB" sz="1600" b="0" i="0" u="sng" dirty="0">
                <a:solidFill>
                  <a:schemeClr val="tx1"/>
                </a:solidFill>
                <a:effectLst/>
                <a:latin typeface="Century Gothic" panose="020B0502020202020204" pitchFamily="34" charset="0"/>
                <a:hlinkClick r:id="rId8">
                  <a:extLst>
                    <a:ext uri="{A12FA001-AC4F-418D-AE19-62706E023703}">
                      <ahyp:hlinkClr xmlns:ahyp="http://schemas.microsoft.com/office/drawing/2018/hyperlinkcolor" val="tx"/>
                    </a:ext>
                  </a:extLst>
                </a:hlinkClick>
              </a:rPr>
              <a:t>Baker Hughes</a:t>
            </a:r>
            <a:r>
              <a:rPr lang="en-GB" sz="1600" b="0" i="0" dirty="0">
                <a:solidFill>
                  <a:schemeClr val="tx1"/>
                </a:solidFill>
                <a:effectLst/>
                <a:latin typeface="Century Gothic" panose="020B0502020202020204" pitchFamily="34" charset="0"/>
              </a:rPr>
              <a:t>.</a:t>
            </a:r>
            <a:endParaRPr lang="en-GB" sz="1600" b="1" dirty="0">
              <a:solidFill>
                <a:schemeClr val="tx1"/>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8FEC5B79-DB76-4C26-AA15-BF65A74E734E}"/>
              </a:ext>
            </a:extLst>
          </p:cNvPr>
          <p:cNvSpPr/>
          <p:nvPr/>
        </p:nvSpPr>
        <p:spPr>
          <a:xfrm>
            <a:off x="6400802" y="1087558"/>
            <a:ext cx="5306644" cy="1147511"/>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Port of Blyth is a fascinating place at the cutting edge of </a:t>
            </a:r>
            <a:r>
              <a:rPr lang="en-GB" sz="1600" b="1" dirty="0">
                <a:solidFill>
                  <a:schemeClr val="tx1"/>
                </a:solidFill>
                <a:latin typeface="Century Gothic" panose="020B0502020202020204" pitchFamily="34" charset="0"/>
              </a:rPr>
              <a:t>off-shore renewable energy and cable handling.  </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19" name="Picture 4" descr="New Career Development Framework">
            <a:extLst>
              <a:ext uri="{FF2B5EF4-FFF2-40B4-BE49-F238E27FC236}">
                <a16:creationId xmlns:a16="http://schemas.microsoft.com/office/drawing/2014/main" id="{5FE1E21C-6EEF-4514-84FB-66C96FC3B15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13">
            <a:extLst>
              <a:ext uri="{FF2B5EF4-FFF2-40B4-BE49-F238E27FC236}">
                <a16:creationId xmlns:a16="http://schemas.microsoft.com/office/drawing/2014/main" id="{5D2B6889-DE0F-461B-A2A0-8FB4A82AAF1A}"/>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24" name="Shape 114">
            <a:extLst>
              <a:ext uri="{FF2B5EF4-FFF2-40B4-BE49-F238E27FC236}">
                <a16:creationId xmlns:a16="http://schemas.microsoft.com/office/drawing/2014/main" id="{2090F09E-5F87-41E5-9A15-DA045D949C01}"/>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Energy</a:t>
            </a:r>
          </a:p>
        </p:txBody>
      </p:sp>
      <p:sp>
        <p:nvSpPr>
          <p:cNvPr id="16" name="Rectangle: Rounded Corners 15">
            <a:extLst>
              <a:ext uri="{FF2B5EF4-FFF2-40B4-BE49-F238E27FC236}">
                <a16:creationId xmlns:a16="http://schemas.microsoft.com/office/drawing/2014/main" id="{8BD8EC5C-4D5D-4077-A7D8-3A7061DDE08C}"/>
              </a:ext>
            </a:extLst>
          </p:cNvPr>
          <p:cNvSpPr/>
          <p:nvPr/>
        </p:nvSpPr>
        <p:spPr>
          <a:xfrm>
            <a:off x="6400802" y="2665000"/>
            <a:ext cx="2537633" cy="1042171"/>
          </a:xfrm>
          <a:prstGeom prst="roundRect">
            <a:avLst/>
          </a:prstGeom>
          <a:solidFill>
            <a:srgbClr val="A4C8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Subsea</a:t>
            </a:r>
          </a:p>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Under the sea</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1" name="Rectangle: Rounded Corners 10">
            <a:hlinkClick r:id="rId3"/>
            <a:extLst>
              <a:ext uri="{FF2B5EF4-FFF2-40B4-BE49-F238E27FC236}">
                <a16:creationId xmlns:a16="http://schemas.microsoft.com/office/drawing/2014/main" id="{6E24A5D0-8D86-410A-B72C-E0A4CEA48ADA}"/>
              </a:ext>
            </a:extLst>
          </p:cNvPr>
          <p:cNvSpPr/>
          <p:nvPr/>
        </p:nvSpPr>
        <p:spPr>
          <a:xfrm>
            <a:off x="5007123" y="1392009"/>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0:00-2:10</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2" name="Rectangle: Rounded Corners 11">
            <a:extLst>
              <a:ext uri="{FF2B5EF4-FFF2-40B4-BE49-F238E27FC236}">
                <a16:creationId xmlns:a16="http://schemas.microsoft.com/office/drawing/2014/main" id="{7457C7EF-9ACF-4072-BD8D-6DAD2AD0BAAE}"/>
              </a:ext>
            </a:extLst>
          </p:cNvPr>
          <p:cNvSpPr/>
          <p:nvPr/>
        </p:nvSpPr>
        <p:spPr>
          <a:xfrm>
            <a:off x="9169813" y="2665000"/>
            <a:ext cx="2537633" cy="1042171"/>
          </a:xfrm>
          <a:prstGeom prst="roundRect">
            <a:avLst/>
          </a:prstGeom>
          <a:solidFill>
            <a:srgbClr val="A4C8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Offshore</a:t>
            </a:r>
          </a:p>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Near to the coast</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3" name="Pentagon 20">
            <a:extLst>
              <a:ext uri="{FF2B5EF4-FFF2-40B4-BE49-F238E27FC236}">
                <a16:creationId xmlns:a16="http://schemas.microsoft.com/office/drawing/2014/main" id="{4524E4EA-D0BE-48EC-8B33-C156E7504807}"/>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4" name="Graphic 13" descr="Information with solid fill">
            <a:extLst>
              <a:ext uri="{FF2B5EF4-FFF2-40B4-BE49-F238E27FC236}">
                <a16:creationId xmlns:a16="http://schemas.microsoft.com/office/drawing/2014/main" id="{F16AC6EB-0215-4ED7-9133-BAA22E4B0D1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35501622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6"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12" name="Picture 4" descr="New Career Development Framework">
            <a:extLst>
              <a:ext uri="{FF2B5EF4-FFF2-40B4-BE49-F238E27FC236}">
                <a16:creationId xmlns:a16="http://schemas.microsoft.com/office/drawing/2014/main" id="{0257746D-6035-4873-A671-0449BE91669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Shape 114">
            <a:extLst>
              <a:ext uri="{FF2B5EF4-FFF2-40B4-BE49-F238E27FC236}">
                <a16:creationId xmlns:a16="http://schemas.microsoft.com/office/drawing/2014/main" id="{B708567F-A1BD-4FFC-932E-FBD107E87D25}"/>
              </a:ext>
            </a:extLst>
          </p:cNvPr>
          <p:cNvSpPr/>
          <p:nvPr/>
        </p:nvSpPr>
        <p:spPr>
          <a:xfrm>
            <a:off x="785306" y="183662"/>
            <a:ext cx="875209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Construction</a:t>
            </a:r>
          </a:p>
        </p:txBody>
      </p:sp>
      <p:sp>
        <p:nvSpPr>
          <p:cNvPr id="24" name="Rectangle: Rounded Corners 23">
            <a:extLst>
              <a:ext uri="{FF2B5EF4-FFF2-40B4-BE49-F238E27FC236}">
                <a16:creationId xmlns:a16="http://schemas.microsoft.com/office/drawing/2014/main" id="{183FDF8A-31D1-4B12-AD0D-FEB9DD717C16}"/>
              </a:ext>
            </a:extLst>
          </p:cNvPr>
          <p:cNvSpPr/>
          <p:nvPr/>
        </p:nvSpPr>
        <p:spPr>
          <a:xfrm>
            <a:off x="505846" y="1196320"/>
            <a:ext cx="7368751" cy="779902"/>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North East has a</a:t>
            </a:r>
            <a:r>
              <a:rPr lang="en-GB" sz="1600" b="0" i="0" dirty="0">
                <a:solidFill>
                  <a:srgbClr val="212529"/>
                </a:solidFill>
                <a:effectLst/>
                <a:latin typeface="Century Gothic" panose="020B0502020202020204" pitchFamily="34" charset="0"/>
              </a:rPr>
              <a:t> </a:t>
            </a:r>
            <a:r>
              <a:rPr lang="en-GB" sz="1600" b="1" i="0" dirty="0">
                <a:solidFill>
                  <a:srgbClr val="212529"/>
                </a:solidFill>
                <a:effectLst/>
                <a:latin typeface="Century Gothic" panose="020B0502020202020204" pitchFamily="34" charset="0"/>
              </a:rPr>
              <a:t>vast array of interesting and rewarding opportunities </a:t>
            </a:r>
            <a:r>
              <a:rPr lang="en-GB" sz="1600" dirty="0">
                <a:solidFill>
                  <a:srgbClr val="212529"/>
                </a:solidFill>
                <a:latin typeface="Century Gothic" panose="020B0502020202020204" pitchFamily="34" charset="0"/>
              </a:rPr>
              <a:t>for everyone </a:t>
            </a:r>
            <a:r>
              <a:rPr lang="en-GB" sz="1600" b="0" i="0" dirty="0">
                <a:solidFill>
                  <a:srgbClr val="212529"/>
                </a:solidFill>
                <a:effectLst/>
                <a:latin typeface="Century Gothic" panose="020B0502020202020204" pitchFamily="34" charset="0"/>
              </a:rPr>
              <a:t>within the </a:t>
            </a:r>
            <a:r>
              <a:rPr lang="en-GB" sz="1600" b="1" i="0" dirty="0">
                <a:solidFill>
                  <a:srgbClr val="212529"/>
                </a:solidFill>
                <a:effectLst/>
                <a:latin typeface="Century Gothic" panose="020B0502020202020204" pitchFamily="34" charset="0"/>
              </a:rPr>
              <a:t>construction</a:t>
            </a:r>
            <a:r>
              <a:rPr lang="en-GB" sz="1600" b="0" i="0" dirty="0">
                <a:solidFill>
                  <a:srgbClr val="212529"/>
                </a:solidFill>
                <a:effectLst/>
                <a:latin typeface="Century Gothic" panose="020B0502020202020204" pitchFamily="34" charset="0"/>
              </a:rPr>
              <a:t> sector.  </a:t>
            </a:r>
            <a:endParaRPr lang="en-GB" sz="1600" b="1" dirty="0">
              <a:solidFill>
                <a:schemeClr val="tx1"/>
              </a:solidFill>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C4BD89B0-B23F-43EE-9A27-F715E257591D}"/>
              </a:ext>
            </a:extLst>
          </p:cNvPr>
          <p:cNvSpPr/>
          <p:nvPr/>
        </p:nvSpPr>
        <p:spPr>
          <a:xfrm>
            <a:off x="505845" y="2157042"/>
            <a:ext cx="7368751" cy="779902"/>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challenges of a more sustainable industry include </a:t>
            </a:r>
            <a:r>
              <a:rPr lang="en-GB" sz="1600" b="1" dirty="0">
                <a:solidFill>
                  <a:schemeClr val="tx1"/>
                </a:solidFill>
                <a:latin typeface="Century Gothic" panose="020B0502020202020204" pitchFamily="34" charset="0"/>
              </a:rPr>
              <a:t>using new types of resources, reducing energy use and promoting recycled materials.</a:t>
            </a:r>
            <a:endParaRPr lang="en-GB" sz="1400" b="1" dirty="0">
              <a:solidFill>
                <a:schemeClr val="tx1"/>
              </a:solidFill>
              <a:highlight>
                <a:srgbClr val="FF00FF"/>
              </a:highlight>
              <a:latin typeface="Century Gothic" panose="020B0502020202020204" pitchFamily="34" charset="0"/>
              <a:ea typeface="Helvetica Neue" panose="02000503000000020004" pitchFamily="2" charset="0"/>
              <a:cs typeface="Arial" panose="020B0604020202020204" pitchFamily="34" charset="0"/>
            </a:endParaRPr>
          </a:p>
        </p:txBody>
      </p:sp>
      <p:sp>
        <p:nvSpPr>
          <p:cNvPr id="9" name="Pentagon 20">
            <a:extLst>
              <a:ext uri="{FF2B5EF4-FFF2-40B4-BE49-F238E27FC236}">
                <a16:creationId xmlns:a16="http://schemas.microsoft.com/office/drawing/2014/main" id="{4A69A552-C1BF-4BD5-A93D-62B4C7282C14}"/>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0" name="Graphic 9" descr="Information with solid fill">
            <a:extLst>
              <a:ext uri="{FF2B5EF4-FFF2-40B4-BE49-F238E27FC236}">
                <a16:creationId xmlns:a16="http://schemas.microsoft.com/office/drawing/2014/main" id="{9C973E42-7B84-430B-8B12-C6F95786C5F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386" y="183662"/>
            <a:ext cx="538608" cy="538608"/>
          </a:xfrm>
          <a:prstGeom prst="rect">
            <a:avLst/>
          </a:prstGeom>
        </p:spPr>
      </p:pic>
      <p:pic>
        <p:nvPicPr>
          <p:cNvPr id="1026" name="Picture 2" descr="Construction Is A Career Like No Other | Go Construct">
            <a:hlinkClick r:id="rId6"/>
            <a:extLst>
              <a:ext uri="{FF2B5EF4-FFF2-40B4-BE49-F238E27FC236}">
                <a16:creationId xmlns:a16="http://schemas.microsoft.com/office/drawing/2014/main" id="{9820AD6D-5312-49F5-AFF5-90DF089DB08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253932" y="4410557"/>
            <a:ext cx="1445720" cy="992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ven construction workers standing on white field">
            <a:extLst>
              <a:ext uri="{FF2B5EF4-FFF2-40B4-BE49-F238E27FC236}">
                <a16:creationId xmlns:a16="http://schemas.microsoft.com/office/drawing/2014/main" id="{3F05D6C1-CA14-4B0E-8F80-AA292FC35F4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7003" b="7810"/>
          <a:stretch/>
        </p:blipFill>
        <p:spPr bwMode="auto">
          <a:xfrm>
            <a:off x="8153478" y="1196320"/>
            <a:ext cx="3532676" cy="17406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C1A12BDC-6EA6-44F2-B4FB-8857B46577F3}"/>
              </a:ext>
            </a:extLst>
          </p:cNvPr>
          <p:cNvSpPr/>
          <p:nvPr/>
        </p:nvSpPr>
        <p:spPr>
          <a:xfrm>
            <a:off x="4980791" y="3449835"/>
            <a:ext cx="6718861" cy="779902"/>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Over 6,000 enterprises employ over 50,000 people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construction in the North East.  </a:t>
            </a:r>
          </a:p>
        </p:txBody>
      </p:sp>
      <p:sp>
        <p:nvSpPr>
          <p:cNvPr id="20" name="Rectangle: Rounded Corners 19">
            <a:extLst>
              <a:ext uri="{FF2B5EF4-FFF2-40B4-BE49-F238E27FC236}">
                <a16:creationId xmlns:a16="http://schemas.microsoft.com/office/drawing/2014/main" id="{61C887B0-BD94-4A6B-B3AC-D840DF05E7E8}"/>
              </a:ext>
            </a:extLst>
          </p:cNvPr>
          <p:cNvSpPr/>
          <p:nvPr/>
        </p:nvSpPr>
        <p:spPr>
          <a:xfrm>
            <a:off x="4980791" y="4410557"/>
            <a:ext cx="5099124" cy="992265"/>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hlinkClick r:id="rId6"/>
              </a:rPr>
              <a:t>Go Construct</a:t>
            </a:r>
            <a:r>
              <a:rPr lang="en-GB" sz="1600" dirty="0">
                <a:solidFill>
                  <a:schemeClr val="tx1"/>
                </a:solidFill>
                <a:latin typeface="Century Gothic" panose="020B0502020202020204" pitchFamily="34" charset="0"/>
              </a:rPr>
              <a:t> has great advice on the </a:t>
            </a:r>
            <a:r>
              <a:rPr lang="en-GB" sz="1600" b="1" dirty="0">
                <a:solidFill>
                  <a:schemeClr val="tx1"/>
                </a:solidFill>
                <a:latin typeface="Century Gothic" panose="020B0502020202020204" pitchFamily="34" charset="0"/>
              </a:rPr>
              <a:t>routes into construction and variety of roles</a:t>
            </a:r>
            <a:r>
              <a:rPr lang="en-GB" sz="1600" dirty="0">
                <a:solidFill>
                  <a:schemeClr val="tx1"/>
                </a:solidFill>
                <a:latin typeface="Century Gothic" panose="020B0502020202020204" pitchFamily="34" charset="0"/>
              </a:rPr>
              <a:t>. Click the logo to learn more.</a:t>
            </a:r>
            <a:endParaRPr lang="en-GB"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14" name="Picture 13">
            <a:hlinkClick r:id="rId9"/>
            <a:extLst>
              <a:ext uri="{FF2B5EF4-FFF2-40B4-BE49-F238E27FC236}">
                <a16:creationId xmlns:a16="http://schemas.microsoft.com/office/drawing/2014/main" id="{D89F53D0-4499-4A1E-81C6-1176F968712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6020" y="3206263"/>
            <a:ext cx="4328867" cy="2475571"/>
          </a:xfrm>
          <a:prstGeom prst="rect">
            <a:avLst/>
          </a:prstGeom>
        </p:spPr>
      </p:pic>
      <p:sp>
        <p:nvSpPr>
          <p:cNvPr id="15" name="Rectangle: Rounded Corners 14">
            <a:hlinkClick r:id="rId9"/>
            <a:extLst>
              <a:ext uri="{FF2B5EF4-FFF2-40B4-BE49-F238E27FC236}">
                <a16:creationId xmlns:a16="http://schemas.microsoft.com/office/drawing/2014/main" id="{9B3DBF36-3770-4DB3-A49A-5A9B0CD1CCCF}"/>
              </a:ext>
            </a:extLst>
          </p:cNvPr>
          <p:cNvSpPr/>
          <p:nvPr/>
        </p:nvSpPr>
        <p:spPr>
          <a:xfrm>
            <a:off x="4021911" y="3112828"/>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0:00-2:32</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367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8" grpId="0" animBg="1"/>
      <p:bldP spid="20"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3">
            <a:extLst>
              <a:ext uri="{FF2B5EF4-FFF2-40B4-BE49-F238E27FC236}">
                <a16:creationId xmlns:a16="http://schemas.microsoft.com/office/drawing/2014/main" id="{77DB4ED7-C5B8-4C58-9061-89BAA433CB0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7" name="Rectangle: Rounded Corners 6">
            <a:extLst>
              <a:ext uri="{FF2B5EF4-FFF2-40B4-BE49-F238E27FC236}">
                <a16:creationId xmlns:a16="http://schemas.microsoft.com/office/drawing/2014/main" id="{DD750E3C-6513-4B33-A521-D1E8F07C0F33}"/>
              </a:ext>
            </a:extLst>
          </p:cNvPr>
          <p:cNvSpPr/>
          <p:nvPr/>
        </p:nvSpPr>
        <p:spPr>
          <a:xfrm>
            <a:off x="489988" y="1193999"/>
            <a:ext cx="6902330" cy="123221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effectLst/>
                <a:latin typeface="Century Gothic" panose="020B0502020202020204" pitchFamily="34" charset="0"/>
                <a:cs typeface="Arial" panose="020B0604020202020204" pitchFamily="34" charset="0"/>
              </a:rPr>
              <a:t>The North East is</a:t>
            </a:r>
            <a:r>
              <a:rPr lang="en-GB" sz="1600" b="0" i="0" dirty="0">
                <a:solidFill>
                  <a:schemeClr val="tx1"/>
                </a:solidFill>
                <a:effectLst/>
                <a:latin typeface="Century Gothic" panose="020B0502020202020204" pitchFamily="34" charset="0"/>
              </a:rPr>
              <a:t> home to the headquarters of the likes of </a:t>
            </a:r>
            <a:r>
              <a:rPr lang="en-GB" sz="1600" b="1" i="0" dirty="0">
                <a:solidFill>
                  <a:schemeClr val="tx1"/>
                </a:solidFill>
                <a:effectLst/>
                <a:latin typeface="Century Gothic" panose="020B0502020202020204" pitchFamily="34" charset="0"/>
              </a:rPr>
              <a:t>Virgin Money and Newcastle Building Society</a:t>
            </a:r>
            <a:r>
              <a:rPr lang="en-GB" sz="1600" b="0" i="0" dirty="0">
                <a:solidFill>
                  <a:schemeClr val="tx1"/>
                </a:solidFill>
                <a:effectLst/>
                <a:latin typeface="Century Gothic" panose="020B0502020202020204" pitchFamily="34" charset="0"/>
              </a:rPr>
              <a:t>, as well as specialist teams, shared services centres, and the local offices of other well-known </a:t>
            </a:r>
            <a:r>
              <a:rPr lang="en-GB" sz="1600" b="1" i="0" dirty="0">
                <a:solidFill>
                  <a:schemeClr val="tx1"/>
                </a:solidFill>
                <a:effectLst/>
                <a:latin typeface="Century Gothic" panose="020B0502020202020204" pitchFamily="34" charset="0"/>
              </a:rPr>
              <a:t>national brands</a:t>
            </a:r>
            <a:r>
              <a:rPr lang="en-GB" sz="1600" b="0" i="0" dirty="0">
                <a:solidFill>
                  <a:schemeClr val="tx1"/>
                </a:solidFill>
                <a:effectLst/>
                <a:latin typeface="Century Gothic" panose="020B0502020202020204" pitchFamily="34" charset="0"/>
              </a:rPr>
              <a:t>. Click the images to visit their careers pages.</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06468DE2-4CDC-4C84-A839-4AD7A7EB686A}"/>
              </a:ext>
            </a:extLst>
          </p:cNvPr>
          <p:cNvSpPr/>
          <p:nvPr/>
        </p:nvSpPr>
        <p:spPr>
          <a:xfrm>
            <a:off x="5277080" y="2755347"/>
            <a:ext cx="6422572" cy="1127483"/>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rgbClr val="212529"/>
                </a:solidFill>
                <a:effectLst/>
                <a:latin typeface="Century Gothic" panose="020B0502020202020204" pitchFamily="34" charset="0"/>
              </a:rPr>
              <a:t>Also based here are </a:t>
            </a:r>
            <a:r>
              <a:rPr lang="en-GB" sz="1600" b="1" i="0" dirty="0">
                <a:solidFill>
                  <a:srgbClr val="212529"/>
                </a:solidFill>
                <a:effectLst/>
                <a:latin typeface="Century Gothic" panose="020B0502020202020204" pitchFamily="34" charset="0"/>
              </a:rPr>
              <a:t>leading regional companies in law and finance</a:t>
            </a:r>
            <a:r>
              <a:rPr lang="en-GB" sz="1600" i="0" dirty="0">
                <a:solidFill>
                  <a:srgbClr val="212529"/>
                </a:solidFill>
                <a:effectLst/>
                <a:latin typeface="Century Gothic" panose="020B0502020202020204" pitchFamily="34" charset="0"/>
              </a:rPr>
              <a:t>,</a:t>
            </a:r>
            <a:r>
              <a:rPr lang="en-GB" sz="1600" b="1" i="0" dirty="0">
                <a:solidFill>
                  <a:srgbClr val="212529"/>
                </a:solidFill>
                <a:effectLst/>
                <a:latin typeface="Century Gothic" panose="020B0502020202020204" pitchFamily="34" charset="0"/>
              </a:rPr>
              <a:t> </a:t>
            </a:r>
            <a:r>
              <a:rPr lang="en-GB" sz="1600" i="0" dirty="0">
                <a:solidFill>
                  <a:srgbClr val="212529"/>
                </a:solidFill>
                <a:effectLst/>
                <a:latin typeface="Century Gothic" panose="020B0502020202020204" pitchFamily="34" charset="0"/>
              </a:rPr>
              <a:t>and</a:t>
            </a:r>
            <a:r>
              <a:rPr lang="en-GB" sz="1600" b="1" i="0" dirty="0">
                <a:solidFill>
                  <a:srgbClr val="212529"/>
                </a:solidFill>
                <a:effectLst/>
                <a:latin typeface="Century Gothic" panose="020B0502020202020204" pitchFamily="34" charset="0"/>
              </a:rPr>
              <a:t> specialist consultancies </a:t>
            </a:r>
            <a:r>
              <a:rPr lang="en-GB" sz="1600" b="0" i="0" dirty="0">
                <a:solidFill>
                  <a:srgbClr val="212529"/>
                </a:solidFill>
                <a:effectLst/>
                <a:latin typeface="Century Gothic" panose="020B0502020202020204" pitchFamily="34" charset="0"/>
              </a:rPr>
              <a:t>supporting key areas of opportunity like </a:t>
            </a:r>
            <a:r>
              <a:rPr lang="en-GB" sz="1600" b="1" i="0" dirty="0">
                <a:solidFill>
                  <a:srgbClr val="212529"/>
                </a:solidFill>
                <a:effectLst/>
                <a:latin typeface="Century Gothic" panose="020B0502020202020204" pitchFamily="34" charset="0"/>
              </a:rPr>
              <a:t>offshore energy</a:t>
            </a:r>
            <a:r>
              <a:rPr lang="en-GB" sz="1600" b="0" i="0" dirty="0">
                <a:solidFill>
                  <a:srgbClr val="212529"/>
                </a:solidFill>
                <a:effectLst/>
                <a:latin typeface="Century Gothic" panose="020B0502020202020204" pitchFamily="34" charset="0"/>
              </a:rPr>
              <a:t>.</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9" name="Rectangle: Rounded Corners 8">
            <a:extLst>
              <a:ext uri="{FF2B5EF4-FFF2-40B4-BE49-F238E27FC236}">
                <a16:creationId xmlns:a16="http://schemas.microsoft.com/office/drawing/2014/main" id="{E93D9E18-BE03-4514-9B56-B6E181F7A949}"/>
              </a:ext>
            </a:extLst>
          </p:cNvPr>
          <p:cNvSpPr/>
          <p:nvPr/>
        </p:nvSpPr>
        <p:spPr>
          <a:xfrm>
            <a:off x="5277080" y="4225676"/>
            <a:ext cx="3668616" cy="1232218"/>
          </a:xfrm>
          <a:prstGeom prst="roundRect">
            <a:avLst/>
          </a:prstGeom>
          <a:solidFill>
            <a:srgbClr val="F7FFAB"/>
          </a:solidFill>
          <a:ln w="28575">
            <a:solidFill>
              <a:srgbClr val="B3C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Arial" panose="020B0604020202020204" pitchFamily="34" charset="0"/>
              </a:rPr>
              <a:t>Did you know? </a:t>
            </a:r>
          </a:p>
          <a:p>
            <a:pPr algn="ct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Arial" panose="020B0604020202020204" pitchFamily="34" charset="0"/>
              </a:rPr>
              <a:t>There are over 5,500 companies employing over 40,000 people in these sectors.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Arial" panose="020B0604020202020204" pitchFamily="34" charset="0"/>
            </a:endParaRPr>
          </a:p>
        </p:txBody>
      </p:sp>
      <p:sp>
        <p:nvSpPr>
          <p:cNvPr id="10" name="Pentagon 20">
            <a:extLst>
              <a:ext uri="{FF2B5EF4-FFF2-40B4-BE49-F238E27FC236}">
                <a16:creationId xmlns:a16="http://schemas.microsoft.com/office/drawing/2014/main" id="{E2B88629-D2CA-4804-983B-92A137261AA0}"/>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1" name="Graphic 10" descr="Information with solid fill">
            <a:extLst>
              <a:ext uri="{FF2B5EF4-FFF2-40B4-BE49-F238E27FC236}">
                <a16:creationId xmlns:a16="http://schemas.microsoft.com/office/drawing/2014/main" id="{E312F1A5-DA72-4DEE-9980-B0C6B95192B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386" y="183662"/>
            <a:ext cx="538608" cy="538608"/>
          </a:xfrm>
          <a:prstGeom prst="rect">
            <a:avLst/>
          </a:prstGeom>
        </p:spPr>
      </p:pic>
      <p:pic>
        <p:nvPicPr>
          <p:cNvPr id="2050" name="Picture 2" descr="person holding pencil near laptop computer">
            <a:extLst>
              <a:ext uri="{FF2B5EF4-FFF2-40B4-BE49-F238E27FC236}">
                <a16:creationId xmlns:a16="http://schemas.microsoft.com/office/drawing/2014/main" id="{818B0694-464F-4875-AEB7-D561D5B469E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731"/>
          <a:stretch/>
        </p:blipFill>
        <p:spPr bwMode="auto">
          <a:xfrm>
            <a:off x="489988" y="2755347"/>
            <a:ext cx="4530153" cy="29692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Virgin Money — Story">
            <a:hlinkClick r:id="rId6"/>
            <a:extLst>
              <a:ext uri="{FF2B5EF4-FFF2-40B4-BE49-F238E27FC236}">
                <a16:creationId xmlns:a16="http://schemas.microsoft.com/office/drawing/2014/main" id="{46754EC0-5181-4520-A1BC-7C84F4DE7BAA}"/>
              </a:ext>
            </a:extLst>
          </p:cNvPr>
          <p:cNvPicPr>
            <a:picLocks noChangeAspect="1" noChangeArrowheads="1"/>
          </p:cNvPicPr>
          <p:nvPr/>
        </p:nvPicPr>
        <p:blipFill rotWithShape="1">
          <a:blip r:embed="rId7" cstate="print">
            <a:clrChange>
              <a:clrFrom>
                <a:srgbClr val="FAFAFA"/>
              </a:clrFrom>
              <a:clrTo>
                <a:srgbClr val="FAFAFA">
                  <a:alpha val="0"/>
                </a:srgbClr>
              </a:clrTo>
            </a:clrChange>
            <a:extLst>
              <a:ext uri="{28A0092B-C50C-407E-A947-70E740481C1C}">
                <a14:useLocalDpi xmlns:a14="http://schemas.microsoft.com/office/drawing/2010/main"/>
              </a:ext>
            </a:extLst>
          </a:blip>
          <a:srcRect l="12809" t="32633" r="12302" b="28506"/>
          <a:stretch/>
        </p:blipFill>
        <p:spPr bwMode="auto">
          <a:xfrm>
            <a:off x="7645707" y="1194000"/>
            <a:ext cx="2349308" cy="640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8"/>
            <a:extLst>
              <a:ext uri="{FF2B5EF4-FFF2-40B4-BE49-F238E27FC236}">
                <a16:creationId xmlns:a16="http://schemas.microsoft.com/office/drawing/2014/main" id="{A38321F2-A42A-4354-83B5-A5E7A86A73D7}"/>
              </a:ext>
            </a:extLst>
          </p:cNvPr>
          <p:cNvPicPr>
            <a:picLocks noChangeAspect="1"/>
          </p:cNvPicPr>
          <p:nvPr/>
        </p:nvPicPr>
        <p:blipFill>
          <a:blip r:embed="rId9"/>
          <a:stretch>
            <a:fillRect/>
          </a:stretch>
        </p:blipFill>
        <p:spPr>
          <a:xfrm>
            <a:off x="9840778" y="1615142"/>
            <a:ext cx="1858874" cy="811075"/>
          </a:xfrm>
          <a:prstGeom prst="rect">
            <a:avLst/>
          </a:prstGeom>
        </p:spPr>
      </p:pic>
      <p:pic>
        <p:nvPicPr>
          <p:cNvPr id="16" name="Picture 4" descr="New Career Development Framework">
            <a:extLst>
              <a:ext uri="{FF2B5EF4-FFF2-40B4-BE49-F238E27FC236}">
                <a16:creationId xmlns:a16="http://schemas.microsoft.com/office/drawing/2014/main" id="{A81A8FC4-F2B2-462C-94D8-779AB21EE47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Shape 114">
            <a:extLst>
              <a:ext uri="{FF2B5EF4-FFF2-40B4-BE49-F238E27FC236}">
                <a16:creationId xmlns:a16="http://schemas.microsoft.com/office/drawing/2014/main" id="{2EA0C610-7BE2-4313-9008-D7A5F7DEB14E}"/>
              </a:ext>
            </a:extLst>
          </p:cNvPr>
          <p:cNvSpPr/>
          <p:nvPr/>
        </p:nvSpPr>
        <p:spPr>
          <a:xfrm>
            <a:off x="785306" y="183662"/>
            <a:ext cx="10004614"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Financial and Business Services</a:t>
            </a:r>
          </a:p>
        </p:txBody>
      </p:sp>
      <p:pic>
        <p:nvPicPr>
          <p:cNvPr id="18" name="Picture 17">
            <a:extLst>
              <a:ext uri="{FF2B5EF4-FFF2-40B4-BE49-F238E27FC236}">
                <a16:creationId xmlns:a16="http://schemas.microsoft.com/office/drawing/2014/main" id="{B78E2AEA-0310-434B-8550-BB66D9B5397F}"/>
              </a:ext>
            </a:extLst>
          </p:cNvPr>
          <p:cNvPicPr>
            <a:picLocks noChangeAspect="1"/>
          </p:cNvPicPr>
          <p:nvPr/>
        </p:nvPicPr>
        <p:blipFill rotWithShape="1">
          <a:blip r:embed="rId11"/>
          <a:srcRect t="3006" b="3012"/>
          <a:stretch/>
        </p:blipFill>
        <p:spPr>
          <a:xfrm>
            <a:off x="9220586" y="4107321"/>
            <a:ext cx="2479065" cy="14689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48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3">
            <a:extLst>
              <a:ext uri="{FF2B5EF4-FFF2-40B4-BE49-F238E27FC236}">
                <a16:creationId xmlns:a16="http://schemas.microsoft.com/office/drawing/2014/main" id="{77DB4ED7-C5B8-4C58-9061-89BAA433CB0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6" name="Rectangle: Rounded Corners 5">
            <a:extLst>
              <a:ext uri="{FF2B5EF4-FFF2-40B4-BE49-F238E27FC236}">
                <a16:creationId xmlns:a16="http://schemas.microsoft.com/office/drawing/2014/main" id="{94ABE9EE-F3DD-4237-BDBB-E7EA13F52563}"/>
              </a:ext>
            </a:extLst>
          </p:cNvPr>
          <p:cNvSpPr/>
          <p:nvPr/>
        </p:nvSpPr>
        <p:spPr>
          <a:xfrm>
            <a:off x="3722146" y="1201463"/>
            <a:ext cx="7651817" cy="749196"/>
          </a:xfrm>
          <a:prstGeom prst="roundRect">
            <a:avLst/>
          </a:prstGeom>
          <a:solidFill>
            <a:srgbClr val="F7FFAB"/>
          </a:solidFill>
          <a:ln w="28575">
            <a:solidFill>
              <a:srgbClr val="B3C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Did you know? </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over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1,150 schools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five universities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the North East.</a:t>
            </a:r>
          </a:p>
        </p:txBody>
      </p:sp>
      <p:sp>
        <p:nvSpPr>
          <p:cNvPr id="7" name="Rectangle: Rounded Corners 6">
            <a:extLst>
              <a:ext uri="{FF2B5EF4-FFF2-40B4-BE49-F238E27FC236}">
                <a16:creationId xmlns:a16="http://schemas.microsoft.com/office/drawing/2014/main" id="{9A5E97EB-5A7C-4C5C-BCAC-6B5C591605E7}"/>
              </a:ext>
            </a:extLst>
          </p:cNvPr>
          <p:cNvSpPr/>
          <p:nvPr/>
        </p:nvSpPr>
        <p:spPr>
          <a:xfrm>
            <a:off x="489988" y="3455267"/>
            <a:ext cx="7386321" cy="976502"/>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rgbClr val="212529"/>
                </a:solidFill>
                <a:effectLst/>
                <a:latin typeface="Century Gothic" panose="020B0502020202020204" pitchFamily="34" charset="0"/>
              </a:rPr>
              <a:t>Skills are critical to the health of the regional economy and the </a:t>
            </a:r>
            <a:r>
              <a:rPr lang="en-GB" sz="1600" b="1" i="0" dirty="0">
                <a:solidFill>
                  <a:srgbClr val="212529"/>
                </a:solidFill>
                <a:effectLst/>
                <a:latin typeface="Century Gothic" panose="020B0502020202020204" pitchFamily="34" charset="0"/>
              </a:rPr>
              <a:t>education sector is a high-value employer providing skilled employment across the North East</a:t>
            </a:r>
            <a:r>
              <a:rPr lang="en-GB" sz="1600" i="0" dirty="0">
                <a:solidFill>
                  <a:srgbClr val="212529"/>
                </a:solidFill>
                <a:effectLst/>
                <a:latin typeface="Century Gothic" panose="020B0502020202020204" pitchFamily="34" charset="0"/>
              </a:rPr>
              <a:t>.</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AACE1E6D-AE7C-4016-B92D-18B6BFD79F0C}"/>
              </a:ext>
            </a:extLst>
          </p:cNvPr>
          <p:cNvSpPr/>
          <p:nvPr/>
        </p:nvSpPr>
        <p:spPr>
          <a:xfrm>
            <a:off x="3722146" y="2195641"/>
            <a:ext cx="7651818" cy="873753"/>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Over 78,000 people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are employed in education in the North East across a host of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different roles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013C5CDC-1300-41BB-8F7A-6C8731FA6362}"/>
              </a:ext>
            </a:extLst>
          </p:cNvPr>
          <p:cNvSpPr/>
          <p:nvPr/>
        </p:nvSpPr>
        <p:spPr>
          <a:xfrm>
            <a:off x="489987" y="4683656"/>
            <a:ext cx="7386321" cy="871235"/>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Arial" panose="020B0604020202020204" pitchFamily="34" charset="0"/>
              </a:rPr>
              <a:t>Working with young people is </a:t>
            </a: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Arial" panose="020B0604020202020204" pitchFamily="34" charset="0"/>
              </a:rPr>
              <a:t>incredibly rewarding and there are lots of routes </a:t>
            </a:r>
            <a:r>
              <a:rPr lang="en-GB" sz="1600" dirty="0">
                <a:solidFill>
                  <a:schemeClr val="tx1">
                    <a:lumMod val="95000"/>
                    <a:lumOff val="5000"/>
                  </a:schemeClr>
                </a:solidFill>
                <a:latin typeface="Century Gothic" panose="020B0502020202020204" pitchFamily="34" charset="0"/>
                <a:ea typeface="Microsoft YaHei UI Light" panose="020B0502040204020203" pitchFamily="34" charset="-122"/>
                <a:cs typeface="Arial" panose="020B0604020202020204" pitchFamily="34" charset="0"/>
              </a:rPr>
              <a:t>into these roles.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Arial" panose="020B0604020202020204" pitchFamily="34" charset="0"/>
            </a:endParaRPr>
          </a:p>
        </p:txBody>
      </p:sp>
      <p:sp>
        <p:nvSpPr>
          <p:cNvPr id="10" name="Pentagon 20">
            <a:extLst>
              <a:ext uri="{FF2B5EF4-FFF2-40B4-BE49-F238E27FC236}">
                <a16:creationId xmlns:a16="http://schemas.microsoft.com/office/drawing/2014/main" id="{B3CB2761-FEED-4C16-912A-8C8B43CE1085}"/>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1" name="Graphic 10" descr="Information with solid fill">
            <a:extLst>
              <a:ext uri="{FF2B5EF4-FFF2-40B4-BE49-F238E27FC236}">
                <a16:creationId xmlns:a16="http://schemas.microsoft.com/office/drawing/2014/main" id="{7BCE8751-8504-43AC-A71B-3273009B2E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386" y="183662"/>
            <a:ext cx="538608" cy="538608"/>
          </a:xfrm>
          <a:prstGeom prst="rect">
            <a:avLst/>
          </a:prstGeom>
        </p:spPr>
      </p:pic>
      <p:pic>
        <p:nvPicPr>
          <p:cNvPr id="12" name="Picture 4" descr="New Career Development Framework">
            <a:extLst>
              <a:ext uri="{FF2B5EF4-FFF2-40B4-BE49-F238E27FC236}">
                <a16:creationId xmlns:a16="http://schemas.microsoft.com/office/drawing/2014/main" id="{3B3B12A4-1E92-4BCC-88EF-EC04D9C0E89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52D09F-8D7E-44C5-9F90-723C44406CCF}"/>
              </a:ext>
            </a:extLst>
          </p:cNvPr>
          <p:cNvPicPr>
            <a:picLocks noChangeAspect="1"/>
          </p:cNvPicPr>
          <p:nvPr/>
        </p:nvPicPr>
        <p:blipFill rotWithShape="1">
          <a:blip r:embed="rId6"/>
          <a:srcRect t="5605" b="-1"/>
          <a:stretch/>
        </p:blipFill>
        <p:spPr>
          <a:xfrm>
            <a:off x="489988" y="1201463"/>
            <a:ext cx="2974675" cy="186903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96127F3-959D-4741-8024-64BB12621E75}"/>
              </a:ext>
            </a:extLst>
          </p:cNvPr>
          <p:cNvPicPr>
            <a:picLocks noChangeAspect="1"/>
          </p:cNvPicPr>
          <p:nvPr/>
        </p:nvPicPr>
        <p:blipFill>
          <a:blip r:embed="rId7"/>
          <a:stretch>
            <a:fillRect/>
          </a:stretch>
        </p:blipFill>
        <p:spPr>
          <a:xfrm>
            <a:off x="8182646" y="3428999"/>
            <a:ext cx="3191317" cy="2125891"/>
          </a:xfrm>
          <a:prstGeom prst="rect">
            <a:avLst/>
          </a:prstGeom>
          <a:effectLst>
            <a:outerShdw blurRad="50800" dist="38100" dir="2700000" algn="tl" rotWithShape="0">
              <a:prstClr val="black">
                <a:alpha val="40000"/>
              </a:prstClr>
            </a:outerShdw>
          </a:effectLst>
        </p:spPr>
      </p:pic>
      <p:sp>
        <p:nvSpPr>
          <p:cNvPr id="21" name="Shape 114">
            <a:extLst>
              <a:ext uri="{FF2B5EF4-FFF2-40B4-BE49-F238E27FC236}">
                <a16:creationId xmlns:a16="http://schemas.microsoft.com/office/drawing/2014/main" id="{82498E42-8398-4D92-9FEA-AA72FFA86E6A}"/>
              </a:ext>
            </a:extLst>
          </p:cNvPr>
          <p:cNvSpPr/>
          <p:nvPr/>
        </p:nvSpPr>
        <p:spPr>
          <a:xfrm>
            <a:off x="785306" y="183662"/>
            <a:ext cx="10004614"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Education</a:t>
            </a:r>
          </a:p>
        </p:txBody>
      </p:sp>
    </p:spTree>
    <p:extLst>
      <p:ext uri="{BB962C8B-B14F-4D97-AF65-F5344CB8AC3E}">
        <p14:creationId xmlns:p14="http://schemas.microsoft.com/office/powerpoint/2010/main" val="360456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12" name="Picture 4" descr="New Career Development Framework">
            <a:extLst>
              <a:ext uri="{FF2B5EF4-FFF2-40B4-BE49-F238E27FC236}">
                <a16:creationId xmlns:a16="http://schemas.microsoft.com/office/drawing/2014/main" id="{7FC84D0F-6CF6-46CE-874E-5773796E0FD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Shape 114">
            <a:extLst>
              <a:ext uri="{FF2B5EF4-FFF2-40B4-BE49-F238E27FC236}">
                <a16:creationId xmlns:a16="http://schemas.microsoft.com/office/drawing/2014/main" id="{EB079F3E-53DC-4D8C-8414-C2A2C80AC0AA}"/>
              </a:ext>
            </a:extLst>
          </p:cNvPr>
          <p:cNvSpPr/>
          <p:nvPr/>
        </p:nvSpPr>
        <p:spPr>
          <a:xfrm>
            <a:off x="785306" y="183662"/>
            <a:ext cx="875209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Advanced Manufacturing</a:t>
            </a:r>
          </a:p>
        </p:txBody>
      </p:sp>
      <p:sp>
        <p:nvSpPr>
          <p:cNvPr id="24" name="Rectangle: Rounded Corners 23">
            <a:extLst>
              <a:ext uri="{FF2B5EF4-FFF2-40B4-BE49-F238E27FC236}">
                <a16:creationId xmlns:a16="http://schemas.microsoft.com/office/drawing/2014/main" id="{A165AAA3-69D5-4BF9-9AC6-809B9A06BFC9}"/>
              </a:ext>
            </a:extLst>
          </p:cNvPr>
          <p:cNvSpPr/>
          <p:nvPr/>
        </p:nvSpPr>
        <p:spPr>
          <a:xfrm>
            <a:off x="484556" y="1219487"/>
            <a:ext cx="6905948" cy="716889"/>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North East has a fantastic reputation in </a:t>
            </a:r>
            <a:r>
              <a:rPr lang="en-GB" sz="1600" b="1" dirty="0">
                <a:solidFill>
                  <a:schemeClr val="tx1"/>
                </a:solidFill>
                <a:latin typeface="Century Gothic" panose="020B0502020202020204" pitchFamily="34" charset="0"/>
              </a:rPr>
              <a:t>Advanced Manufacturing, </a:t>
            </a:r>
            <a:r>
              <a:rPr lang="en-GB" sz="1600" dirty="0">
                <a:solidFill>
                  <a:schemeClr val="tx1"/>
                </a:solidFill>
                <a:latin typeface="Century Gothic" panose="020B0502020202020204" pitchFamily="34" charset="0"/>
              </a:rPr>
              <a:t>with </a:t>
            </a:r>
            <a:r>
              <a:rPr lang="en-GB" sz="1600" b="1" dirty="0">
                <a:solidFill>
                  <a:schemeClr val="tx1"/>
                </a:solidFill>
                <a:latin typeface="Century Gothic" panose="020B0502020202020204" pitchFamily="34" charset="0"/>
              </a:rPr>
              <a:t>lots of great opportunities!</a:t>
            </a:r>
          </a:p>
        </p:txBody>
      </p:sp>
      <p:sp>
        <p:nvSpPr>
          <p:cNvPr id="25" name="Rectangle: Rounded Corners 24">
            <a:extLst>
              <a:ext uri="{FF2B5EF4-FFF2-40B4-BE49-F238E27FC236}">
                <a16:creationId xmlns:a16="http://schemas.microsoft.com/office/drawing/2014/main" id="{25A82D79-6CCE-4462-A6BF-1FFA523D9BA6}"/>
              </a:ext>
            </a:extLst>
          </p:cNvPr>
          <p:cNvSpPr/>
          <p:nvPr/>
        </p:nvSpPr>
        <p:spPr>
          <a:xfrm>
            <a:off x="484556" y="2100106"/>
            <a:ext cx="6905948" cy="913376"/>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12529"/>
                </a:solidFill>
                <a:latin typeface="Century Gothic" panose="020B0502020202020204" pitchFamily="34" charset="0"/>
              </a:rPr>
              <a:t>Our region</a:t>
            </a:r>
            <a:r>
              <a:rPr lang="en-GB" sz="1600" b="0" i="0" dirty="0">
                <a:solidFill>
                  <a:srgbClr val="212529"/>
                </a:solidFill>
                <a:effectLst/>
                <a:latin typeface="Century Gothic" panose="020B0502020202020204" pitchFamily="34" charset="0"/>
              </a:rPr>
              <a:t> manufactures automotive products including </a:t>
            </a:r>
            <a:r>
              <a:rPr lang="en-GB" sz="1600" b="1" i="0" dirty="0">
                <a:solidFill>
                  <a:srgbClr val="212529"/>
                </a:solidFill>
                <a:effectLst/>
                <a:latin typeface="Century Gothic" panose="020B0502020202020204" pitchFamily="34" charset="0"/>
              </a:rPr>
              <a:t>passenger cars, trains and heavy off-road vehicles and a range of parts and components</a:t>
            </a:r>
            <a:r>
              <a:rPr lang="en-GB" sz="1600" i="0" dirty="0">
                <a:solidFill>
                  <a:srgbClr val="212529"/>
                </a:solidFill>
                <a:effectLst/>
                <a:latin typeface="Century Gothic" panose="020B0502020202020204" pitchFamily="34" charset="0"/>
              </a:rPr>
              <a:t>. </a:t>
            </a:r>
            <a:endParaRPr lang="en-GB" sz="1600" dirty="0">
              <a:solidFill>
                <a:schemeClr val="tx1"/>
              </a:solidFill>
              <a:highlight>
                <a:srgbClr val="FF00FF"/>
              </a:highlight>
              <a:latin typeface="Century Gothic" panose="020B0502020202020204" pitchFamily="34" charset="0"/>
              <a:ea typeface="Helvetica Neue" panose="02000503000000020004" pitchFamily="2"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A3DD07ED-730B-4239-A0D3-A63BC0FFF7CE}"/>
              </a:ext>
            </a:extLst>
          </p:cNvPr>
          <p:cNvSpPr/>
          <p:nvPr/>
        </p:nvSpPr>
        <p:spPr>
          <a:xfrm>
            <a:off x="7390506" y="4223997"/>
            <a:ext cx="4375452" cy="1414516"/>
          </a:xfrm>
          <a:prstGeom prst="roundRect">
            <a:avLst/>
          </a:prstGeom>
          <a:solidFill>
            <a:srgbClr val="F7FFAB"/>
          </a:solidFill>
          <a:ln w="28575">
            <a:solidFill>
              <a:srgbClr val="B3C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Did you know? </a:t>
            </a:r>
          </a:p>
          <a:p>
            <a:pPr algn="ctr"/>
            <a:r>
              <a:rPr lang="en-GB" sz="1600" dirty="0">
                <a:solidFill>
                  <a:schemeClr val="tx1"/>
                </a:solidFill>
                <a:latin typeface="Century Gothic" panose="020B0502020202020204" pitchFamily="34" charset="0"/>
              </a:rPr>
              <a:t>The North East medicines cluster </a:t>
            </a:r>
            <a:r>
              <a:rPr lang="en-GB" sz="1600" b="1" dirty="0">
                <a:solidFill>
                  <a:schemeClr val="tx1"/>
                </a:solidFill>
                <a:latin typeface="Century Gothic" panose="020B0502020202020204" pitchFamily="34" charset="0"/>
              </a:rPr>
              <a:t>produces 33% of the UK’s GDP in pharmaceutical manufacture and packaging. </a:t>
            </a:r>
            <a:endParaRPr lang="en-GB" sz="1600" b="1" dirty="0">
              <a:solidFill>
                <a:schemeClr val="tx1"/>
              </a:solidFill>
              <a:highlight>
                <a:srgbClr val="FF00FF"/>
              </a:highlight>
              <a:latin typeface="Century Gothic" panose="020B0502020202020204" pitchFamily="34" charset="0"/>
              <a:ea typeface="Helvetica Neue" panose="02000503000000020004" pitchFamily="2" charset="0"/>
              <a:cs typeface="Arial" panose="020B0604020202020204" pitchFamily="34" charset="0"/>
            </a:endParaRPr>
          </a:p>
        </p:txBody>
      </p:sp>
      <p:pic>
        <p:nvPicPr>
          <p:cNvPr id="1026" name="Picture 2" descr="International Advanced Manufacturing Park (IAMP) - North East Local  Enterprise Partnership">
            <a:hlinkClick r:id="rId4"/>
            <a:extLst>
              <a:ext uri="{FF2B5EF4-FFF2-40B4-BE49-F238E27FC236}">
                <a16:creationId xmlns:a16="http://schemas.microsoft.com/office/drawing/2014/main" id="{B12BFCAB-E387-4545-ABB7-9373F573755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5062"/>
          <a:stretch/>
        </p:blipFill>
        <p:spPr bwMode="auto">
          <a:xfrm>
            <a:off x="7720146" y="1383122"/>
            <a:ext cx="3865718" cy="16303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Rounded Corners 26">
            <a:hlinkClick r:id="rId4"/>
            <a:extLst>
              <a:ext uri="{FF2B5EF4-FFF2-40B4-BE49-F238E27FC236}">
                <a16:creationId xmlns:a16="http://schemas.microsoft.com/office/drawing/2014/main" id="{31B0995B-4E17-4F6F-9016-825C48BF8F16}"/>
              </a:ext>
            </a:extLst>
          </p:cNvPr>
          <p:cNvSpPr/>
          <p:nvPr/>
        </p:nvSpPr>
        <p:spPr>
          <a:xfrm>
            <a:off x="10981881" y="1219487"/>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0:00-2:16</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4" name="Rectangle: Rounded Corners 13">
            <a:extLst>
              <a:ext uri="{FF2B5EF4-FFF2-40B4-BE49-F238E27FC236}">
                <a16:creationId xmlns:a16="http://schemas.microsoft.com/office/drawing/2014/main" id="{9D3ABF2D-2C8B-467C-9D2B-DB2B9E321470}"/>
              </a:ext>
            </a:extLst>
          </p:cNvPr>
          <p:cNvSpPr/>
          <p:nvPr/>
        </p:nvSpPr>
        <p:spPr>
          <a:xfrm>
            <a:off x="484556" y="4223996"/>
            <a:ext cx="4316937" cy="1414517"/>
          </a:xfrm>
          <a:prstGeom prst="roundRect">
            <a:avLst/>
          </a:prstGeom>
          <a:solidFill>
            <a:srgbClr val="A0B1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GDP</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Gross Domestic Product is a measure of the health and size of a country’s economy.   </a:t>
            </a:r>
          </a:p>
        </p:txBody>
      </p:sp>
      <p:pic>
        <p:nvPicPr>
          <p:cNvPr id="2" name="Picture 1">
            <a:extLst>
              <a:ext uri="{FF2B5EF4-FFF2-40B4-BE49-F238E27FC236}">
                <a16:creationId xmlns:a16="http://schemas.microsoft.com/office/drawing/2014/main" id="{9FFE2689-58DD-40C3-B2FF-7E157676842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40034" y="4223997"/>
            <a:ext cx="2111931" cy="1409341"/>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195F2A3B-90F4-4F1C-ADF7-DB3885553F35}"/>
              </a:ext>
            </a:extLst>
          </p:cNvPr>
          <p:cNvSpPr/>
          <p:nvPr/>
        </p:nvSpPr>
        <p:spPr>
          <a:xfrm>
            <a:off x="484557" y="3176320"/>
            <a:ext cx="6905948" cy="716889"/>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There are specialisms in </a:t>
            </a:r>
            <a:r>
              <a:rPr lang="en-GB" sz="1600" b="1" dirty="0">
                <a:solidFill>
                  <a:schemeClr val="tx1"/>
                </a:solidFill>
                <a:latin typeface="Century Gothic" panose="020B0502020202020204" pitchFamily="34" charset="0"/>
              </a:rPr>
              <a:t>automotive manufacturing, rail, electronics, pharmaceuticals and subsea engineering.</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7" name="Pentagon 20">
            <a:extLst>
              <a:ext uri="{FF2B5EF4-FFF2-40B4-BE49-F238E27FC236}">
                <a16:creationId xmlns:a16="http://schemas.microsoft.com/office/drawing/2014/main" id="{09A08814-6570-4493-A10F-06B635150C38}"/>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8" name="Graphic 17" descr="Information with solid fill">
            <a:extLst>
              <a:ext uri="{FF2B5EF4-FFF2-40B4-BE49-F238E27FC236}">
                <a16:creationId xmlns:a16="http://schemas.microsoft.com/office/drawing/2014/main" id="{F48F3454-4D9D-4B59-84C5-A8752C977D6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86" y="183662"/>
            <a:ext cx="538608" cy="538608"/>
          </a:xfrm>
          <a:prstGeom prst="rect">
            <a:avLst/>
          </a:prstGeom>
        </p:spPr>
      </p:pic>
      <p:sp>
        <p:nvSpPr>
          <p:cNvPr id="22" name="Rectangle: Rounded Corners 21">
            <a:extLst>
              <a:ext uri="{FF2B5EF4-FFF2-40B4-BE49-F238E27FC236}">
                <a16:creationId xmlns:a16="http://schemas.microsoft.com/office/drawing/2014/main" id="{973AD995-1CA5-4619-B590-C9B02A56C27A}"/>
              </a:ext>
            </a:extLst>
          </p:cNvPr>
          <p:cNvSpPr/>
          <p:nvPr/>
        </p:nvSpPr>
        <p:spPr>
          <a:xfrm>
            <a:off x="7720146" y="3176320"/>
            <a:ext cx="3865718" cy="716889"/>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Click the image above </a:t>
            </a:r>
            <a:r>
              <a:rPr lang="en-GB" sz="1600" dirty="0">
                <a:solidFill>
                  <a:schemeClr val="tx1"/>
                </a:solidFill>
                <a:latin typeface="Century Gothic" panose="020B0502020202020204" pitchFamily="34" charset="0"/>
              </a:rPr>
              <a:t>to find out more about this sector.</a:t>
            </a:r>
            <a:endParaRPr lang="en-GB"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4938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4" grpId="0" animBg="1"/>
      <p:bldP spid="15"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6" descr="New Career Development Framework">
            <a:extLst>
              <a:ext uri="{FF2B5EF4-FFF2-40B4-BE49-F238E27FC236}">
                <a16:creationId xmlns:a16="http://schemas.microsoft.com/office/drawing/2014/main" id="{979CF11D-E756-47D2-B2F9-FC1C5FD44A2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310273" y="108940"/>
            <a:ext cx="758663" cy="7586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TextBox 13">
            <a:extLst>
              <a:ext uri="{FF2B5EF4-FFF2-40B4-BE49-F238E27FC236}">
                <a16:creationId xmlns:a16="http://schemas.microsoft.com/office/drawing/2014/main" id="{FF164728-387F-4F5E-8DA7-51FC2027476E}"/>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45" name="Shape 114">
            <a:extLst>
              <a:ext uri="{FF2B5EF4-FFF2-40B4-BE49-F238E27FC236}">
                <a16:creationId xmlns:a16="http://schemas.microsoft.com/office/drawing/2014/main" id="{C9DFFB3D-8BA4-4552-8C3A-7F72E8351D4C}"/>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important at work?</a:t>
            </a:r>
          </a:p>
        </p:txBody>
      </p:sp>
      <p:pic>
        <p:nvPicPr>
          <p:cNvPr id="58" name="Picture 2" descr="brown game pieces on white surface">
            <a:extLst>
              <a:ext uri="{FF2B5EF4-FFF2-40B4-BE49-F238E27FC236}">
                <a16:creationId xmlns:a16="http://schemas.microsoft.com/office/drawing/2014/main" id="{C51A1656-9D61-4D73-B70E-F4CC65B42A0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2726" y="2388248"/>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0" name="Picture 4" descr="person in red sweater holding babys hand">
            <a:extLst>
              <a:ext uri="{FF2B5EF4-FFF2-40B4-BE49-F238E27FC236}">
                <a16:creationId xmlns:a16="http://schemas.microsoft.com/office/drawing/2014/main" id="{4AFC892C-3C0D-4C49-BD8B-1021CF05512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73734" y="2389738"/>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2" name="Picture 6" descr="people sitting on chair">
            <a:extLst>
              <a:ext uri="{FF2B5EF4-FFF2-40B4-BE49-F238E27FC236}">
                <a16:creationId xmlns:a16="http://schemas.microsoft.com/office/drawing/2014/main" id="{FEE567A0-1D23-4A94-8E91-2F092B35609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144257" y="2389738"/>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4" name="Picture 8" descr="person holding click pen">
            <a:extLst>
              <a:ext uri="{FF2B5EF4-FFF2-40B4-BE49-F238E27FC236}">
                <a16:creationId xmlns:a16="http://schemas.microsoft.com/office/drawing/2014/main" id="{23BF4865-8AB5-4E19-B129-E472156ECF3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262657" y="4203563"/>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6" name="Picture 10" descr="yellow smiley emoji on gray textile">
            <a:extLst>
              <a:ext uri="{FF2B5EF4-FFF2-40B4-BE49-F238E27FC236}">
                <a16:creationId xmlns:a16="http://schemas.microsoft.com/office/drawing/2014/main" id="{906A5B6A-9995-4CFA-B01B-00B69B78161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130333" y="4206545"/>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8" name="Picture 12" descr="three crumpled yellow papers on green surface surrounded by yellow lined papers">
            <a:extLst>
              <a:ext uri="{FF2B5EF4-FFF2-40B4-BE49-F238E27FC236}">
                <a16:creationId xmlns:a16="http://schemas.microsoft.com/office/drawing/2014/main" id="{5375F43D-30B3-47B6-8412-C5127943990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370073" y="4206545"/>
            <a:ext cx="2562932"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50" name="Picture 14" descr="person standing on grass mountain during day">
            <a:extLst>
              <a:ext uri="{FF2B5EF4-FFF2-40B4-BE49-F238E27FC236}">
                <a16:creationId xmlns:a16="http://schemas.microsoft.com/office/drawing/2014/main" id="{D0881CC5-A4C7-4BFC-A9F0-94038BD0B4DE}"/>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86641" y="4203563"/>
            <a:ext cx="2562932" cy="1421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52" name="Picture 16" descr="white and black jigsaw puzzle">
            <a:extLst>
              <a:ext uri="{FF2B5EF4-FFF2-40B4-BE49-F238E27FC236}">
                <a16:creationId xmlns:a16="http://schemas.microsoft.com/office/drawing/2014/main" id="{2881D177-9D2F-479C-B8CD-10D02BDC68F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262657" y="2388247"/>
            <a:ext cx="2559271" cy="1418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21FF9A3E-D1B4-4FB1-AC48-171F68395F7E}"/>
              </a:ext>
            </a:extLst>
          </p:cNvPr>
          <p:cNvSpPr/>
          <p:nvPr/>
        </p:nvSpPr>
        <p:spPr>
          <a:xfrm>
            <a:off x="6396731" y="4560354"/>
            <a:ext cx="2291122" cy="705010"/>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Creativity</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Thinking differently</a:t>
            </a:r>
          </a:p>
        </p:txBody>
      </p:sp>
      <p:sp>
        <p:nvSpPr>
          <p:cNvPr id="61" name="Rectangle: Rounded Corners 60">
            <a:extLst>
              <a:ext uri="{FF2B5EF4-FFF2-40B4-BE49-F238E27FC236}">
                <a16:creationId xmlns:a16="http://schemas.microsoft.com/office/drawing/2014/main" id="{ACADB145-A104-45D8-A0DB-E1C50AB20093}"/>
              </a:ext>
            </a:extLst>
          </p:cNvPr>
          <p:cNvSpPr/>
          <p:nvPr/>
        </p:nvSpPr>
        <p:spPr>
          <a:xfrm>
            <a:off x="9283035" y="2754783"/>
            <a:ext cx="2291122" cy="705010"/>
          </a:xfrm>
          <a:prstGeom prst="roundRect">
            <a:avLst/>
          </a:prstGeom>
          <a:solidFill>
            <a:srgbClr val="81DEFF"/>
          </a:solidFill>
          <a:ln w="28575">
            <a:solidFill>
              <a:srgbClr val="009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Listening</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Hearing others</a:t>
            </a:r>
          </a:p>
        </p:txBody>
      </p:sp>
      <p:sp>
        <p:nvSpPr>
          <p:cNvPr id="62" name="Rectangle: Rounded Corners 61">
            <a:extLst>
              <a:ext uri="{FF2B5EF4-FFF2-40B4-BE49-F238E27FC236}">
                <a16:creationId xmlns:a16="http://schemas.microsoft.com/office/drawing/2014/main" id="{8A757541-DC92-4DE1-814E-B67ADDC4D5A5}"/>
              </a:ext>
            </a:extLst>
          </p:cNvPr>
          <p:cNvSpPr/>
          <p:nvPr/>
        </p:nvSpPr>
        <p:spPr>
          <a:xfrm>
            <a:off x="3513830" y="2745038"/>
            <a:ext cx="2291122" cy="705010"/>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Teamwork</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Working together</a:t>
            </a:r>
          </a:p>
        </p:txBody>
      </p:sp>
      <p:sp>
        <p:nvSpPr>
          <p:cNvPr id="63" name="Rectangle: Rounded Corners 62">
            <a:extLst>
              <a:ext uri="{FF2B5EF4-FFF2-40B4-BE49-F238E27FC236}">
                <a16:creationId xmlns:a16="http://schemas.microsoft.com/office/drawing/2014/main" id="{08B4B72D-155E-4027-B690-F04EC64A28E6}"/>
              </a:ext>
            </a:extLst>
          </p:cNvPr>
          <p:cNvSpPr/>
          <p:nvPr/>
        </p:nvSpPr>
        <p:spPr>
          <a:xfrm>
            <a:off x="617843" y="2745039"/>
            <a:ext cx="2291122" cy="70501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Leadership</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Being a boss</a:t>
            </a:r>
          </a:p>
        </p:txBody>
      </p:sp>
      <p:sp>
        <p:nvSpPr>
          <p:cNvPr id="67" name="Rectangle: Rounded Corners 66">
            <a:extLst>
              <a:ext uri="{FF2B5EF4-FFF2-40B4-BE49-F238E27FC236}">
                <a16:creationId xmlns:a16="http://schemas.microsoft.com/office/drawing/2014/main" id="{C4E0145D-B5C6-468D-B2CF-5BCDD0619A7B}"/>
              </a:ext>
            </a:extLst>
          </p:cNvPr>
          <p:cNvSpPr/>
          <p:nvPr/>
        </p:nvSpPr>
        <p:spPr>
          <a:xfrm>
            <a:off x="625848" y="4560354"/>
            <a:ext cx="2291122" cy="705010"/>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Aiming high</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Doing your best</a:t>
            </a:r>
          </a:p>
        </p:txBody>
      </p:sp>
      <p:sp>
        <p:nvSpPr>
          <p:cNvPr id="68" name="Rectangle: Rounded Corners 67">
            <a:extLst>
              <a:ext uri="{FF2B5EF4-FFF2-40B4-BE49-F238E27FC236}">
                <a16:creationId xmlns:a16="http://schemas.microsoft.com/office/drawing/2014/main" id="{D5E7554F-74F4-4493-9A7C-5A25F399093E}"/>
              </a:ext>
            </a:extLst>
          </p:cNvPr>
          <p:cNvSpPr/>
          <p:nvPr/>
        </p:nvSpPr>
        <p:spPr>
          <a:xfrm>
            <a:off x="3518432" y="4563336"/>
            <a:ext cx="2291122" cy="70501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Speaking</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Talking to others</a:t>
            </a:r>
          </a:p>
        </p:txBody>
      </p:sp>
      <p:sp>
        <p:nvSpPr>
          <p:cNvPr id="69" name="Rectangle: Rounded Corners 68">
            <a:extLst>
              <a:ext uri="{FF2B5EF4-FFF2-40B4-BE49-F238E27FC236}">
                <a16:creationId xmlns:a16="http://schemas.microsoft.com/office/drawing/2014/main" id="{C895F4C7-3F09-43DC-A02C-2BA2E04EBBAA}"/>
              </a:ext>
            </a:extLst>
          </p:cNvPr>
          <p:cNvSpPr/>
          <p:nvPr/>
        </p:nvSpPr>
        <p:spPr>
          <a:xfrm>
            <a:off x="6396731" y="2754782"/>
            <a:ext cx="2291122" cy="70501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Problem-solving</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Sorting out problems</a:t>
            </a:r>
          </a:p>
        </p:txBody>
      </p:sp>
      <p:sp>
        <p:nvSpPr>
          <p:cNvPr id="70" name="Rectangle: Rounded Corners 69">
            <a:extLst>
              <a:ext uri="{FF2B5EF4-FFF2-40B4-BE49-F238E27FC236}">
                <a16:creationId xmlns:a16="http://schemas.microsoft.com/office/drawing/2014/main" id="{8FA91948-26C0-4B47-B26E-ECF0BDADF3D9}"/>
              </a:ext>
            </a:extLst>
          </p:cNvPr>
          <p:cNvSpPr/>
          <p:nvPr/>
        </p:nvSpPr>
        <p:spPr>
          <a:xfrm>
            <a:off x="9283035" y="4563336"/>
            <a:ext cx="2291122" cy="70501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Staying positive</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Being happy</a:t>
            </a:r>
          </a:p>
        </p:txBody>
      </p:sp>
      <p:sp>
        <p:nvSpPr>
          <p:cNvPr id="23" name="Rectangle: Rounded Corners 22">
            <a:extLst>
              <a:ext uri="{FF2B5EF4-FFF2-40B4-BE49-F238E27FC236}">
                <a16:creationId xmlns:a16="http://schemas.microsoft.com/office/drawing/2014/main" id="{0C9736C6-8212-4335-9F33-4575CEF924A5}"/>
              </a:ext>
            </a:extLst>
          </p:cNvPr>
          <p:cNvSpPr/>
          <p:nvPr/>
        </p:nvSpPr>
        <p:spPr>
          <a:xfrm>
            <a:off x="482726" y="1232862"/>
            <a:ext cx="11206878" cy="758663"/>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These resources also look at </a:t>
            </a:r>
            <a:r>
              <a:rPr lang="en-GB" sz="1600" b="1" dirty="0">
                <a:solidFill>
                  <a:schemeClr val="tx1"/>
                </a:solidFill>
                <a:latin typeface="Century Gothic" panose="020B0502020202020204" pitchFamily="34" charset="0"/>
              </a:rPr>
              <a:t>the key skills involved in getting a keeping a job</a:t>
            </a:r>
            <a:r>
              <a:rPr lang="en-GB" sz="1600" dirty="0">
                <a:solidFill>
                  <a:schemeClr val="tx1"/>
                </a:solidFill>
                <a:latin typeface="Century Gothic" panose="020B0502020202020204" pitchFamily="34" charset="0"/>
              </a:rPr>
              <a:t>, some examples of which are listed below. </a:t>
            </a:r>
            <a:r>
              <a:rPr lang="en-GB" sz="1600" dirty="0">
                <a:solidFill>
                  <a:srgbClr val="212529"/>
                </a:solidFill>
                <a:latin typeface="Century Gothic" panose="020B0502020202020204" pitchFamily="34" charset="0"/>
              </a:rPr>
              <a:t>You will also think about </a:t>
            </a:r>
            <a:r>
              <a:rPr lang="en-GB" sz="1600" b="1" dirty="0">
                <a:solidFill>
                  <a:srgbClr val="212529"/>
                </a:solidFill>
                <a:latin typeface="Century Gothic" panose="020B0502020202020204" pitchFamily="34" charset="0"/>
              </a:rPr>
              <a:t>your strengths and how they relate to the world of work.  </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25" name="Pentagon 20">
            <a:extLst>
              <a:ext uri="{FF2B5EF4-FFF2-40B4-BE49-F238E27FC236}">
                <a16:creationId xmlns:a16="http://schemas.microsoft.com/office/drawing/2014/main" id="{BF5853DF-C51E-41B5-B5D2-E9F2DA131E5D}"/>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26" name="Graphic 25" descr="Information with solid fill">
            <a:extLst>
              <a:ext uri="{FF2B5EF4-FFF2-40B4-BE49-F238E27FC236}">
                <a16:creationId xmlns:a16="http://schemas.microsoft.com/office/drawing/2014/main" id="{D0A1FA96-B987-4AAE-95E5-ED08FF8965E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15241141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7" grpId="0" animBg="1"/>
      <p:bldP spid="68"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4F10CD-4180-4306-9A33-6A4B891550C3}"/>
              </a:ext>
            </a:extLst>
          </p:cNvPr>
          <p:cNvSpPr/>
          <p:nvPr/>
        </p:nvSpPr>
        <p:spPr>
          <a:xfrm>
            <a:off x="730538" y="1090602"/>
            <a:ext cx="10730925" cy="786535"/>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internet has a whole host of </a:t>
            </a:r>
            <a:r>
              <a:rPr lang="en-GB" sz="1600" b="1" dirty="0">
                <a:solidFill>
                  <a:schemeClr val="tx1"/>
                </a:solidFill>
                <a:latin typeface="Century Gothic" panose="020B0502020202020204" pitchFamily="34" charset="0"/>
              </a:rPr>
              <a:t>information sources</a:t>
            </a:r>
            <a:r>
              <a:rPr lang="en-GB" sz="1600" dirty="0">
                <a:solidFill>
                  <a:schemeClr val="tx1"/>
                </a:solidFill>
                <a:latin typeface="Century Gothic" panose="020B0502020202020204" pitchFamily="34" charset="0"/>
              </a:rPr>
              <a:t>. For instance, </a:t>
            </a:r>
            <a:r>
              <a:rPr lang="en-GB" sz="1600" b="1" dirty="0">
                <a:solidFill>
                  <a:schemeClr val="tx1"/>
                </a:solidFill>
                <a:latin typeface="Century Gothic" panose="020B0502020202020204" pitchFamily="34" charset="0"/>
              </a:rPr>
              <a:t>The National Careers Service</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Start</a:t>
            </a:r>
            <a:r>
              <a:rPr lang="en-GB" sz="1600" dirty="0">
                <a:solidFill>
                  <a:schemeClr val="tx1"/>
                </a:solidFill>
                <a:latin typeface="Century Gothic" panose="020B0502020202020204" pitchFamily="34" charset="0"/>
              </a:rPr>
              <a:t> and </a:t>
            </a:r>
            <a:r>
              <a:rPr lang="en-GB" sz="1600" b="1" dirty="0" err="1">
                <a:solidFill>
                  <a:schemeClr val="tx1"/>
                </a:solidFill>
                <a:latin typeface="Century Gothic" panose="020B0502020202020204" pitchFamily="34" charset="0"/>
              </a:rPr>
              <a:t>icould</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all have great </a:t>
            </a:r>
            <a:r>
              <a:rPr lang="en-GB" sz="1600" b="1" dirty="0">
                <a:solidFill>
                  <a:schemeClr val="tx1"/>
                </a:solidFill>
                <a:latin typeface="Century Gothic" panose="020B0502020202020204" pitchFamily="34" charset="0"/>
              </a:rPr>
              <a:t>support and advice</a:t>
            </a:r>
            <a:r>
              <a:rPr lang="en-GB" sz="1600" dirty="0">
                <a:solidFill>
                  <a:schemeClr val="tx1"/>
                </a:solidFill>
                <a:latin typeface="Century Gothic" panose="020B0502020202020204" pitchFamily="34" charset="0"/>
              </a:rPr>
              <a:t>. Click on the logos to visit their sites.  </a:t>
            </a:r>
            <a:endParaRPr lang="en-GB" sz="1600" dirty="0">
              <a:solidFill>
                <a:schemeClr val="tx1"/>
              </a:solidFill>
              <a:highlight>
                <a:srgbClr val="FFFF00"/>
              </a:highlight>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8FEC5B79-DB76-4C26-AA15-BF65A74E734E}"/>
              </a:ext>
            </a:extLst>
          </p:cNvPr>
          <p:cNvSpPr/>
          <p:nvPr/>
        </p:nvSpPr>
        <p:spPr>
          <a:xfrm>
            <a:off x="2977117" y="4720921"/>
            <a:ext cx="8835552" cy="786535"/>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Century Gothic" panose="020B0502020202020204" pitchFamily="34" charset="0"/>
              </a:rPr>
              <a:t>icould</a:t>
            </a:r>
            <a:r>
              <a:rPr lang="en-GB" sz="1600" dirty="0">
                <a:solidFill>
                  <a:schemeClr val="tx1"/>
                </a:solidFill>
                <a:latin typeface="Century Gothic" panose="020B0502020202020204" pitchFamily="34" charset="0"/>
              </a:rPr>
              <a:t> is a great place to get </a:t>
            </a:r>
            <a:r>
              <a:rPr lang="en-GB" sz="1600" b="1" dirty="0">
                <a:solidFill>
                  <a:schemeClr val="tx1"/>
                </a:solidFill>
                <a:latin typeface="Century Gothic" panose="020B0502020202020204" pitchFamily="34" charset="0"/>
              </a:rPr>
              <a:t>tips on GCSE options, apprenticeships, university, finding work </a:t>
            </a:r>
            <a:r>
              <a:rPr lang="en-GB" sz="1600" dirty="0">
                <a:solidFill>
                  <a:schemeClr val="tx1"/>
                </a:solidFill>
                <a:latin typeface="Century Gothic" panose="020B0502020202020204" pitchFamily="34" charset="0"/>
              </a:rPr>
              <a:t>(and much more!).</a:t>
            </a:r>
          </a:p>
        </p:txBody>
      </p:sp>
      <p:sp>
        <p:nvSpPr>
          <p:cNvPr id="18" name="Rectangle: Rounded Corners 17">
            <a:extLst>
              <a:ext uri="{FF2B5EF4-FFF2-40B4-BE49-F238E27FC236}">
                <a16:creationId xmlns:a16="http://schemas.microsoft.com/office/drawing/2014/main" id="{8AF92636-4B7C-4A21-B921-621EDD60FF49}"/>
              </a:ext>
            </a:extLst>
          </p:cNvPr>
          <p:cNvSpPr/>
          <p:nvPr/>
        </p:nvSpPr>
        <p:spPr>
          <a:xfrm>
            <a:off x="1807535" y="2300708"/>
            <a:ext cx="10005133" cy="786535"/>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National Careers Service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provides careers information, advice and guidance. They can help you to make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decisions on learning, training and work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all stages in your career.</a:t>
            </a:r>
          </a:p>
        </p:txBody>
      </p:sp>
      <p:sp>
        <p:nvSpPr>
          <p:cNvPr id="22" name="Rectangle: Rounded Corners 21">
            <a:extLst>
              <a:ext uri="{FF2B5EF4-FFF2-40B4-BE49-F238E27FC236}">
                <a16:creationId xmlns:a16="http://schemas.microsoft.com/office/drawing/2014/main" id="{6E4D34A7-B7B0-4B94-90A2-4D6A947A6510}"/>
              </a:ext>
            </a:extLst>
          </p:cNvPr>
          <p:cNvSpPr/>
          <p:nvPr/>
        </p:nvSpPr>
        <p:spPr>
          <a:xfrm>
            <a:off x="379330" y="3510814"/>
            <a:ext cx="8116083" cy="786535"/>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dirty="0">
                <a:solidFill>
                  <a:srgbClr val="000000"/>
                </a:solidFill>
                <a:effectLst/>
                <a:latin typeface="Century Gothic" panose="020B0502020202020204" pitchFamily="34" charset="0"/>
              </a:rPr>
              <a:t>Start</a:t>
            </a:r>
            <a:r>
              <a:rPr lang="en-GB" sz="1600" b="0" i="0" dirty="0">
                <a:solidFill>
                  <a:srgbClr val="000000"/>
                </a:solidFill>
                <a:effectLst/>
                <a:latin typeface="Century Gothic" panose="020B0502020202020204" pitchFamily="34" charset="0"/>
              </a:rPr>
              <a:t> will help you to find out which </a:t>
            </a:r>
            <a:r>
              <a:rPr lang="en-GB" sz="1600" b="1" i="0" dirty="0">
                <a:solidFill>
                  <a:srgbClr val="000000"/>
                </a:solidFill>
                <a:effectLst/>
                <a:latin typeface="Century Gothic" panose="020B0502020202020204" pitchFamily="34" charset="0"/>
              </a:rPr>
              <a:t>subjects and qualifications will help to prepare you for your future? </a:t>
            </a:r>
            <a:r>
              <a:rPr lang="en-GB" sz="1600" b="0" i="0" dirty="0">
                <a:solidFill>
                  <a:srgbClr val="000000"/>
                </a:solidFill>
                <a:effectLst/>
                <a:latin typeface="Century Gothic" panose="020B0502020202020204" pitchFamily="34" charset="0"/>
              </a:rPr>
              <a:t>Also, </a:t>
            </a:r>
            <a:r>
              <a:rPr lang="en-GB" sz="1600" dirty="0">
                <a:solidFill>
                  <a:srgbClr val="000000"/>
                </a:solidFill>
                <a:latin typeface="Century Gothic" panose="020B0502020202020204" pitchFamily="34" charset="0"/>
              </a:rPr>
              <a:t>w</a:t>
            </a:r>
            <a:r>
              <a:rPr lang="en-GB" sz="1600" b="0" i="0" dirty="0">
                <a:solidFill>
                  <a:srgbClr val="000000"/>
                </a:solidFill>
                <a:effectLst/>
                <a:latin typeface="Century Gothic" panose="020B0502020202020204" pitchFamily="34" charset="0"/>
              </a:rPr>
              <a:t>hich pathway is right for you?</a:t>
            </a:r>
            <a:endParaRPr lang="en-GB" sz="1600" dirty="0">
              <a:solidFill>
                <a:schemeClr val="tx1"/>
              </a:solidFill>
              <a:highlight>
                <a:srgbClr val="FFFF00"/>
              </a:highlight>
              <a:latin typeface="Century Gothic" panose="020B0502020202020204" pitchFamily="34" charset="0"/>
            </a:endParaRPr>
          </a:p>
        </p:txBody>
      </p:sp>
      <p:pic>
        <p:nvPicPr>
          <p:cNvPr id="8" name="Picture 7">
            <a:hlinkClick r:id="rId3"/>
            <a:extLst>
              <a:ext uri="{FF2B5EF4-FFF2-40B4-BE49-F238E27FC236}">
                <a16:creationId xmlns:a16="http://schemas.microsoft.com/office/drawing/2014/main" id="{67847058-D1B2-46FF-8F1E-78E7BEC61D44}"/>
              </a:ext>
            </a:extLst>
          </p:cNvPr>
          <p:cNvPicPr>
            <a:picLocks noChangeAspect="1"/>
          </p:cNvPicPr>
          <p:nvPr/>
        </p:nvPicPr>
        <p:blipFill>
          <a:blip r:embed="rId4"/>
          <a:stretch>
            <a:fillRect/>
          </a:stretch>
        </p:blipFill>
        <p:spPr>
          <a:xfrm>
            <a:off x="379332" y="4601116"/>
            <a:ext cx="2427663" cy="1156933"/>
          </a:xfrm>
          <a:prstGeom prst="rect">
            <a:avLst/>
          </a:prstGeom>
        </p:spPr>
      </p:pic>
      <p:pic>
        <p:nvPicPr>
          <p:cNvPr id="10" name="Picture 9">
            <a:hlinkClick r:id="rId5"/>
            <a:extLst>
              <a:ext uri="{FF2B5EF4-FFF2-40B4-BE49-F238E27FC236}">
                <a16:creationId xmlns:a16="http://schemas.microsoft.com/office/drawing/2014/main" id="{98E9C7C7-C887-4D29-96D6-B72142A7708F}"/>
              </a:ext>
            </a:extLst>
          </p:cNvPr>
          <p:cNvPicPr>
            <a:picLocks noChangeAspect="1"/>
          </p:cNvPicPr>
          <p:nvPr/>
        </p:nvPicPr>
        <p:blipFill>
          <a:blip r:embed="rId6"/>
          <a:stretch>
            <a:fillRect/>
          </a:stretch>
        </p:blipFill>
        <p:spPr>
          <a:xfrm>
            <a:off x="8786875" y="3355991"/>
            <a:ext cx="3025793" cy="941358"/>
          </a:xfrm>
          <a:prstGeom prst="rect">
            <a:avLst/>
          </a:prstGeom>
        </p:spPr>
      </p:pic>
      <p:pic>
        <p:nvPicPr>
          <p:cNvPr id="1026" name="Picture 2" descr="National Careers Service - YouTube">
            <a:hlinkClick r:id="rId7"/>
            <a:extLst>
              <a:ext uri="{FF2B5EF4-FFF2-40B4-BE49-F238E27FC236}">
                <a16:creationId xmlns:a16="http://schemas.microsoft.com/office/drawing/2014/main" id="{035D129F-CB54-4E4F-B295-0C58FE6F3ED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9331" y="2096597"/>
            <a:ext cx="1194288" cy="11942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3">
            <a:extLst>
              <a:ext uri="{FF2B5EF4-FFF2-40B4-BE49-F238E27FC236}">
                <a16:creationId xmlns:a16="http://schemas.microsoft.com/office/drawing/2014/main" id="{69767961-167E-4EBE-A2F1-AD634BD9584B}"/>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15" name="Shape 114">
            <a:extLst>
              <a:ext uri="{FF2B5EF4-FFF2-40B4-BE49-F238E27FC236}">
                <a16:creationId xmlns:a16="http://schemas.microsoft.com/office/drawing/2014/main" id="{7A120B41-69F2-497D-86B2-4219AEE19007}"/>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Recognising learning pathways</a:t>
            </a:r>
          </a:p>
        </p:txBody>
      </p:sp>
      <p:pic>
        <p:nvPicPr>
          <p:cNvPr id="23" name="Picture 12" descr="New Career Development Framework">
            <a:extLst>
              <a:ext uri="{FF2B5EF4-FFF2-40B4-BE49-F238E27FC236}">
                <a16:creationId xmlns:a16="http://schemas.microsoft.com/office/drawing/2014/main" id="{FB9483D5-8F11-445D-AE2C-02B83945386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321668" y="86217"/>
            <a:ext cx="758663" cy="80601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Pentagon 20">
            <a:extLst>
              <a:ext uri="{FF2B5EF4-FFF2-40B4-BE49-F238E27FC236}">
                <a16:creationId xmlns:a16="http://schemas.microsoft.com/office/drawing/2014/main" id="{D2C15B22-E951-4F9D-BF01-E1EA8E48201C}"/>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6" name="Graphic 15" descr="Information with solid fill">
            <a:extLst>
              <a:ext uri="{FF2B5EF4-FFF2-40B4-BE49-F238E27FC236}">
                <a16:creationId xmlns:a16="http://schemas.microsoft.com/office/drawing/2014/main" id="{DFC3DA40-E81A-4E92-959E-47AC2A7EBBE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131666785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6FE22EE6-C901-4341-B327-8253DB7F5F0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6" name="Picture 2">
            <a:extLst>
              <a:ext uri="{FF2B5EF4-FFF2-40B4-BE49-F238E27FC236}">
                <a16:creationId xmlns:a16="http://schemas.microsoft.com/office/drawing/2014/main" id="{7C3D2BCF-85C2-4E5D-BC0B-E87AD28DCBA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29590" y="6084620"/>
            <a:ext cx="1332820" cy="5399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6335773-E0BA-4062-B11C-E6D60C1C62CE}"/>
              </a:ext>
            </a:extLst>
          </p:cNvPr>
          <p:cNvSpPr>
            <a:spLocks noGrp="1"/>
          </p:cNvSpPr>
          <p:nvPr>
            <p:ph type="ctrTitle"/>
          </p:nvPr>
        </p:nvSpPr>
        <p:spPr>
          <a:xfrm>
            <a:off x="506627" y="2868197"/>
            <a:ext cx="10161373" cy="1121605"/>
          </a:xfrm>
        </p:spPr>
        <p:txBody>
          <a:bodyPr anchor="ctr"/>
          <a:lstStyle/>
          <a:p>
            <a:r>
              <a:rPr lang="en-US" sz="7000" dirty="0">
                <a:latin typeface="Century Gothic" panose="020B0502020202020204" pitchFamily="34" charset="0"/>
              </a:rPr>
              <a:t>Thank you!</a:t>
            </a:r>
          </a:p>
        </p:txBody>
      </p:sp>
    </p:spTree>
    <p:extLst>
      <p:ext uri="{BB962C8B-B14F-4D97-AF65-F5344CB8AC3E}">
        <p14:creationId xmlns:p14="http://schemas.microsoft.com/office/powerpoint/2010/main" val="1884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6CFEFF0-B78A-49E2-8873-966FB10FEB7A}"/>
              </a:ext>
            </a:extLst>
          </p:cNvPr>
          <p:cNvSpPr/>
          <p:nvPr/>
        </p:nvSpPr>
        <p:spPr>
          <a:xfrm>
            <a:off x="4662435" y="1074008"/>
            <a:ext cx="7221360" cy="1122659"/>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is </a:t>
            </a:r>
            <a:r>
              <a:rPr lang="en-GB" sz="1600" b="1" dirty="0">
                <a:solidFill>
                  <a:schemeClr val="tx1"/>
                </a:solidFill>
                <a:latin typeface="Century Gothic" panose="020B0502020202020204" pitchFamily="34" charset="0"/>
              </a:rPr>
              <a:t>important for social mobility</a:t>
            </a:r>
            <a:r>
              <a:rPr lang="en-GB" sz="1600" dirty="0">
                <a:solidFill>
                  <a:schemeClr val="tx1"/>
                </a:solidFill>
                <a:latin typeface="Century Gothic" panose="020B0502020202020204" pitchFamily="34" charset="0"/>
              </a:rPr>
              <a:t>. It </a:t>
            </a:r>
            <a:r>
              <a:rPr lang="en-GB" sz="1600" b="1" dirty="0">
                <a:solidFill>
                  <a:schemeClr val="tx1"/>
                </a:solidFill>
                <a:latin typeface="Century Gothic" panose="020B0502020202020204" pitchFamily="34" charset="0"/>
              </a:rPr>
              <a:t>allows young people </a:t>
            </a:r>
            <a:r>
              <a:rPr lang="en-GB" sz="1600" dirty="0">
                <a:solidFill>
                  <a:schemeClr val="tx1"/>
                </a:solidFill>
                <a:latin typeface="Century Gothic" panose="020B0502020202020204" pitchFamily="34" charset="0"/>
              </a:rPr>
              <a:t>to be </a:t>
            </a:r>
            <a:r>
              <a:rPr lang="en-GB" sz="1600" b="1" dirty="0">
                <a:solidFill>
                  <a:schemeClr val="tx1"/>
                </a:solidFill>
                <a:latin typeface="Century Gothic" panose="020B0502020202020204" pitchFamily="34" charset="0"/>
              </a:rPr>
              <a:t>more equipped </a:t>
            </a:r>
            <a:r>
              <a:rPr lang="en-GB" sz="1600" dirty="0">
                <a:solidFill>
                  <a:schemeClr val="tx1"/>
                </a:solidFill>
                <a:latin typeface="Century Gothic" panose="020B0502020202020204" pitchFamily="34" charset="0"/>
              </a:rPr>
              <a:t>to </a:t>
            </a:r>
            <a:r>
              <a:rPr lang="en-GB" sz="1600" b="1" dirty="0">
                <a:solidFill>
                  <a:schemeClr val="tx1"/>
                </a:solidFill>
                <a:latin typeface="Century Gothic" panose="020B0502020202020204" pitchFamily="34" charset="0"/>
              </a:rPr>
              <a:t>understand</a:t>
            </a:r>
            <a:r>
              <a:rPr lang="en-GB" sz="1600" dirty="0">
                <a:solidFill>
                  <a:schemeClr val="tx1"/>
                </a:solidFill>
                <a:latin typeface="Century Gothic" panose="020B0502020202020204" pitchFamily="34" charset="0"/>
              </a:rPr>
              <a:t> what is on offer in their region and </a:t>
            </a:r>
            <a:r>
              <a:rPr lang="en-GB" sz="1600" b="1" dirty="0">
                <a:solidFill>
                  <a:schemeClr val="tx1"/>
                </a:solidFill>
                <a:latin typeface="Century Gothic" panose="020B0502020202020204" pitchFamily="34" charset="0"/>
              </a:rPr>
              <a:t>how to get there </a:t>
            </a:r>
            <a:r>
              <a:rPr lang="en-GB" sz="1600" dirty="0">
                <a:solidFill>
                  <a:schemeClr val="tx1"/>
                </a:solidFill>
                <a:latin typeface="Century Gothic" panose="020B0502020202020204" pitchFamily="34" charset="0"/>
              </a:rPr>
              <a:t>by making </a:t>
            </a:r>
            <a:r>
              <a:rPr lang="en-GB" sz="1600" b="1" dirty="0">
                <a:solidFill>
                  <a:schemeClr val="tx1"/>
                </a:solidFill>
                <a:latin typeface="Century Gothic" panose="020B0502020202020204" pitchFamily="34" charset="0"/>
              </a:rPr>
              <a:t>informed decisions </a:t>
            </a:r>
            <a:r>
              <a:rPr lang="en-GB" sz="1600" dirty="0">
                <a:solidFill>
                  <a:schemeClr val="tx1"/>
                </a:solidFill>
                <a:latin typeface="Century Gothic" panose="020B0502020202020204" pitchFamily="34" charset="0"/>
              </a:rPr>
              <a:t>about their </a:t>
            </a:r>
            <a:r>
              <a:rPr lang="en-GB" sz="1600" b="1" dirty="0">
                <a:solidFill>
                  <a:schemeClr val="tx1"/>
                </a:solidFill>
                <a:latin typeface="Century Gothic" panose="020B0502020202020204" pitchFamily="34" charset="0"/>
              </a:rPr>
              <a:t>future career choices</a:t>
            </a:r>
            <a:r>
              <a:rPr lang="en-GB" sz="1600" dirty="0">
                <a:solidFill>
                  <a:schemeClr val="tx1"/>
                </a:solidFill>
                <a:latin typeface="Century Gothic" panose="020B0502020202020204" pitchFamily="34" charset="0"/>
              </a:rPr>
              <a:t>.</a:t>
            </a:r>
          </a:p>
        </p:txBody>
      </p:sp>
      <p:sp>
        <p:nvSpPr>
          <p:cNvPr id="11" name="Rectangle: Rounded Corners 10">
            <a:extLst>
              <a:ext uri="{FF2B5EF4-FFF2-40B4-BE49-F238E27FC236}">
                <a16:creationId xmlns:a16="http://schemas.microsoft.com/office/drawing/2014/main" id="{F8AD907C-18D2-41E5-B96F-22A6CA859682}"/>
              </a:ext>
            </a:extLst>
          </p:cNvPr>
          <p:cNvSpPr/>
          <p:nvPr/>
        </p:nvSpPr>
        <p:spPr>
          <a:xfrm>
            <a:off x="1738365" y="4748400"/>
            <a:ext cx="6410297" cy="890678"/>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LMI</a:t>
            </a:r>
            <a:r>
              <a:rPr lang="en-GB" sz="1600" dirty="0">
                <a:solidFill>
                  <a:schemeClr val="tx1"/>
                </a:solidFill>
                <a:latin typeface="Century Gothic" panose="020B0502020202020204" pitchFamily="34" charset="0"/>
              </a:rPr>
              <a:t> highlights the </a:t>
            </a:r>
            <a:r>
              <a:rPr lang="en-GB" sz="1600" b="1" dirty="0">
                <a:solidFill>
                  <a:schemeClr val="tx1"/>
                </a:solidFill>
                <a:latin typeface="Century Gothic" panose="020B0502020202020204" pitchFamily="34" charset="0"/>
              </a:rPr>
              <a:t>fantastic career opportunities </a:t>
            </a:r>
            <a:r>
              <a:rPr lang="en-GB" sz="1600" dirty="0">
                <a:solidFill>
                  <a:schemeClr val="tx1"/>
                </a:solidFill>
                <a:latin typeface="Century Gothic" panose="020B0502020202020204" pitchFamily="34" charset="0"/>
              </a:rPr>
              <a:t>available and what </a:t>
            </a:r>
            <a:r>
              <a:rPr lang="en-GB" sz="1600" b="1" dirty="0">
                <a:solidFill>
                  <a:schemeClr val="tx1"/>
                </a:solidFill>
                <a:latin typeface="Century Gothic" panose="020B0502020202020204" pitchFamily="34" charset="0"/>
              </a:rPr>
              <a:t>opportunities and growth areas </a:t>
            </a:r>
            <a:r>
              <a:rPr lang="en-GB" sz="1600" dirty="0">
                <a:solidFill>
                  <a:schemeClr val="tx1"/>
                </a:solidFill>
                <a:latin typeface="Century Gothic" panose="020B0502020202020204" pitchFamily="34" charset="0"/>
              </a:rPr>
              <a:t>there are in your region.    </a:t>
            </a:r>
          </a:p>
        </p:txBody>
      </p:sp>
      <p:sp>
        <p:nvSpPr>
          <p:cNvPr id="12" name="Rectangle: Rounded Corners 11">
            <a:extLst>
              <a:ext uri="{FF2B5EF4-FFF2-40B4-BE49-F238E27FC236}">
                <a16:creationId xmlns:a16="http://schemas.microsoft.com/office/drawing/2014/main" id="{D8587812-ADC0-4944-8C91-48EB4C62F7FA}"/>
              </a:ext>
            </a:extLst>
          </p:cNvPr>
          <p:cNvSpPr/>
          <p:nvPr/>
        </p:nvSpPr>
        <p:spPr>
          <a:xfrm>
            <a:off x="1751706" y="3705763"/>
            <a:ext cx="6410296" cy="733429"/>
          </a:xfrm>
          <a:prstGeom prst="roundRect">
            <a:avLst/>
          </a:prstGeom>
          <a:solidFill>
            <a:srgbClr val="0095C8"/>
          </a:solidFill>
          <a:ln w="28575">
            <a:solidFill>
              <a:srgbClr val="0F6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It helps </a:t>
            </a:r>
            <a:r>
              <a:rPr lang="en-GB" sz="1600" b="1" dirty="0">
                <a:solidFill>
                  <a:schemeClr val="tx1"/>
                </a:solidFill>
                <a:latin typeface="Century Gothic" panose="020B0502020202020204" pitchFamily="34" charset="0"/>
              </a:rPr>
              <a:t>decode the world of work</a:t>
            </a:r>
            <a:r>
              <a:rPr lang="en-GB" sz="1600" dirty="0">
                <a:solidFill>
                  <a:schemeClr val="tx1"/>
                </a:solidFill>
                <a:latin typeface="Century Gothic" panose="020B0502020202020204" pitchFamily="34" charset="0"/>
              </a:rPr>
              <a:t> by breaking it down into </a:t>
            </a:r>
            <a:r>
              <a:rPr lang="en-GB" sz="1600" b="1" dirty="0">
                <a:solidFill>
                  <a:schemeClr val="tx1"/>
                </a:solidFill>
                <a:latin typeface="Century Gothic" panose="020B0502020202020204" pitchFamily="34" charset="0"/>
              </a:rPr>
              <a:t>digestible chunks</a:t>
            </a:r>
            <a:r>
              <a:rPr lang="en-GB" sz="1600" dirty="0">
                <a:solidFill>
                  <a:schemeClr val="tx1"/>
                </a:solidFill>
                <a:latin typeface="Century Gothic" panose="020B0502020202020204" pitchFamily="34" charset="0"/>
              </a:rPr>
              <a:t>.</a:t>
            </a:r>
          </a:p>
        </p:txBody>
      </p:sp>
      <p:sp>
        <p:nvSpPr>
          <p:cNvPr id="13" name="Pentagon 20">
            <a:extLst>
              <a:ext uri="{FF2B5EF4-FFF2-40B4-BE49-F238E27FC236}">
                <a16:creationId xmlns:a16="http://schemas.microsoft.com/office/drawing/2014/main" id="{3B248D5B-28E2-41D8-B0C0-6A39C35D4C77}"/>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14" name="Shape 114">
            <a:extLst>
              <a:ext uri="{FF2B5EF4-FFF2-40B4-BE49-F238E27FC236}">
                <a16:creationId xmlns:a16="http://schemas.microsoft.com/office/drawing/2014/main" id="{7FC59AF4-114F-4244-9693-B7F95784A54C}"/>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Labour Market Information?</a:t>
            </a:r>
          </a:p>
        </p:txBody>
      </p:sp>
      <p:sp>
        <p:nvSpPr>
          <p:cNvPr id="15" name="Rectangle: Rounded Corners 14">
            <a:extLst>
              <a:ext uri="{FF2B5EF4-FFF2-40B4-BE49-F238E27FC236}">
                <a16:creationId xmlns:a16="http://schemas.microsoft.com/office/drawing/2014/main" id="{58877276-1C99-4E62-93FF-28FC7C3DDC81}"/>
              </a:ext>
            </a:extLst>
          </p:cNvPr>
          <p:cNvSpPr/>
          <p:nvPr/>
        </p:nvSpPr>
        <p:spPr>
          <a:xfrm>
            <a:off x="308205" y="1074008"/>
            <a:ext cx="4163312" cy="1122660"/>
          </a:xfrm>
          <a:prstGeom prst="roundRect">
            <a:avLst/>
          </a:prstGeom>
          <a:solidFill>
            <a:srgbClr val="A4C8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Labour Market Information/Intelligence (LMI) </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This tells</a:t>
            </a:r>
            <a:r>
              <a:rPr lang="en-GB" sz="1600" dirty="0">
                <a:solidFill>
                  <a:schemeClr val="tx1"/>
                </a:solidFill>
                <a:latin typeface="Century Gothic" panose="020B0502020202020204" pitchFamily="34" charset="0"/>
              </a:rPr>
              <a:t> you about the current work and job opportunities in your area.  </a:t>
            </a:r>
          </a:p>
        </p:txBody>
      </p:sp>
      <p:pic>
        <p:nvPicPr>
          <p:cNvPr id="22" name="Content Placeholder 2">
            <a:extLst>
              <a:ext uri="{FF2B5EF4-FFF2-40B4-BE49-F238E27FC236}">
                <a16:creationId xmlns:a16="http://schemas.microsoft.com/office/drawing/2014/main" id="{38CF778F-02AF-41B0-B220-F7A0C9472CE3}"/>
              </a:ext>
            </a:extLst>
          </p:cNvPr>
          <p:cNvPicPr>
            <a:picLocks noChangeAspect="1"/>
          </p:cNvPicPr>
          <p:nvPr/>
        </p:nvPicPr>
        <p:blipFill>
          <a:blip r:embed="rId3"/>
          <a:stretch>
            <a:fillRect/>
          </a:stretch>
        </p:blipFill>
        <p:spPr>
          <a:xfrm>
            <a:off x="8155994" y="2327661"/>
            <a:ext cx="3543658" cy="3543658"/>
          </a:xfrm>
          <a:prstGeom prst="rect">
            <a:avLst/>
          </a:prstGeom>
          <a:ln>
            <a:noFill/>
          </a:ln>
        </p:spPr>
      </p:pic>
      <p:pic>
        <p:nvPicPr>
          <p:cNvPr id="23" name="Picture 22">
            <a:extLst>
              <a:ext uri="{FF2B5EF4-FFF2-40B4-BE49-F238E27FC236}">
                <a16:creationId xmlns:a16="http://schemas.microsoft.com/office/drawing/2014/main" id="{1E25C33E-7004-48BB-8EA0-70EAAEC11EA9}"/>
              </a:ext>
            </a:extLst>
          </p:cNvPr>
          <p:cNvPicPr>
            <a:picLocks noChangeAspect="1"/>
          </p:cNvPicPr>
          <p:nvPr/>
        </p:nvPicPr>
        <p:blipFill>
          <a:blip r:embed="rId4"/>
          <a:stretch>
            <a:fillRect/>
          </a:stretch>
        </p:blipFill>
        <p:spPr>
          <a:xfrm>
            <a:off x="308205" y="2420176"/>
            <a:ext cx="1192397" cy="3292520"/>
          </a:xfrm>
          <a:prstGeom prst="rect">
            <a:avLst/>
          </a:prstGeom>
        </p:spPr>
      </p:pic>
      <p:sp>
        <p:nvSpPr>
          <p:cNvPr id="16" name="TextBox 13">
            <a:extLst>
              <a:ext uri="{FF2B5EF4-FFF2-40B4-BE49-F238E27FC236}">
                <a16:creationId xmlns:a16="http://schemas.microsoft.com/office/drawing/2014/main" id="{74674B1A-9C84-4DE5-AB84-762732E3418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18" name="Picture 4" descr="New Career Development Framework">
            <a:extLst>
              <a:ext uri="{FF2B5EF4-FFF2-40B4-BE49-F238E27FC236}">
                <a16:creationId xmlns:a16="http://schemas.microsoft.com/office/drawing/2014/main" id="{470A9C5A-83F4-4F4E-AEE8-8CEE7F02F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Graphic 16" descr="Information with solid fill">
            <a:extLst>
              <a:ext uri="{FF2B5EF4-FFF2-40B4-BE49-F238E27FC236}">
                <a16:creationId xmlns:a16="http://schemas.microsoft.com/office/drawing/2014/main" id="{2C2487AB-DAC7-4635-945C-BA17C4D8FFD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86" y="183662"/>
            <a:ext cx="538608" cy="538608"/>
          </a:xfrm>
          <a:prstGeom prst="rect">
            <a:avLst/>
          </a:prstGeom>
        </p:spPr>
      </p:pic>
      <p:sp>
        <p:nvSpPr>
          <p:cNvPr id="19" name="Rectangle: Rounded Corners 18">
            <a:extLst>
              <a:ext uri="{FF2B5EF4-FFF2-40B4-BE49-F238E27FC236}">
                <a16:creationId xmlns:a16="http://schemas.microsoft.com/office/drawing/2014/main" id="{9A2AFF79-7234-40B2-8953-8B4699E5F493}"/>
              </a:ext>
            </a:extLst>
          </p:cNvPr>
          <p:cNvSpPr/>
          <p:nvPr/>
        </p:nvSpPr>
        <p:spPr>
          <a:xfrm>
            <a:off x="1751706" y="2420176"/>
            <a:ext cx="6410296" cy="976379"/>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is talked about in schools so that students understand </a:t>
            </a:r>
            <a:r>
              <a:rPr lang="en-GB" sz="1600" b="1" dirty="0">
                <a:solidFill>
                  <a:schemeClr val="tx1"/>
                </a:solidFill>
                <a:latin typeface="Century Gothic" panose="020B0502020202020204" pitchFamily="34" charset="0"/>
              </a:rPr>
              <a:t>what it is and why it is important in their search for a career.  </a:t>
            </a:r>
          </a:p>
        </p:txBody>
      </p:sp>
    </p:spTree>
    <p:extLst>
      <p:ext uri="{BB962C8B-B14F-4D97-AF65-F5344CB8AC3E}">
        <p14:creationId xmlns:p14="http://schemas.microsoft.com/office/powerpoint/2010/main" val="12807977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ompany Programme">
            <a:hlinkClick r:id="rId3"/>
            <a:extLst>
              <a:ext uri="{FF2B5EF4-FFF2-40B4-BE49-F238E27FC236}">
                <a16:creationId xmlns:a16="http://schemas.microsoft.com/office/drawing/2014/main" id="{05488030-2A34-45F0-A034-B3B881564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010412"/>
            <a:ext cx="2137848" cy="796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hlinkClick r:id="rId5"/>
            <a:extLst>
              <a:ext uri="{FF2B5EF4-FFF2-40B4-BE49-F238E27FC236}">
                <a16:creationId xmlns:a16="http://schemas.microsoft.com/office/drawing/2014/main" id="{424E2C92-496A-466C-82C5-C0988235EFEA}"/>
              </a:ext>
            </a:extLst>
          </p:cNvPr>
          <p:cNvPicPr>
            <a:picLocks noChangeAspect="1"/>
          </p:cNvPicPr>
          <p:nvPr/>
        </p:nvPicPr>
        <p:blipFill>
          <a:blip r:embed="rId6"/>
          <a:stretch>
            <a:fillRect/>
          </a:stretch>
        </p:blipFill>
        <p:spPr>
          <a:xfrm>
            <a:off x="9201665" y="1967172"/>
            <a:ext cx="2595047" cy="830995"/>
          </a:xfrm>
          <a:prstGeom prst="rect">
            <a:avLst/>
          </a:prstGeom>
          <a:effectLst>
            <a:outerShdw blurRad="50800" dist="38100" dir="2700000" algn="tl" rotWithShape="0">
              <a:prstClr val="black">
                <a:alpha val="40000"/>
              </a:prstClr>
            </a:outerShdw>
          </a:effectLst>
        </p:spPr>
      </p:pic>
      <p:pic>
        <p:nvPicPr>
          <p:cNvPr id="13" name="Picture 12">
            <a:hlinkClick r:id="rId7"/>
            <a:extLst>
              <a:ext uri="{FF2B5EF4-FFF2-40B4-BE49-F238E27FC236}">
                <a16:creationId xmlns:a16="http://schemas.microsoft.com/office/drawing/2014/main" id="{E48567DF-D6EF-403F-97EB-5965EE3857B3}"/>
              </a:ext>
            </a:extLst>
          </p:cNvPr>
          <p:cNvPicPr>
            <a:picLocks noChangeAspect="1"/>
          </p:cNvPicPr>
          <p:nvPr/>
        </p:nvPicPr>
        <p:blipFill>
          <a:blip r:embed="rId8"/>
          <a:stretch>
            <a:fillRect/>
          </a:stretch>
        </p:blipFill>
        <p:spPr>
          <a:xfrm>
            <a:off x="395288" y="2915578"/>
            <a:ext cx="2137848" cy="796568"/>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8EBF3E82-9FB3-4A8C-B440-FF522D93B69B}"/>
              </a:ext>
            </a:extLst>
          </p:cNvPr>
          <p:cNvSpPr txBox="1"/>
          <p:nvPr/>
        </p:nvSpPr>
        <p:spPr>
          <a:xfrm>
            <a:off x="2698596" y="1112833"/>
            <a:ext cx="9098116" cy="830997"/>
          </a:xfrm>
          <a:prstGeom prst="rect">
            <a:avLst/>
          </a:prstGeom>
          <a:noFill/>
        </p:spPr>
        <p:txBody>
          <a:bodyPr wrap="square" rtlCol="0">
            <a:spAutoFit/>
          </a:bodyPr>
          <a:lstStyle/>
          <a:p>
            <a:r>
              <a:rPr lang="en-GB" sz="1600" b="1" i="0" dirty="0">
                <a:effectLst/>
                <a:latin typeface="Century Gothic" panose="020B0502020202020204" pitchFamily="34" charset="0"/>
              </a:rPr>
              <a:t>Young enterprise Company Programme </a:t>
            </a:r>
            <a:r>
              <a:rPr lang="en-GB" sz="1600" b="0" i="0" dirty="0">
                <a:effectLst/>
                <a:latin typeface="Century Gothic" panose="020B0502020202020204" pitchFamily="34" charset="0"/>
              </a:rPr>
              <a:t>provides teams of students, aged between 13-19, with an opportunity to create and run their own company, supported by a Business Volunteer.</a:t>
            </a:r>
            <a:endParaRPr lang="en-GB" sz="1600" dirty="0">
              <a:latin typeface="Century Gothic" panose="020B0502020202020204" pitchFamily="34" charset="0"/>
            </a:endParaRPr>
          </a:p>
        </p:txBody>
      </p:sp>
      <p:sp>
        <p:nvSpPr>
          <p:cNvPr id="15" name="TextBox 14">
            <a:extLst>
              <a:ext uri="{FF2B5EF4-FFF2-40B4-BE49-F238E27FC236}">
                <a16:creationId xmlns:a16="http://schemas.microsoft.com/office/drawing/2014/main" id="{2EC4948B-25ED-42EC-8035-8200086CB07B}"/>
              </a:ext>
            </a:extLst>
          </p:cNvPr>
          <p:cNvSpPr txBox="1"/>
          <p:nvPr/>
        </p:nvSpPr>
        <p:spPr>
          <a:xfrm>
            <a:off x="395288" y="1967172"/>
            <a:ext cx="8806377" cy="830997"/>
          </a:xfrm>
          <a:prstGeom prst="rect">
            <a:avLst/>
          </a:prstGeom>
          <a:noFill/>
        </p:spPr>
        <p:txBody>
          <a:bodyPr wrap="square" rtlCol="0">
            <a:spAutoFit/>
          </a:bodyPr>
          <a:lstStyle/>
          <a:p>
            <a:r>
              <a:rPr lang="en-GB" sz="1600" b="1" i="0" dirty="0">
                <a:effectLst/>
                <a:latin typeface="Century Gothic" panose="020B0502020202020204" pitchFamily="34" charset="0"/>
              </a:rPr>
              <a:t>Education Development Trust </a:t>
            </a:r>
            <a:r>
              <a:rPr lang="en-GB" sz="1600" b="0" i="0" dirty="0">
                <a:effectLst/>
                <a:latin typeface="Century Gothic" panose="020B0502020202020204" pitchFamily="34" charset="0"/>
              </a:rPr>
              <a:t>offers a range of impartial services that are underpinned by the 8 Gatsby benchmarks. Supporting schools and colleges to deliver a stable careers programme that addresses each student’s needs.</a:t>
            </a:r>
            <a:endParaRPr lang="en-GB" sz="1600" dirty="0">
              <a:latin typeface="Century Gothic" panose="020B0502020202020204" pitchFamily="34" charset="0"/>
            </a:endParaRPr>
          </a:p>
        </p:txBody>
      </p:sp>
      <p:sp>
        <p:nvSpPr>
          <p:cNvPr id="16" name="TextBox 15">
            <a:extLst>
              <a:ext uri="{FF2B5EF4-FFF2-40B4-BE49-F238E27FC236}">
                <a16:creationId xmlns:a16="http://schemas.microsoft.com/office/drawing/2014/main" id="{B627AD85-CB04-48A1-A8C9-8A04B82EE8C3}"/>
              </a:ext>
            </a:extLst>
          </p:cNvPr>
          <p:cNvSpPr txBox="1"/>
          <p:nvPr/>
        </p:nvSpPr>
        <p:spPr>
          <a:xfrm>
            <a:off x="2698596" y="3020592"/>
            <a:ext cx="9098116" cy="584775"/>
          </a:xfrm>
          <a:prstGeom prst="rect">
            <a:avLst/>
          </a:prstGeom>
          <a:noFill/>
        </p:spPr>
        <p:txBody>
          <a:bodyPr wrap="square" rtlCol="0">
            <a:spAutoFit/>
          </a:bodyPr>
          <a:lstStyle/>
          <a:p>
            <a:r>
              <a:rPr lang="en-GB" sz="1600" b="1" i="0" dirty="0">
                <a:effectLst/>
                <a:latin typeface="Century Gothic" panose="020B0502020202020204" pitchFamily="34" charset="0"/>
              </a:rPr>
              <a:t>Forum Talent Potential </a:t>
            </a:r>
            <a:r>
              <a:rPr lang="en-GB" sz="1600" b="0" i="0" dirty="0">
                <a:effectLst/>
                <a:latin typeface="Century Gothic" panose="020B0502020202020204" pitchFamily="34" charset="0"/>
              </a:rPr>
              <a:t>incorporates employer input into existing study modules and seeks to help teachers bring traditional curriculum subjects alive through the context of careers.</a:t>
            </a:r>
            <a:endParaRPr lang="en-GB" sz="1600" dirty="0">
              <a:latin typeface="Century Gothic" panose="020B0502020202020204" pitchFamily="34" charset="0"/>
            </a:endParaRPr>
          </a:p>
        </p:txBody>
      </p:sp>
      <p:pic>
        <p:nvPicPr>
          <p:cNvPr id="17" name="Picture 4" descr="FutureMe">
            <a:hlinkClick r:id="rId9"/>
            <a:extLst>
              <a:ext uri="{FF2B5EF4-FFF2-40B4-BE49-F238E27FC236}">
                <a16:creationId xmlns:a16="http://schemas.microsoft.com/office/drawing/2014/main" id="{FABADA17-B868-47FA-A82D-090CA6813F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9" y="4804814"/>
            <a:ext cx="2137848" cy="796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5BE0601-0187-4D7B-87D2-736BE748B882}"/>
              </a:ext>
            </a:extLst>
          </p:cNvPr>
          <p:cNvSpPr txBox="1"/>
          <p:nvPr/>
        </p:nvSpPr>
        <p:spPr>
          <a:xfrm>
            <a:off x="2698596" y="4737454"/>
            <a:ext cx="9098116" cy="1077218"/>
          </a:xfrm>
          <a:prstGeom prst="rect">
            <a:avLst/>
          </a:prstGeom>
          <a:noFill/>
        </p:spPr>
        <p:txBody>
          <a:bodyPr wrap="square" rtlCol="0">
            <a:spAutoFit/>
          </a:bodyPr>
          <a:lstStyle/>
          <a:p>
            <a:r>
              <a:rPr lang="en-GB" sz="1600" b="1" i="0" dirty="0">
                <a:effectLst/>
                <a:latin typeface="Century Gothic" panose="020B0502020202020204" pitchFamily="34" charset="0"/>
              </a:rPr>
              <a:t>The North East Uni Connect Programme (NEUCP) </a:t>
            </a:r>
            <a:r>
              <a:rPr lang="en-GB" sz="1600" b="0" i="0" dirty="0">
                <a:effectLst/>
                <a:latin typeface="Century Gothic" panose="020B0502020202020204" pitchFamily="34" charset="0"/>
              </a:rPr>
              <a:t>is a partnership of all of the universities and colleges in the North East region who are working together to support young people in the North East think about their futures and how higher education can help them reach their goals.</a:t>
            </a:r>
            <a:endParaRPr lang="en-GB" sz="1600" dirty="0">
              <a:latin typeface="Century Gothic" panose="020B0502020202020204" pitchFamily="34" charset="0"/>
            </a:endParaRPr>
          </a:p>
        </p:txBody>
      </p:sp>
      <p:sp>
        <p:nvSpPr>
          <p:cNvPr id="19" name="TextBox 18">
            <a:extLst>
              <a:ext uri="{FF2B5EF4-FFF2-40B4-BE49-F238E27FC236}">
                <a16:creationId xmlns:a16="http://schemas.microsoft.com/office/drawing/2014/main" id="{64C9A565-5005-4B6D-B3CB-8B061E2A1E01}"/>
              </a:ext>
            </a:extLst>
          </p:cNvPr>
          <p:cNvSpPr txBox="1"/>
          <p:nvPr/>
        </p:nvSpPr>
        <p:spPr>
          <a:xfrm>
            <a:off x="395289" y="3930254"/>
            <a:ext cx="9278100" cy="584775"/>
          </a:xfrm>
          <a:prstGeom prst="rect">
            <a:avLst/>
          </a:prstGeom>
          <a:noFill/>
        </p:spPr>
        <p:txBody>
          <a:bodyPr wrap="square" rtlCol="0">
            <a:spAutoFit/>
          </a:bodyPr>
          <a:lstStyle/>
          <a:p>
            <a:r>
              <a:rPr lang="en-GB" sz="1600" b="1" i="0" dirty="0">
                <a:effectLst/>
                <a:latin typeface="Century Gothic" panose="020B0502020202020204" pitchFamily="34" charset="0"/>
              </a:rPr>
              <a:t>NCS</a:t>
            </a:r>
            <a:r>
              <a:rPr lang="en-GB" sz="1600" b="0" i="0" dirty="0">
                <a:effectLst/>
                <a:latin typeface="Century Gothic" panose="020B0502020202020204" pitchFamily="34" charset="0"/>
              </a:rPr>
              <a:t> exists to engage, unite and empower young people, building their confidence to achieve their potential, regardless of background and life opportunities.</a:t>
            </a:r>
            <a:endParaRPr lang="en-GB" sz="1600" dirty="0">
              <a:latin typeface="Century Gothic" panose="020B0502020202020204" pitchFamily="34" charset="0"/>
            </a:endParaRPr>
          </a:p>
        </p:txBody>
      </p:sp>
      <p:pic>
        <p:nvPicPr>
          <p:cNvPr id="20" name="Picture 2" descr="NCS (National Citizens' Service)">
            <a:hlinkClick r:id="rId11"/>
            <a:extLst>
              <a:ext uri="{FF2B5EF4-FFF2-40B4-BE49-F238E27FC236}">
                <a16:creationId xmlns:a16="http://schemas.microsoft.com/office/drawing/2014/main" id="{6AAFF7B6-C75E-4C39-9927-8E789AEDC0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0142" y="3703852"/>
            <a:ext cx="1278092" cy="9129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13">
            <a:extLst>
              <a:ext uri="{FF2B5EF4-FFF2-40B4-BE49-F238E27FC236}">
                <a16:creationId xmlns:a16="http://schemas.microsoft.com/office/drawing/2014/main" id="{00A12DD2-B020-47D8-B963-F97DE7D393F3}"/>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23" name="Shape 114">
            <a:extLst>
              <a:ext uri="{FF2B5EF4-FFF2-40B4-BE49-F238E27FC236}">
                <a16:creationId xmlns:a16="http://schemas.microsoft.com/office/drawing/2014/main" id="{E50B1B19-34D7-4C91-9E6F-3B4CF8D30079}"/>
              </a:ext>
            </a:extLst>
          </p:cNvPr>
          <p:cNvSpPr/>
          <p:nvPr/>
        </p:nvSpPr>
        <p:spPr>
          <a:xfrm>
            <a:off x="588064" y="187983"/>
            <a:ext cx="6559300" cy="538608"/>
          </a:xfrm>
          <a:prstGeom prst="rect">
            <a:avLst/>
          </a:prstGeom>
          <a:noFill/>
          <a:ln>
            <a:noFill/>
          </a:ln>
        </p:spPr>
        <p:txBody>
          <a:bodyPr lIns="91425" tIns="45700" rIns="91425" bIns="45700" anchor="t" anchorCtr="0">
            <a:noAutofit/>
          </a:bodyPr>
          <a:lstStyle/>
          <a:p>
            <a:pPr>
              <a:buSzPct val="25000"/>
            </a:pPr>
            <a:r>
              <a:rPr lang="en-GB" sz="2800" b="1" dirty="0">
                <a:latin typeface="Century Gothic" panose="020B0502020202020204" pitchFamily="34" charset="0"/>
                <a:ea typeface="Helvetica Neue" panose="02000503000000020004" pitchFamily="2" charset="0"/>
                <a:cs typeface="Arial" panose="020B0604020202020204" pitchFamily="34" charset="0"/>
                <a:sym typeface="Lato"/>
              </a:rPr>
              <a:t>Finding help &amp; information</a:t>
            </a:r>
          </a:p>
        </p:txBody>
      </p:sp>
      <p:pic>
        <p:nvPicPr>
          <p:cNvPr id="24" name="Picture 12" descr="New Career Development Framework">
            <a:extLst>
              <a:ext uri="{FF2B5EF4-FFF2-40B4-BE49-F238E27FC236}">
                <a16:creationId xmlns:a16="http://schemas.microsoft.com/office/drawing/2014/main" id="{6B19B402-4D31-426F-A21B-B507E50524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94115" y="113270"/>
            <a:ext cx="758663" cy="75866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8929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EE12B71-6971-407C-AE92-5E88E7448E7D}"/>
              </a:ext>
            </a:extLst>
          </p:cNvPr>
          <p:cNvSpPr txBox="1"/>
          <p:nvPr/>
        </p:nvSpPr>
        <p:spPr>
          <a:xfrm>
            <a:off x="3036574" y="937208"/>
            <a:ext cx="8760137" cy="830997"/>
          </a:xfrm>
          <a:prstGeom prst="rect">
            <a:avLst/>
          </a:prstGeom>
          <a:noFill/>
        </p:spPr>
        <p:txBody>
          <a:bodyPr wrap="square" rtlCol="0">
            <a:spAutoFit/>
          </a:bodyPr>
          <a:lstStyle/>
          <a:p>
            <a:r>
              <a:rPr lang="en-GB" sz="1600" b="1" i="0" dirty="0">
                <a:effectLst/>
                <a:latin typeface="Century Gothic" panose="020B0502020202020204" pitchFamily="34" charset="0"/>
              </a:rPr>
              <a:t>The North East Raising Aspiration Partnership </a:t>
            </a:r>
            <a:r>
              <a:rPr lang="en-GB" sz="1600" b="0" i="0" dirty="0">
                <a:effectLst/>
                <a:latin typeface="Century Gothic" panose="020B0502020202020204" pitchFamily="34" charset="0"/>
              </a:rPr>
              <a:t>is a collaboration of the five universities in the North East of England, working together to support young people to think about their futures and how higher education can help them reach their goals.</a:t>
            </a:r>
            <a:endParaRPr lang="en-GB" sz="1600" dirty="0">
              <a:latin typeface="Century Gothic" panose="020B0502020202020204" pitchFamily="34" charset="0"/>
            </a:endParaRPr>
          </a:p>
        </p:txBody>
      </p:sp>
      <p:sp>
        <p:nvSpPr>
          <p:cNvPr id="21" name="TextBox 20">
            <a:extLst>
              <a:ext uri="{FF2B5EF4-FFF2-40B4-BE49-F238E27FC236}">
                <a16:creationId xmlns:a16="http://schemas.microsoft.com/office/drawing/2014/main" id="{70C21F92-3D70-49F5-A648-FCAA656A7C3C}"/>
              </a:ext>
            </a:extLst>
          </p:cNvPr>
          <p:cNvSpPr txBox="1"/>
          <p:nvPr/>
        </p:nvSpPr>
        <p:spPr>
          <a:xfrm>
            <a:off x="395288" y="2079945"/>
            <a:ext cx="8104474" cy="584775"/>
          </a:xfrm>
          <a:prstGeom prst="rect">
            <a:avLst/>
          </a:prstGeom>
          <a:noFill/>
        </p:spPr>
        <p:txBody>
          <a:bodyPr wrap="square" rtlCol="0">
            <a:spAutoFit/>
          </a:bodyPr>
          <a:lstStyle/>
          <a:p>
            <a:r>
              <a:rPr lang="en-GB" sz="1600" b="1" i="0" dirty="0">
                <a:effectLst/>
                <a:latin typeface="Century Gothic" panose="020B0502020202020204" pitchFamily="34" charset="0"/>
              </a:rPr>
              <a:t>NUSTEM</a:t>
            </a:r>
            <a:r>
              <a:rPr lang="en-GB" sz="1600" b="0" i="0" dirty="0">
                <a:effectLst/>
                <a:latin typeface="Century Gothic" panose="020B0502020202020204" pitchFamily="34" charset="0"/>
              </a:rPr>
              <a:t> works with teachers and employers to develop resources for Primary and Secondary schools and for family activities.</a:t>
            </a:r>
            <a:endParaRPr lang="en-GB" sz="1600" dirty="0">
              <a:latin typeface="Century Gothic" panose="020B0502020202020204" pitchFamily="34" charset="0"/>
            </a:endParaRPr>
          </a:p>
        </p:txBody>
      </p:sp>
      <p:sp>
        <p:nvSpPr>
          <p:cNvPr id="22" name="TextBox 21">
            <a:extLst>
              <a:ext uri="{FF2B5EF4-FFF2-40B4-BE49-F238E27FC236}">
                <a16:creationId xmlns:a16="http://schemas.microsoft.com/office/drawing/2014/main" id="{0B01378F-539C-4958-A42A-7CD45DE5D03C}"/>
              </a:ext>
            </a:extLst>
          </p:cNvPr>
          <p:cNvSpPr txBox="1"/>
          <p:nvPr/>
        </p:nvSpPr>
        <p:spPr>
          <a:xfrm>
            <a:off x="3036574" y="2881218"/>
            <a:ext cx="8760137" cy="1077218"/>
          </a:xfrm>
          <a:prstGeom prst="rect">
            <a:avLst/>
          </a:prstGeom>
          <a:noFill/>
        </p:spPr>
        <p:txBody>
          <a:bodyPr wrap="square" rtlCol="0">
            <a:spAutoFit/>
          </a:bodyPr>
          <a:lstStyle/>
          <a:p>
            <a:r>
              <a:rPr lang="en-GB" sz="1600" b="1" i="0" dirty="0">
                <a:effectLst/>
                <a:latin typeface="Century Gothic" panose="020B0502020202020204" pitchFamily="34" charset="0"/>
              </a:rPr>
              <a:t>Outreach North East </a:t>
            </a:r>
            <a:r>
              <a:rPr lang="en-GB" sz="1600" b="0" i="0" dirty="0">
                <a:effectLst/>
                <a:latin typeface="Century Gothic" panose="020B0502020202020204" pitchFamily="34" charset="0"/>
              </a:rPr>
              <a:t>is a single point of contact for teachers and advisers in the North East of England which aims to provide impartial information about higher education to help teachers and advisers best support their students in making informed choices about their futures.</a:t>
            </a:r>
            <a:endParaRPr lang="en-GB" sz="1600" dirty="0">
              <a:latin typeface="Century Gothic" panose="020B0502020202020204" pitchFamily="34" charset="0"/>
            </a:endParaRPr>
          </a:p>
        </p:txBody>
      </p:sp>
      <p:pic>
        <p:nvPicPr>
          <p:cNvPr id="24" name="Picture 4" descr="North East Raising Aspiration Partnership">
            <a:hlinkClick r:id="rId3"/>
            <a:extLst>
              <a:ext uri="{FF2B5EF4-FFF2-40B4-BE49-F238E27FC236}">
                <a16:creationId xmlns:a16="http://schemas.microsoft.com/office/drawing/2014/main" id="{F8323471-A14A-49B2-9463-40E78D7A4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85503"/>
            <a:ext cx="2497150" cy="9304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USTEM at Northumbria University">
            <a:hlinkClick r:id="rId5"/>
            <a:extLst>
              <a:ext uri="{FF2B5EF4-FFF2-40B4-BE49-F238E27FC236}">
                <a16:creationId xmlns:a16="http://schemas.microsoft.com/office/drawing/2014/main" id="{3800D891-A9FE-4E34-B574-804F3F159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23" y="1911766"/>
            <a:ext cx="3323988" cy="7386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8" descr="Outreach North East">
            <a:hlinkClick r:id="rId7"/>
            <a:extLst>
              <a:ext uri="{FF2B5EF4-FFF2-40B4-BE49-F238E27FC236}">
                <a16:creationId xmlns:a16="http://schemas.microsoft.com/office/drawing/2014/main" id="{8FDC8EB7-F280-435F-8FCB-1D28C2EF5A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044556"/>
            <a:ext cx="2524189" cy="7774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E235764-8632-45EC-89AE-BD6EEE6CE06E}"/>
              </a:ext>
            </a:extLst>
          </p:cNvPr>
          <p:cNvSpPr txBox="1"/>
          <p:nvPr/>
        </p:nvSpPr>
        <p:spPr>
          <a:xfrm>
            <a:off x="395288" y="4151511"/>
            <a:ext cx="8760137" cy="584775"/>
          </a:xfrm>
          <a:prstGeom prst="rect">
            <a:avLst/>
          </a:prstGeom>
          <a:noFill/>
        </p:spPr>
        <p:txBody>
          <a:bodyPr wrap="square" rtlCol="0">
            <a:spAutoFit/>
          </a:bodyPr>
          <a:lstStyle/>
          <a:p>
            <a:r>
              <a:rPr lang="en-GB" sz="1600" b="1" i="0" dirty="0">
                <a:effectLst/>
                <a:latin typeface="Century Gothic" panose="020B0502020202020204" pitchFamily="34" charset="0"/>
              </a:rPr>
              <a:t>The Skills Builder Partnership </a:t>
            </a:r>
            <a:r>
              <a:rPr lang="en-GB" sz="1600" b="0" i="0" dirty="0">
                <a:effectLst/>
                <a:latin typeface="Century Gothic" panose="020B0502020202020204" pitchFamily="34" charset="0"/>
              </a:rPr>
              <a:t>brings together over 800 schools, colleges, employers and organisations around a common approach to building eight essential skills.</a:t>
            </a:r>
            <a:endParaRPr lang="en-GB" sz="1600" dirty="0">
              <a:latin typeface="Century Gothic" panose="020B0502020202020204" pitchFamily="34" charset="0"/>
            </a:endParaRPr>
          </a:p>
        </p:txBody>
      </p:sp>
      <p:pic>
        <p:nvPicPr>
          <p:cNvPr id="29" name="Picture 2" descr="Skills Builder Accelerator">
            <a:hlinkClick r:id="rId9"/>
            <a:extLst>
              <a:ext uri="{FF2B5EF4-FFF2-40B4-BE49-F238E27FC236}">
                <a16:creationId xmlns:a16="http://schemas.microsoft.com/office/drawing/2014/main" id="{79028ED3-C12D-4600-B611-9B1923E10C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1218" y="4025509"/>
            <a:ext cx="2537254" cy="7484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6" descr="Speakers for Schools">
            <a:hlinkClick r:id="rId11"/>
            <a:extLst>
              <a:ext uri="{FF2B5EF4-FFF2-40B4-BE49-F238E27FC236}">
                <a16:creationId xmlns:a16="http://schemas.microsoft.com/office/drawing/2014/main" id="{5F2470B2-8272-4E10-91D2-0734D3828F37}"/>
              </a:ext>
            </a:extLst>
          </p:cNvPr>
          <p:cNvPicPr>
            <a:picLocks noChangeAspect="1" noChangeArrowheads="1"/>
          </p:cNvPicPr>
          <p:nvPr/>
        </p:nvPicPr>
        <p:blipFill>
          <a:blip r:embed="rId12">
            <a:clrChange>
              <a:clrFrom>
                <a:srgbClr val="000000">
                  <a:alpha val="0"/>
                </a:srgbClr>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437787" y="4984250"/>
            <a:ext cx="2260809" cy="687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3">
            <a:extLst>
              <a:ext uri="{FF2B5EF4-FFF2-40B4-BE49-F238E27FC236}">
                <a16:creationId xmlns:a16="http://schemas.microsoft.com/office/drawing/2014/main" id="{9B111F9E-4ED3-4A91-859D-47C28B5032E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18" name="Shape 114">
            <a:extLst>
              <a:ext uri="{FF2B5EF4-FFF2-40B4-BE49-F238E27FC236}">
                <a16:creationId xmlns:a16="http://schemas.microsoft.com/office/drawing/2014/main" id="{790D1E62-299E-4EDB-A00C-27841C488ED7}"/>
              </a:ext>
            </a:extLst>
          </p:cNvPr>
          <p:cNvSpPr/>
          <p:nvPr/>
        </p:nvSpPr>
        <p:spPr>
          <a:xfrm>
            <a:off x="588064" y="187983"/>
            <a:ext cx="6559300" cy="538608"/>
          </a:xfrm>
          <a:prstGeom prst="rect">
            <a:avLst/>
          </a:prstGeom>
          <a:noFill/>
          <a:ln>
            <a:noFill/>
          </a:ln>
        </p:spPr>
        <p:txBody>
          <a:bodyPr lIns="91425" tIns="45700" rIns="91425" bIns="45700" anchor="t" anchorCtr="0">
            <a:noAutofit/>
          </a:bodyPr>
          <a:lstStyle/>
          <a:p>
            <a:pPr>
              <a:buSzPct val="25000"/>
            </a:pPr>
            <a:r>
              <a:rPr lang="en-GB" sz="2800" b="1" dirty="0">
                <a:latin typeface="Century Gothic" panose="020B0502020202020204" pitchFamily="34" charset="0"/>
                <a:ea typeface="Helvetica Neue" panose="02000503000000020004" pitchFamily="2" charset="0"/>
                <a:cs typeface="Arial" panose="020B0604020202020204" pitchFamily="34" charset="0"/>
                <a:sym typeface="Lato"/>
              </a:rPr>
              <a:t>Finding help &amp; information</a:t>
            </a:r>
          </a:p>
        </p:txBody>
      </p:sp>
      <p:pic>
        <p:nvPicPr>
          <p:cNvPr id="19" name="Picture 12" descr="New Career Development Framework">
            <a:extLst>
              <a:ext uri="{FF2B5EF4-FFF2-40B4-BE49-F238E27FC236}">
                <a16:creationId xmlns:a16="http://schemas.microsoft.com/office/drawing/2014/main" id="{C7E5DA6E-A796-4175-B8C1-B26CB6F697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94115" y="113270"/>
            <a:ext cx="758663" cy="7586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39925C3-BBE9-40CD-B02F-BA39E4E567DD}"/>
              </a:ext>
            </a:extLst>
          </p:cNvPr>
          <p:cNvSpPr txBox="1"/>
          <p:nvPr/>
        </p:nvSpPr>
        <p:spPr>
          <a:xfrm>
            <a:off x="3036574" y="4881645"/>
            <a:ext cx="8761898" cy="830997"/>
          </a:xfrm>
          <a:prstGeom prst="rect">
            <a:avLst/>
          </a:prstGeom>
          <a:noFill/>
        </p:spPr>
        <p:txBody>
          <a:bodyPr wrap="square" rtlCol="0">
            <a:spAutoFit/>
          </a:bodyPr>
          <a:lstStyle/>
          <a:p>
            <a:r>
              <a:rPr lang="en-GB" sz="1600" b="1" i="0" dirty="0">
                <a:effectLst/>
                <a:latin typeface="Century Gothic" panose="020B0502020202020204" pitchFamily="34" charset="0"/>
              </a:rPr>
              <a:t>Speakers for Schools </a:t>
            </a:r>
            <a:r>
              <a:rPr lang="en-GB" sz="1600" b="0" i="0" dirty="0">
                <a:effectLst/>
                <a:latin typeface="Century Gothic" panose="020B0502020202020204" pitchFamily="34" charset="0"/>
              </a:rPr>
              <a:t>was founded in 2010 and </a:t>
            </a:r>
            <a:r>
              <a:rPr lang="en-GB" sz="1600" b="0" i="0">
                <a:effectLst/>
                <a:latin typeface="Century Gothic" panose="020B0502020202020204" pitchFamily="34" charset="0"/>
              </a:rPr>
              <a:t>is supported by </a:t>
            </a:r>
            <a:r>
              <a:rPr lang="en-GB" sz="1600" b="0" i="0" dirty="0">
                <a:effectLst/>
                <a:latin typeface="Century Gothic" panose="020B0502020202020204" pitchFamily="34" charset="0"/>
              </a:rPr>
              <a:t>ITV’s Political Editor Robert </a:t>
            </a:r>
            <a:r>
              <a:rPr lang="en-GB" sz="1600" b="0" i="0" dirty="0" err="1">
                <a:effectLst/>
                <a:latin typeface="Century Gothic" panose="020B0502020202020204" pitchFamily="34" charset="0"/>
              </a:rPr>
              <a:t>Peston</a:t>
            </a:r>
            <a:r>
              <a:rPr lang="en-GB" sz="1600" b="0" i="0" dirty="0">
                <a:effectLst/>
                <a:latin typeface="Century Gothic" panose="020B0502020202020204" pitchFamily="34" charset="0"/>
              </a:rPr>
              <a:t> and supported by the Law Family Charitable Foundation with a mission to help level the playing field for young people of all backgrounds.</a:t>
            </a:r>
            <a:endParaRPr lang="en-GB" sz="1600" dirty="0">
              <a:latin typeface="Century Gothic" panose="020B0502020202020204" pitchFamily="34" charset="0"/>
            </a:endParaRPr>
          </a:p>
        </p:txBody>
      </p:sp>
    </p:spTree>
    <p:extLst>
      <p:ext uri="{BB962C8B-B14F-4D97-AF65-F5344CB8AC3E}">
        <p14:creationId xmlns:p14="http://schemas.microsoft.com/office/powerpoint/2010/main" val="301193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BB6E98D1-4B2A-4864-B1D8-557290E4D5D9}"/>
              </a:ext>
            </a:extLst>
          </p:cNvPr>
          <p:cNvSpPr txBox="1"/>
          <p:nvPr/>
        </p:nvSpPr>
        <p:spPr>
          <a:xfrm>
            <a:off x="2528888" y="4881645"/>
            <a:ext cx="9269584" cy="830997"/>
          </a:xfrm>
          <a:prstGeom prst="rect">
            <a:avLst/>
          </a:prstGeom>
          <a:noFill/>
        </p:spPr>
        <p:txBody>
          <a:bodyPr wrap="square" rtlCol="0">
            <a:spAutoFit/>
          </a:bodyPr>
          <a:lstStyle/>
          <a:p>
            <a:r>
              <a:rPr lang="en-GB" sz="1600" b="1" i="0" dirty="0">
                <a:effectLst/>
                <a:latin typeface="Century Gothic" panose="020B0502020202020204" pitchFamily="34" charset="0"/>
              </a:rPr>
              <a:t>The Register </a:t>
            </a:r>
            <a:r>
              <a:rPr lang="en-GB" sz="1600" i="0" dirty="0">
                <a:effectLst/>
                <a:latin typeface="Century Gothic" panose="020B0502020202020204" pitchFamily="34" charset="0"/>
              </a:rPr>
              <a:t>is the single national directory of professionally qualified careers practitioners working across schools, colleges and universities, as well as public sector and private practitioners for adults.</a:t>
            </a:r>
          </a:p>
        </p:txBody>
      </p:sp>
      <p:sp>
        <p:nvSpPr>
          <p:cNvPr id="15" name="TextBox 14">
            <a:extLst>
              <a:ext uri="{FF2B5EF4-FFF2-40B4-BE49-F238E27FC236}">
                <a16:creationId xmlns:a16="http://schemas.microsoft.com/office/drawing/2014/main" id="{392C0DB4-25ED-45B3-8DB3-5F7BBD0A7396}"/>
              </a:ext>
            </a:extLst>
          </p:cNvPr>
          <p:cNvSpPr txBox="1"/>
          <p:nvPr/>
        </p:nvSpPr>
        <p:spPr>
          <a:xfrm>
            <a:off x="2696420" y="1145359"/>
            <a:ext cx="9102052" cy="602876"/>
          </a:xfrm>
          <a:prstGeom prst="rect">
            <a:avLst/>
          </a:prstGeom>
          <a:noFill/>
        </p:spPr>
        <p:txBody>
          <a:bodyPr wrap="square" rtlCol="0">
            <a:spAutoFit/>
          </a:bodyPr>
          <a:lstStyle/>
          <a:p>
            <a:r>
              <a:rPr lang="en-GB" sz="1600" b="1" i="0" dirty="0">
                <a:effectLst/>
                <a:latin typeface="Century Gothic" panose="020B0502020202020204" pitchFamily="34" charset="0"/>
              </a:rPr>
              <a:t>Start</a:t>
            </a:r>
            <a:r>
              <a:rPr lang="en-GB" sz="1600" b="0" i="0" dirty="0">
                <a:effectLst/>
                <a:latin typeface="Century Gothic" panose="020B0502020202020204" pitchFamily="34" charset="0"/>
              </a:rPr>
              <a:t> is a digital careers platform with the information, advice and tools your learners need to grow in confidence and prepare for their future.</a:t>
            </a:r>
            <a:endParaRPr lang="en-GB" sz="1600" dirty="0">
              <a:latin typeface="Century Gothic" panose="020B0502020202020204" pitchFamily="34" charset="0"/>
            </a:endParaRPr>
          </a:p>
        </p:txBody>
      </p:sp>
      <p:sp>
        <p:nvSpPr>
          <p:cNvPr id="16" name="TextBox 15">
            <a:extLst>
              <a:ext uri="{FF2B5EF4-FFF2-40B4-BE49-F238E27FC236}">
                <a16:creationId xmlns:a16="http://schemas.microsoft.com/office/drawing/2014/main" id="{DC0C6E8B-4401-48ED-8ED6-DFB6D0AC0ADC}"/>
              </a:ext>
            </a:extLst>
          </p:cNvPr>
          <p:cNvSpPr txBox="1"/>
          <p:nvPr/>
        </p:nvSpPr>
        <p:spPr>
          <a:xfrm>
            <a:off x="395289" y="2089022"/>
            <a:ext cx="9406437" cy="584775"/>
          </a:xfrm>
          <a:prstGeom prst="rect">
            <a:avLst/>
          </a:prstGeom>
          <a:noFill/>
        </p:spPr>
        <p:txBody>
          <a:bodyPr wrap="square" rtlCol="0">
            <a:spAutoFit/>
          </a:bodyPr>
          <a:lstStyle/>
          <a:p>
            <a:r>
              <a:rPr lang="en-GB" sz="1600" b="1" i="0" dirty="0">
                <a:effectLst/>
                <a:latin typeface="Century Gothic" panose="020B0502020202020204" pitchFamily="34" charset="0"/>
              </a:rPr>
              <a:t>Success at School </a:t>
            </a:r>
            <a:r>
              <a:rPr lang="en-GB" sz="1600" b="0" i="0" dirty="0">
                <a:effectLst/>
                <a:latin typeface="Century Gothic" panose="020B0502020202020204" pitchFamily="34" charset="0"/>
              </a:rPr>
              <a:t>is the place for young people to explore careers, get the lowdown on top employers, and search for the latest jobs, courses and advice.</a:t>
            </a:r>
            <a:endParaRPr lang="en-GB" sz="1600" dirty="0">
              <a:latin typeface="Century Gothic" panose="020B0502020202020204" pitchFamily="34" charset="0"/>
            </a:endParaRPr>
          </a:p>
        </p:txBody>
      </p:sp>
      <p:pic>
        <p:nvPicPr>
          <p:cNvPr id="27" name="Picture 8" descr="Start">
            <a:hlinkClick r:id="rId3"/>
            <a:extLst>
              <a:ext uri="{FF2B5EF4-FFF2-40B4-BE49-F238E27FC236}">
                <a16:creationId xmlns:a16="http://schemas.microsoft.com/office/drawing/2014/main" id="{D2FB46A1-0E0D-4F95-999C-3AC0A778A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002847"/>
            <a:ext cx="2133600" cy="7949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10" descr="Success at School - Choose your next steps">
            <a:hlinkClick r:id="rId5"/>
            <a:extLst>
              <a:ext uri="{FF2B5EF4-FFF2-40B4-BE49-F238E27FC236}">
                <a16:creationId xmlns:a16="http://schemas.microsoft.com/office/drawing/2014/main" id="{E1AFEA82-DC1B-4D5E-8B60-B1217C4BD1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64" r="21226"/>
          <a:stretch/>
        </p:blipFill>
        <p:spPr bwMode="auto">
          <a:xfrm>
            <a:off x="10010274" y="1677621"/>
            <a:ext cx="1786437" cy="11241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05A0024-A8C3-4648-9D6D-211CB259C802}"/>
              </a:ext>
            </a:extLst>
          </p:cNvPr>
          <p:cNvSpPr txBox="1"/>
          <p:nvPr/>
        </p:nvSpPr>
        <p:spPr>
          <a:xfrm>
            <a:off x="2696420" y="2979300"/>
            <a:ext cx="9102052" cy="830997"/>
          </a:xfrm>
          <a:prstGeom prst="rect">
            <a:avLst/>
          </a:prstGeom>
          <a:noFill/>
        </p:spPr>
        <p:txBody>
          <a:bodyPr wrap="square" rtlCol="0">
            <a:spAutoFit/>
          </a:bodyPr>
          <a:lstStyle/>
          <a:p>
            <a:r>
              <a:rPr lang="en-GB" sz="1600" b="1" i="0" dirty="0">
                <a:effectLst/>
                <a:latin typeface="Century Gothic" panose="020B0502020202020204" pitchFamily="34" charset="0"/>
              </a:rPr>
              <a:t>Sunderland Engineering Training Association (Seta) </a:t>
            </a:r>
            <a:r>
              <a:rPr lang="en-GB" sz="1600" b="0" i="0" dirty="0">
                <a:effectLst/>
                <a:latin typeface="Century Gothic" panose="020B0502020202020204" pitchFamily="34" charset="0"/>
              </a:rPr>
              <a:t>is a not-for-profit Group Training Association which delivers apprenticeships and both standard and bespoke commercial training courses.</a:t>
            </a:r>
            <a:endParaRPr lang="en-GB" sz="1600" dirty="0">
              <a:latin typeface="Century Gothic" panose="020B0502020202020204" pitchFamily="34" charset="0"/>
            </a:endParaRPr>
          </a:p>
        </p:txBody>
      </p:sp>
      <p:sp>
        <p:nvSpPr>
          <p:cNvPr id="30" name="TextBox 29">
            <a:extLst>
              <a:ext uri="{FF2B5EF4-FFF2-40B4-BE49-F238E27FC236}">
                <a16:creationId xmlns:a16="http://schemas.microsoft.com/office/drawing/2014/main" id="{9102CA66-E8F9-4BE5-8D9B-2DCE2A9E8E35}"/>
              </a:ext>
            </a:extLst>
          </p:cNvPr>
          <p:cNvSpPr txBox="1"/>
          <p:nvPr/>
        </p:nvSpPr>
        <p:spPr>
          <a:xfrm>
            <a:off x="395287" y="4101485"/>
            <a:ext cx="9256267" cy="584775"/>
          </a:xfrm>
          <a:prstGeom prst="rect">
            <a:avLst/>
          </a:prstGeom>
          <a:noFill/>
        </p:spPr>
        <p:txBody>
          <a:bodyPr wrap="square" rtlCol="0">
            <a:spAutoFit/>
          </a:bodyPr>
          <a:lstStyle/>
          <a:p>
            <a:r>
              <a:rPr lang="en-GB" sz="1600" b="1" i="0" dirty="0">
                <a:effectLst/>
                <a:latin typeface="Century Gothic" panose="020B0502020202020204" pitchFamily="34" charset="0"/>
              </a:rPr>
              <a:t>Team Programme </a:t>
            </a:r>
            <a:r>
              <a:rPr lang="en-GB" sz="1600" b="0" i="0" dirty="0">
                <a:effectLst/>
                <a:latin typeface="Century Gothic" panose="020B0502020202020204" pitchFamily="34" charset="0"/>
              </a:rPr>
              <a:t>is an enterprise journey for learners who have mild to moderate learning difficulties.</a:t>
            </a:r>
            <a:endParaRPr lang="en-GB" sz="1600" dirty="0">
              <a:latin typeface="Century Gothic" panose="020B0502020202020204" pitchFamily="34" charset="0"/>
            </a:endParaRPr>
          </a:p>
        </p:txBody>
      </p:sp>
      <p:pic>
        <p:nvPicPr>
          <p:cNvPr id="32" name="Picture 2" descr="Sunderland Engineering Training Association">
            <a:hlinkClick r:id="rId7"/>
            <a:extLst>
              <a:ext uri="{FF2B5EF4-FFF2-40B4-BE49-F238E27FC236}">
                <a16:creationId xmlns:a16="http://schemas.microsoft.com/office/drawing/2014/main" id="{DF54EA8A-D761-427A-A186-668D05F49F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9" y="2965082"/>
            <a:ext cx="2133599" cy="838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UK Register of Career Development Professionals">
            <a:hlinkClick r:id="rId9"/>
            <a:extLst>
              <a:ext uri="{FF2B5EF4-FFF2-40B4-BE49-F238E27FC236}">
                <a16:creationId xmlns:a16="http://schemas.microsoft.com/office/drawing/2014/main" id="{25455A7B-2E51-41F7-B033-BC310BE52E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47" y="4799979"/>
            <a:ext cx="1689682" cy="892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3">
            <a:extLst>
              <a:ext uri="{FF2B5EF4-FFF2-40B4-BE49-F238E27FC236}">
                <a16:creationId xmlns:a16="http://schemas.microsoft.com/office/drawing/2014/main" id="{764C0C7A-0BA5-4029-BEA1-6151CDD716A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19" name="Shape 114">
            <a:extLst>
              <a:ext uri="{FF2B5EF4-FFF2-40B4-BE49-F238E27FC236}">
                <a16:creationId xmlns:a16="http://schemas.microsoft.com/office/drawing/2014/main" id="{7F9070E2-2932-4BFF-87C0-AAF7B06F33DD}"/>
              </a:ext>
            </a:extLst>
          </p:cNvPr>
          <p:cNvSpPr/>
          <p:nvPr/>
        </p:nvSpPr>
        <p:spPr>
          <a:xfrm>
            <a:off x="588064" y="187983"/>
            <a:ext cx="6559300" cy="538608"/>
          </a:xfrm>
          <a:prstGeom prst="rect">
            <a:avLst/>
          </a:prstGeom>
          <a:noFill/>
          <a:ln>
            <a:noFill/>
          </a:ln>
        </p:spPr>
        <p:txBody>
          <a:bodyPr lIns="91425" tIns="45700" rIns="91425" bIns="45700" anchor="t" anchorCtr="0">
            <a:noAutofit/>
          </a:bodyPr>
          <a:lstStyle/>
          <a:p>
            <a:pPr>
              <a:buSzPct val="25000"/>
            </a:pPr>
            <a:r>
              <a:rPr lang="en-GB" sz="2800" b="1" dirty="0">
                <a:latin typeface="Century Gothic" panose="020B0502020202020204" pitchFamily="34" charset="0"/>
                <a:ea typeface="Helvetica Neue" panose="02000503000000020004" pitchFamily="2" charset="0"/>
                <a:cs typeface="Arial" panose="020B0604020202020204" pitchFamily="34" charset="0"/>
                <a:sym typeface="Lato"/>
              </a:rPr>
              <a:t>Finding help &amp; information</a:t>
            </a:r>
          </a:p>
        </p:txBody>
      </p:sp>
      <p:pic>
        <p:nvPicPr>
          <p:cNvPr id="20" name="Picture 12" descr="New Career Development Framework">
            <a:extLst>
              <a:ext uri="{FF2B5EF4-FFF2-40B4-BE49-F238E27FC236}">
                <a16:creationId xmlns:a16="http://schemas.microsoft.com/office/drawing/2014/main" id="{6C57B7F2-3C5B-4C04-AB27-7B308CD2E5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94115" y="113270"/>
            <a:ext cx="758663" cy="75866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6" name="Picture 2" descr="Princes Trust Team Programme – The Bowthorpe News">
            <a:hlinkClick r:id="rId12"/>
            <a:extLst>
              <a:ext uri="{FF2B5EF4-FFF2-40B4-BE49-F238E27FC236}">
                <a16:creationId xmlns:a16="http://schemas.microsoft.com/office/drawing/2014/main" id="{16B4CDB1-0D02-4446-B583-F8FBE74737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4570" y="3902107"/>
            <a:ext cx="2518208" cy="732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83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6CFEFF0-B78A-49E2-8873-966FB10FEB7A}"/>
              </a:ext>
            </a:extLst>
          </p:cNvPr>
          <p:cNvSpPr/>
          <p:nvPr/>
        </p:nvSpPr>
        <p:spPr>
          <a:xfrm>
            <a:off x="308205" y="1074008"/>
            <a:ext cx="6996948" cy="1040216"/>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can help you understand what </a:t>
            </a:r>
            <a:r>
              <a:rPr lang="en-GB" sz="1600" b="1" dirty="0">
                <a:solidFill>
                  <a:schemeClr val="tx1"/>
                </a:solidFill>
                <a:latin typeface="Century Gothic" panose="020B0502020202020204" pitchFamily="34" charset="0"/>
              </a:rPr>
              <a:t>jobs are available near to you</a:t>
            </a:r>
            <a:r>
              <a:rPr lang="en-GB" sz="1600" dirty="0">
                <a:solidFill>
                  <a:schemeClr val="tx1"/>
                </a:solidFill>
                <a:latin typeface="Century Gothic" panose="020B0502020202020204" pitchFamily="34" charset="0"/>
              </a:rPr>
              <a:t>. It can also show </a:t>
            </a:r>
            <a:r>
              <a:rPr lang="en-GB" sz="1600" b="1" dirty="0">
                <a:solidFill>
                  <a:schemeClr val="tx1"/>
                </a:solidFill>
                <a:latin typeface="Century Gothic" panose="020B0502020202020204" pitchFamily="34" charset="0"/>
              </a:rPr>
              <a:t>how many jobs </a:t>
            </a:r>
            <a:r>
              <a:rPr lang="en-GB" sz="1600" dirty="0">
                <a:solidFill>
                  <a:schemeClr val="tx1"/>
                </a:solidFill>
                <a:latin typeface="Century Gothic" panose="020B0502020202020204" pitchFamily="34" charset="0"/>
              </a:rPr>
              <a:t>there are in </a:t>
            </a:r>
            <a:r>
              <a:rPr lang="en-GB" sz="1600" b="1" dirty="0">
                <a:solidFill>
                  <a:schemeClr val="tx1"/>
                </a:solidFill>
                <a:latin typeface="Century Gothic" panose="020B0502020202020204" pitchFamily="34" charset="0"/>
              </a:rPr>
              <a:t>different sectors </a:t>
            </a:r>
            <a:r>
              <a:rPr lang="en-GB" sz="1600" dirty="0">
                <a:solidFill>
                  <a:schemeClr val="tx1"/>
                </a:solidFill>
                <a:latin typeface="Century Gothic" panose="020B0502020202020204" pitchFamily="34" charset="0"/>
              </a:rPr>
              <a:t>now, and how many there are </a:t>
            </a:r>
            <a:r>
              <a:rPr lang="en-GB" sz="1600" b="1" dirty="0">
                <a:solidFill>
                  <a:schemeClr val="tx1"/>
                </a:solidFill>
                <a:latin typeface="Century Gothic" panose="020B0502020202020204" pitchFamily="34" charset="0"/>
              </a:rPr>
              <a:t>projected</a:t>
            </a:r>
            <a:r>
              <a:rPr lang="en-GB" sz="1600" dirty="0">
                <a:solidFill>
                  <a:schemeClr val="tx1"/>
                </a:solidFill>
                <a:latin typeface="Century Gothic" panose="020B0502020202020204" pitchFamily="34" charset="0"/>
              </a:rPr>
              <a:t> to be </a:t>
            </a:r>
            <a:r>
              <a:rPr lang="en-GB" sz="1600" b="1" dirty="0">
                <a:solidFill>
                  <a:schemeClr val="tx1"/>
                </a:solidFill>
                <a:latin typeface="Century Gothic" panose="020B0502020202020204" pitchFamily="34" charset="0"/>
              </a:rPr>
              <a:t>in the future</a:t>
            </a:r>
            <a:r>
              <a:rPr lang="en-GB" sz="1600" dirty="0">
                <a:solidFill>
                  <a:schemeClr val="tx1"/>
                </a:solidFill>
                <a:latin typeface="Century Gothic" panose="020B0502020202020204" pitchFamily="34" charset="0"/>
              </a:rPr>
              <a:t>.  </a:t>
            </a:r>
          </a:p>
        </p:txBody>
      </p:sp>
      <p:sp>
        <p:nvSpPr>
          <p:cNvPr id="11" name="Rectangle: Rounded Corners 10">
            <a:extLst>
              <a:ext uri="{FF2B5EF4-FFF2-40B4-BE49-F238E27FC236}">
                <a16:creationId xmlns:a16="http://schemas.microsoft.com/office/drawing/2014/main" id="{F8AD907C-18D2-41E5-B96F-22A6CA859682}"/>
              </a:ext>
            </a:extLst>
          </p:cNvPr>
          <p:cNvSpPr/>
          <p:nvPr/>
        </p:nvSpPr>
        <p:spPr>
          <a:xfrm>
            <a:off x="4984343" y="4739899"/>
            <a:ext cx="5938215" cy="890678"/>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is updated regularly, so you can see how job </a:t>
            </a:r>
            <a:r>
              <a:rPr lang="en-GB" sz="1600" b="1" dirty="0">
                <a:solidFill>
                  <a:schemeClr val="tx1"/>
                </a:solidFill>
                <a:latin typeface="Century Gothic" panose="020B0502020202020204" pitchFamily="34" charset="0"/>
              </a:rPr>
              <a:t>opportunities change </a:t>
            </a:r>
            <a:r>
              <a:rPr lang="en-GB" sz="1600" dirty="0">
                <a:solidFill>
                  <a:schemeClr val="tx1"/>
                </a:solidFill>
                <a:latin typeface="Century Gothic" panose="020B0502020202020204" pitchFamily="34" charset="0"/>
              </a:rPr>
              <a:t>and some </a:t>
            </a:r>
            <a:r>
              <a:rPr lang="en-GB" sz="1600" b="1" dirty="0">
                <a:solidFill>
                  <a:schemeClr val="tx1"/>
                </a:solidFill>
                <a:latin typeface="Century Gothic" panose="020B0502020202020204" pitchFamily="34" charset="0"/>
              </a:rPr>
              <a:t>sectors grow</a:t>
            </a:r>
            <a:r>
              <a:rPr lang="en-GB" sz="1600" dirty="0">
                <a:solidFill>
                  <a:schemeClr val="tx1"/>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D8587812-ADC0-4944-8C91-48EB4C62F7FA}"/>
              </a:ext>
            </a:extLst>
          </p:cNvPr>
          <p:cNvSpPr/>
          <p:nvPr/>
        </p:nvSpPr>
        <p:spPr>
          <a:xfrm>
            <a:off x="5926904" y="3584369"/>
            <a:ext cx="5938216" cy="890678"/>
          </a:xfrm>
          <a:prstGeom prst="roundRect">
            <a:avLst/>
          </a:prstGeom>
          <a:solidFill>
            <a:srgbClr val="0095C8"/>
          </a:solidFill>
          <a:ln w="28575">
            <a:solidFill>
              <a:srgbClr val="0F6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could help you see </a:t>
            </a:r>
            <a:r>
              <a:rPr lang="en-GB" sz="1600" b="1" dirty="0">
                <a:solidFill>
                  <a:schemeClr val="tx1"/>
                </a:solidFill>
                <a:latin typeface="Century Gothic" panose="020B0502020202020204" pitchFamily="34" charset="0"/>
              </a:rPr>
              <a:t>where job opportunities are</a:t>
            </a:r>
            <a:r>
              <a:rPr lang="en-GB" sz="1600" dirty="0">
                <a:solidFill>
                  <a:schemeClr val="tx1"/>
                </a:solidFill>
                <a:latin typeface="Century Gothic" panose="020B0502020202020204" pitchFamily="34" charset="0"/>
              </a:rPr>
              <a:t> and how much certain </a:t>
            </a:r>
            <a:r>
              <a:rPr lang="en-GB" sz="1600" b="1" dirty="0">
                <a:solidFill>
                  <a:schemeClr val="tx1"/>
                </a:solidFill>
                <a:latin typeface="Century Gothic" panose="020B0502020202020204" pitchFamily="34" charset="0"/>
              </a:rPr>
              <a:t>roles pay.  </a:t>
            </a:r>
            <a:r>
              <a:rPr lang="en-GB" sz="1600" dirty="0">
                <a:solidFill>
                  <a:schemeClr val="tx1"/>
                </a:solidFill>
                <a:latin typeface="Century Gothic" panose="020B0502020202020204" pitchFamily="34" charset="0"/>
              </a:rPr>
              <a:t>This can help you think about what you want the future to look like.  </a:t>
            </a:r>
          </a:p>
        </p:txBody>
      </p:sp>
      <p:sp>
        <p:nvSpPr>
          <p:cNvPr id="14" name="Shape 114">
            <a:extLst>
              <a:ext uri="{FF2B5EF4-FFF2-40B4-BE49-F238E27FC236}">
                <a16:creationId xmlns:a16="http://schemas.microsoft.com/office/drawing/2014/main" id="{7FC59AF4-114F-4244-9693-B7F95784A54C}"/>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Labour Market Information?</a:t>
            </a:r>
          </a:p>
        </p:txBody>
      </p:sp>
      <p:sp>
        <p:nvSpPr>
          <p:cNvPr id="16" name="TextBox 13">
            <a:extLst>
              <a:ext uri="{FF2B5EF4-FFF2-40B4-BE49-F238E27FC236}">
                <a16:creationId xmlns:a16="http://schemas.microsoft.com/office/drawing/2014/main" id="{74674B1A-9C84-4DE5-AB84-762732E3418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17" name="Rectangle: Rounded Corners 16">
            <a:extLst>
              <a:ext uri="{FF2B5EF4-FFF2-40B4-BE49-F238E27FC236}">
                <a16:creationId xmlns:a16="http://schemas.microsoft.com/office/drawing/2014/main" id="{33ACC54A-4F72-433D-8E00-20BA2935A399}"/>
              </a:ext>
            </a:extLst>
          </p:cNvPr>
          <p:cNvSpPr/>
          <p:nvPr/>
        </p:nvSpPr>
        <p:spPr>
          <a:xfrm>
            <a:off x="7516168" y="1079495"/>
            <a:ext cx="4348952" cy="1072298"/>
          </a:xfrm>
          <a:prstGeom prst="roundRect">
            <a:avLst/>
          </a:prstGeom>
          <a:solidFill>
            <a:srgbClr val="A0B1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Sector</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 area of work and production that makes money for an area or country. </a:t>
            </a:r>
          </a:p>
        </p:txBody>
      </p:sp>
      <p:pic>
        <p:nvPicPr>
          <p:cNvPr id="3" name="Picture 2">
            <a:extLst>
              <a:ext uri="{FF2B5EF4-FFF2-40B4-BE49-F238E27FC236}">
                <a16:creationId xmlns:a16="http://schemas.microsoft.com/office/drawing/2014/main" id="{44822866-9700-40DE-B91B-F33A9AE1A9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004"/>
          <a:stretch/>
        </p:blipFill>
        <p:spPr>
          <a:xfrm>
            <a:off x="308204" y="2428181"/>
            <a:ext cx="4444666" cy="3202396"/>
          </a:xfrm>
          <a:prstGeom prst="rect">
            <a:avLst/>
          </a:prstGeom>
          <a:effectLst>
            <a:outerShdw blurRad="50800" dist="38100" dir="2700000" algn="tl" rotWithShape="0">
              <a:prstClr val="black">
                <a:alpha val="40000"/>
              </a:prstClr>
            </a:outerShdw>
          </a:effectLst>
        </p:spPr>
      </p:pic>
      <p:pic>
        <p:nvPicPr>
          <p:cNvPr id="4" name="Graphic 3" descr="Plant with solid fill">
            <a:extLst>
              <a:ext uri="{FF2B5EF4-FFF2-40B4-BE49-F238E27FC236}">
                <a16:creationId xmlns:a16="http://schemas.microsoft.com/office/drawing/2014/main" id="{C361B0CC-670B-4732-AAE7-E1F8C4FF4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6708" y="4728714"/>
            <a:ext cx="914400" cy="914400"/>
          </a:xfrm>
          <a:prstGeom prst="rect">
            <a:avLst/>
          </a:prstGeom>
        </p:spPr>
      </p:pic>
      <p:pic>
        <p:nvPicPr>
          <p:cNvPr id="9" name="Graphic 8" descr="Marker with solid fill">
            <a:extLst>
              <a:ext uri="{FF2B5EF4-FFF2-40B4-BE49-F238E27FC236}">
                <a16:creationId xmlns:a16="http://schemas.microsoft.com/office/drawing/2014/main" id="{8053528D-72BC-4FE8-BE3B-387D4FB259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4342" y="3572508"/>
            <a:ext cx="914400" cy="914400"/>
          </a:xfrm>
          <a:prstGeom prst="rect">
            <a:avLst/>
          </a:prstGeom>
        </p:spPr>
      </p:pic>
      <p:pic>
        <p:nvPicPr>
          <p:cNvPr id="18" name="Picture 12" descr="New Career Development Framework">
            <a:extLst>
              <a:ext uri="{FF2B5EF4-FFF2-40B4-BE49-F238E27FC236}">
                <a16:creationId xmlns:a16="http://schemas.microsoft.com/office/drawing/2014/main" id="{388C3888-2A10-4C8E-BA84-E831AFA6CA4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Pentagon 20">
            <a:extLst>
              <a:ext uri="{FF2B5EF4-FFF2-40B4-BE49-F238E27FC236}">
                <a16:creationId xmlns:a16="http://schemas.microsoft.com/office/drawing/2014/main" id="{1F282B59-E28E-45A4-84E0-C67C15B152EB}"/>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9" name="Graphic 18" descr="Information with solid fill">
            <a:extLst>
              <a:ext uri="{FF2B5EF4-FFF2-40B4-BE49-F238E27FC236}">
                <a16:creationId xmlns:a16="http://schemas.microsoft.com/office/drawing/2014/main" id="{35041467-5A29-4BB2-A410-B0F8AA9B9AC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386" y="183662"/>
            <a:ext cx="538608" cy="538608"/>
          </a:xfrm>
          <a:prstGeom prst="rect">
            <a:avLst/>
          </a:prstGeom>
        </p:spPr>
      </p:pic>
      <p:sp>
        <p:nvSpPr>
          <p:cNvPr id="20" name="Rectangle: Rounded Corners 19">
            <a:extLst>
              <a:ext uri="{FF2B5EF4-FFF2-40B4-BE49-F238E27FC236}">
                <a16:creationId xmlns:a16="http://schemas.microsoft.com/office/drawing/2014/main" id="{451744F2-1882-43A6-90C5-BB64BD62872E}"/>
              </a:ext>
            </a:extLst>
          </p:cNvPr>
          <p:cNvSpPr/>
          <p:nvPr/>
        </p:nvSpPr>
        <p:spPr>
          <a:xfrm>
            <a:off x="4984340" y="2393256"/>
            <a:ext cx="5938217" cy="91440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North East has so </a:t>
            </a:r>
            <a:r>
              <a:rPr lang="en-GB" sz="1600" b="1" dirty="0">
                <a:solidFill>
                  <a:schemeClr val="tx1"/>
                </a:solidFill>
                <a:latin typeface="Century Gothic" panose="020B0502020202020204" pitchFamily="34" charset="0"/>
              </a:rPr>
              <a:t>many great opportunities for work and training </a:t>
            </a:r>
            <a:r>
              <a:rPr lang="en-GB" sz="1600" dirty="0">
                <a:solidFill>
                  <a:schemeClr val="tx1"/>
                </a:solidFill>
                <a:latin typeface="Century Gothic" panose="020B0502020202020204" pitchFamily="34" charset="0"/>
              </a:rPr>
              <a:t>there really is no need to leave! </a:t>
            </a:r>
          </a:p>
        </p:txBody>
      </p:sp>
    </p:spTree>
    <p:extLst>
      <p:ext uri="{BB962C8B-B14F-4D97-AF65-F5344CB8AC3E}">
        <p14:creationId xmlns:p14="http://schemas.microsoft.com/office/powerpoint/2010/main" val="189246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4" descr="man in blue jacket standing beside brown wooden post">
            <a:extLst>
              <a:ext uri="{FF2B5EF4-FFF2-40B4-BE49-F238E27FC236}">
                <a16:creationId xmlns:a16="http://schemas.microsoft.com/office/drawing/2014/main" id="{9465D93D-446A-4B1B-9D2E-A6136BD589F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4706" y="1071389"/>
            <a:ext cx="3263265" cy="21798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13">
            <a:extLst>
              <a:ext uri="{FF2B5EF4-FFF2-40B4-BE49-F238E27FC236}">
                <a16:creationId xmlns:a16="http://schemas.microsoft.com/office/drawing/2014/main" id="{FB7D32A5-9545-4A8D-B133-383C2395BDFE}"/>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33" name="Picture 4" descr="New Career Development Framework">
            <a:extLst>
              <a:ext uri="{FF2B5EF4-FFF2-40B4-BE49-F238E27FC236}">
                <a16:creationId xmlns:a16="http://schemas.microsoft.com/office/drawing/2014/main" id="{9157D896-A42B-4540-9CF7-F89DBDCA13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cargo ships docked at the pier during day">
            <a:extLst>
              <a:ext uri="{FF2B5EF4-FFF2-40B4-BE49-F238E27FC236}">
                <a16:creationId xmlns:a16="http://schemas.microsoft.com/office/drawing/2014/main" id="{BE7775AD-47EB-4692-8072-2B5296482B0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8118" y="1075483"/>
            <a:ext cx="3262018" cy="2175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low angle photography of cranes on top of building">
            <a:extLst>
              <a:ext uri="{FF2B5EF4-FFF2-40B4-BE49-F238E27FC236}">
                <a16:creationId xmlns:a16="http://schemas.microsoft.com/office/drawing/2014/main" id="{B92A676B-23AF-4368-8789-FC785734C9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62843" y="3557145"/>
            <a:ext cx="3254449" cy="217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ED1C36A-35DF-4BDF-BC84-861B1591BC64}"/>
              </a:ext>
            </a:extLst>
          </p:cNvPr>
          <p:cNvSpPr/>
          <p:nvPr/>
        </p:nvSpPr>
        <p:spPr>
          <a:xfrm>
            <a:off x="3989794" y="1071389"/>
            <a:ext cx="1927498" cy="2179860"/>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Transport &amp; Logistics:</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Transport of people and movement of goods (things we buy). </a:t>
            </a:r>
          </a:p>
        </p:txBody>
      </p:sp>
      <p:sp>
        <p:nvSpPr>
          <p:cNvPr id="27" name="Rectangle: Rounded Corners 26">
            <a:extLst>
              <a:ext uri="{FF2B5EF4-FFF2-40B4-BE49-F238E27FC236}">
                <a16:creationId xmlns:a16="http://schemas.microsoft.com/office/drawing/2014/main" id="{353D000B-80C5-4EE0-B37D-F4C20C37655A}"/>
              </a:ext>
            </a:extLst>
          </p:cNvPr>
          <p:cNvSpPr/>
          <p:nvPr/>
        </p:nvSpPr>
        <p:spPr>
          <a:xfrm>
            <a:off x="9796384" y="1071389"/>
            <a:ext cx="1927498" cy="2179860"/>
          </a:xfrm>
          <a:prstGeom prst="roundRect">
            <a:avLst/>
          </a:prstGeom>
          <a:solidFill>
            <a:srgbClr val="C1EFFF"/>
          </a:solidFill>
          <a:ln w="28575">
            <a:solidFill>
              <a:srgbClr val="0F6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Advanced Manufacturing:</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This includes making parts for cars, trains, electronics and subsea engineering.</a:t>
            </a:r>
          </a:p>
        </p:txBody>
      </p:sp>
      <p:sp>
        <p:nvSpPr>
          <p:cNvPr id="24" name="Rectangle: Rounded Corners 23">
            <a:extLst>
              <a:ext uri="{FF2B5EF4-FFF2-40B4-BE49-F238E27FC236}">
                <a16:creationId xmlns:a16="http://schemas.microsoft.com/office/drawing/2014/main" id="{C0C48495-74E1-4C0C-AADD-CA3E2B985C1A}"/>
              </a:ext>
            </a:extLst>
          </p:cNvPr>
          <p:cNvSpPr/>
          <p:nvPr/>
        </p:nvSpPr>
        <p:spPr>
          <a:xfrm>
            <a:off x="468118" y="3557145"/>
            <a:ext cx="1927498" cy="2170718"/>
          </a:xfrm>
          <a:prstGeom prst="roundRect">
            <a:avLst/>
          </a:prstGeom>
          <a:solidFill>
            <a:srgbClr val="C1EFFF"/>
          </a:solidFill>
          <a:ln w="28575">
            <a:solidFill>
              <a:srgbClr val="0F6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Construction:</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Building and work across all parts of our built environment. </a:t>
            </a:r>
          </a:p>
        </p:txBody>
      </p:sp>
      <p:sp>
        <p:nvSpPr>
          <p:cNvPr id="29" name="Rectangle: Rounded Corners 28">
            <a:extLst>
              <a:ext uri="{FF2B5EF4-FFF2-40B4-BE49-F238E27FC236}">
                <a16:creationId xmlns:a16="http://schemas.microsoft.com/office/drawing/2014/main" id="{245DC0DD-04A7-4B9F-96B1-E1D493E003E4}"/>
              </a:ext>
            </a:extLst>
          </p:cNvPr>
          <p:cNvSpPr/>
          <p:nvPr/>
        </p:nvSpPr>
        <p:spPr>
          <a:xfrm>
            <a:off x="6274707" y="3557145"/>
            <a:ext cx="1927498" cy="2179860"/>
          </a:xfrm>
          <a:prstGeom prst="roundRect">
            <a:avLst/>
          </a:prstGeom>
          <a:solidFill>
            <a:srgbClr val="C1EFFF"/>
          </a:solidFill>
          <a:ln w="28575">
            <a:solidFill>
              <a:srgbClr val="0F63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Health &amp; Social Care:</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Research and development into health and care (looking after people).</a:t>
            </a:r>
          </a:p>
        </p:txBody>
      </p:sp>
      <p:pic>
        <p:nvPicPr>
          <p:cNvPr id="35" name="Picture 18" descr="white and brown concrete building under blue sky during daytime">
            <a:extLst>
              <a:ext uri="{FF2B5EF4-FFF2-40B4-BE49-F238E27FC236}">
                <a16:creationId xmlns:a16="http://schemas.microsoft.com/office/drawing/2014/main" id="{18377B35-A342-43C6-A026-683B17E60A9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436387" y="3557145"/>
            <a:ext cx="3263265" cy="2170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Shape 114">
            <a:extLst>
              <a:ext uri="{FF2B5EF4-FFF2-40B4-BE49-F238E27FC236}">
                <a16:creationId xmlns:a16="http://schemas.microsoft.com/office/drawing/2014/main" id="{C89587A1-BB45-423D-9847-9547145CDAD3}"/>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the LMI in the North East?</a:t>
            </a:r>
          </a:p>
        </p:txBody>
      </p:sp>
      <p:sp>
        <p:nvSpPr>
          <p:cNvPr id="14" name="Pentagon 20">
            <a:extLst>
              <a:ext uri="{FF2B5EF4-FFF2-40B4-BE49-F238E27FC236}">
                <a16:creationId xmlns:a16="http://schemas.microsoft.com/office/drawing/2014/main" id="{C1FDAC65-B784-4071-8219-F7247E94A565}"/>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5" name="Graphic 14" descr="Information with solid fill">
            <a:extLst>
              <a:ext uri="{FF2B5EF4-FFF2-40B4-BE49-F238E27FC236}">
                <a16:creationId xmlns:a16="http://schemas.microsoft.com/office/drawing/2014/main" id="{BD612FE1-5715-46F0-8C5A-1767457C095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35302232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13">
            <a:extLst>
              <a:ext uri="{FF2B5EF4-FFF2-40B4-BE49-F238E27FC236}">
                <a16:creationId xmlns:a16="http://schemas.microsoft.com/office/drawing/2014/main" id="{FB7D32A5-9545-4A8D-B133-383C2395BDFE}"/>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33" name="Picture 4" descr="New Career Development Framework">
            <a:extLst>
              <a:ext uri="{FF2B5EF4-FFF2-40B4-BE49-F238E27FC236}">
                <a16:creationId xmlns:a16="http://schemas.microsoft.com/office/drawing/2014/main" id="{9157D896-A42B-4540-9CF7-F89DBDCA137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53D000B-80C5-4EE0-B37D-F4C20C37655A}"/>
              </a:ext>
            </a:extLst>
          </p:cNvPr>
          <p:cNvSpPr/>
          <p:nvPr/>
        </p:nvSpPr>
        <p:spPr>
          <a:xfrm>
            <a:off x="9772154" y="3557145"/>
            <a:ext cx="1927498" cy="2179860"/>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Energy:</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Research and development in producing energy.</a:t>
            </a:r>
          </a:p>
        </p:txBody>
      </p:sp>
      <p:sp>
        <p:nvSpPr>
          <p:cNvPr id="24" name="Rectangle: Rounded Corners 23">
            <a:extLst>
              <a:ext uri="{FF2B5EF4-FFF2-40B4-BE49-F238E27FC236}">
                <a16:creationId xmlns:a16="http://schemas.microsoft.com/office/drawing/2014/main" id="{C0C48495-74E1-4C0C-AADD-CA3E2B985C1A}"/>
              </a:ext>
            </a:extLst>
          </p:cNvPr>
          <p:cNvSpPr/>
          <p:nvPr/>
        </p:nvSpPr>
        <p:spPr>
          <a:xfrm>
            <a:off x="3989794" y="3557145"/>
            <a:ext cx="1927498" cy="2179860"/>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Financial &amp; Business Services:</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This includes financial and legal services.</a:t>
            </a:r>
          </a:p>
        </p:txBody>
      </p:sp>
      <p:sp>
        <p:nvSpPr>
          <p:cNvPr id="15" name="Rectangle: Rounded Corners 14">
            <a:extLst>
              <a:ext uri="{FF2B5EF4-FFF2-40B4-BE49-F238E27FC236}">
                <a16:creationId xmlns:a16="http://schemas.microsoft.com/office/drawing/2014/main" id="{0D9960DA-01B9-4F07-A968-A659B87506AD}"/>
              </a:ext>
            </a:extLst>
          </p:cNvPr>
          <p:cNvSpPr/>
          <p:nvPr/>
        </p:nvSpPr>
        <p:spPr>
          <a:xfrm>
            <a:off x="468118" y="1071389"/>
            <a:ext cx="1927498" cy="2179860"/>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Digital:</a:t>
            </a:r>
            <a:b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b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Work involving Information Technology (IT) and digital data. </a:t>
            </a:r>
          </a:p>
        </p:txBody>
      </p:sp>
      <p:sp>
        <p:nvSpPr>
          <p:cNvPr id="16" name="Rectangle: Rounded Corners 15">
            <a:extLst>
              <a:ext uri="{FF2B5EF4-FFF2-40B4-BE49-F238E27FC236}">
                <a16:creationId xmlns:a16="http://schemas.microsoft.com/office/drawing/2014/main" id="{E0F0A9C3-E59C-43F4-B1E7-D8E437830006}"/>
              </a:ext>
            </a:extLst>
          </p:cNvPr>
          <p:cNvSpPr/>
          <p:nvPr/>
        </p:nvSpPr>
        <p:spPr>
          <a:xfrm>
            <a:off x="6274706" y="1075483"/>
            <a:ext cx="1927498" cy="2179860"/>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Education: </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over 1,150 schools in the North East and five universities. </a:t>
            </a:r>
          </a:p>
        </p:txBody>
      </p:sp>
      <p:pic>
        <p:nvPicPr>
          <p:cNvPr id="18" name="Picture 10" descr="yellow pencil on white iPad">
            <a:extLst>
              <a:ext uri="{FF2B5EF4-FFF2-40B4-BE49-F238E27FC236}">
                <a16:creationId xmlns:a16="http://schemas.microsoft.com/office/drawing/2014/main" id="{F0856BE6-A711-4254-9AC3-556267383DD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37278" y="1067295"/>
            <a:ext cx="3262018" cy="2175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2" descr="person holding pencil near laptop computer">
            <a:extLst>
              <a:ext uri="{FF2B5EF4-FFF2-40B4-BE49-F238E27FC236}">
                <a16:creationId xmlns:a16="http://schemas.microsoft.com/office/drawing/2014/main" id="{FAF34DFC-1150-48BF-A13A-5294D75D525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4556" y="3557144"/>
            <a:ext cx="3257136" cy="21587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6" descr="windmill on grass field during golden hour">
            <a:extLst>
              <a:ext uri="{FF2B5EF4-FFF2-40B4-BE49-F238E27FC236}">
                <a16:creationId xmlns:a16="http://schemas.microsoft.com/office/drawing/2014/main" id="{62C252D9-954E-43EE-B930-457F18737A6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74706" y="3556449"/>
            <a:ext cx="3257136" cy="21757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descr="monitor showing Java programming">
            <a:extLst>
              <a:ext uri="{FF2B5EF4-FFF2-40B4-BE49-F238E27FC236}">
                <a16:creationId xmlns:a16="http://schemas.microsoft.com/office/drawing/2014/main" id="{D932AECD-DA87-4DBF-A0DF-2D64CCF2BC4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55274" y="1071389"/>
            <a:ext cx="3257136" cy="2175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Shape 114">
            <a:extLst>
              <a:ext uri="{FF2B5EF4-FFF2-40B4-BE49-F238E27FC236}">
                <a16:creationId xmlns:a16="http://schemas.microsoft.com/office/drawing/2014/main" id="{E1239EC6-86FB-427D-A23F-677383CE84E3}"/>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the LMI in the North East?</a:t>
            </a:r>
          </a:p>
        </p:txBody>
      </p:sp>
      <p:sp>
        <p:nvSpPr>
          <p:cNvPr id="14" name="Pentagon 20">
            <a:extLst>
              <a:ext uri="{FF2B5EF4-FFF2-40B4-BE49-F238E27FC236}">
                <a16:creationId xmlns:a16="http://schemas.microsoft.com/office/drawing/2014/main" id="{9AF81A2B-3632-40B5-B74C-1B10F868AAEB}"/>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7" name="Graphic 16" descr="Information with solid fill">
            <a:extLst>
              <a:ext uri="{FF2B5EF4-FFF2-40B4-BE49-F238E27FC236}">
                <a16:creationId xmlns:a16="http://schemas.microsoft.com/office/drawing/2014/main" id="{5AFB8CD9-4D0E-4425-85E5-E2A71A7DD68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311296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CD182-FE52-4FB4-B45D-6554971A22C4}"/>
              </a:ext>
            </a:extLst>
          </p:cNvPr>
          <p:cNvPicPr>
            <a:picLocks noChangeAspect="1"/>
          </p:cNvPicPr>
          <p:nvPr/>
        </p:nvPicPr>
        <p:blipFill rotWithShape="1">
          <a:blip r:embed="rId3"/>
          <a:srcRect l="24227" r="4683"/>
          <a:stretch/>
        </p:blipFill>
        <p:spPr>
          <a:xfrm>
            <a:off x="6321689" y="1757319"/>
            <a:ext cx="2432394" cy="2278837"/>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59104841-ECCB-4712-B674-57AC00322B2B}"/>
              </a:ext>
            </a:extLst>
          </p:cNvPr>
          <p:cNvPicPr>
            <a:picLocks noChangeAspect="1"/>
          </p:cNvPicPr>
          <p:nvPr/>
        </p:nvPicPr>
        <p:blipFill rotWithShape="1">
          <a:blip r:embed="rId4"/>
          <a:srcRect l="29358" r="568" b="1924"/>
          <a:stretch/>
        </p:blipFill>
        <p:spPr>
          <a:xfrm>
            <a:off x="583332" y="1767375"/>
            <a:ext cx="2432393" cy="2278839"/>
          </a:xfrm>
          <a:prstGeom prst="rect">
            <a:avLst/>
          </a:prstGeom>
          <a:effectLst>
            <a:outerShdw blurRad="50800" dist="38100" dir="2700000" algn="tl" rotWithShape="0">
              <a:prstClr val="black">
                <a:alpha val="40000"/>
              </a:prstClr>
            </a:outerShdw>
          </a:effectLst>
        </p:spPr>
      </p:pic>
      <p:sp>
        <p:nvSpPr>
          <p:cNvPr id="30" name="TextBox 13">
            <a:extLst>
              <a:ext uri="{FF2B5EF4-FFF2-40B4-BE49-F238E27FC236}">
                <a16:creationId xmlns:a16="http://schemas.microsoft.com/office/drawing/2014/main" id="{FB7D32A5-9545-4A8D-B133-383C2395BDFE}"/>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33" name="Picture 4" descr="New Career Development Framework">
            <a:extLst>
              <a:ext uri="{FF2B5EF4-FFF2-40B4-BE49-F238E27FC236}">
                <a16:creationId xmlns:a16="http://schemas.microsoft.com/office/drawing/2014/main" id="{9157D896-A42B-4540-9CF7-F89DBDCA137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00BD68BD-84A3-4BE4-99D8-39E4AC6FDAAC}"/>
              </a:ext>
            </a:extLst>
          </p:cNvPr>
          <p:cNvSpPr/>
          <p:nvPr/>
        </p:nvSpPr>
        <p:spPr>
          <a:xfrm>
            <a:off x="6321689" y="4353794"/>
            <a:ext cx="2432394" cy="990590"/>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Catering:</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Preparing and serving food or drink</a:t>
            </a:r>
          </a:p>
        </p:txBody>
      </p:sp>
      <p:sp>
        <p:nvSpPr>
          <p:cNvPr id="19" name="Rectangle: Rounded Corners 18">
            <a:extLst>
              <a:ext uri="{FF2B5EF4-FFF2-40B4-BE49-F238E27FC236}">
                <a16:creationId xmlns:a16="http://schemas.microsoft.com/office/drawing/2014/main" id="{8006D13A-F69D-44B8-9DC5-C1451A555B1C}"/>
              </a:ext>
            </a:extLst>
          </p:cNvPr>
          <p:cNvSpPr/>
          <p:nvPr/>
        </p:nvSpPr>
        <p:spPr>
          <a:xfrm>
            <a:off x="585994" y="4353793"/>
            <a:ext cx="2432394" cy="990591"/>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Shop work:</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Helping out customers</a:t>
            </a:r>
          </a:p>
        </p:txBody>
      </p:sp>
      <p:sp>
        <p:nvSpPr>
          <p:cNvPr id="22" name="Shape 114">
            <a:extLst>
              <a:ext uri="{FF2B5EF4-FFF2-40B4-BE49-F238E27FC236}">
                <a16:creationId xmlns:a16="http://schemas.microsoft.com/office/drawing/2014/main" id="{671FE5D7-5A78-448C-BEA0-2B174330DF44}"/>
              </a:ext>
            </a:extLst>
          </p:cNvPr>
          <p:cNvSpPr/>
          <p:nvPr/>
        </p:nvSpPr>
        <p:spPr>
          <a:xfrm>
            <a:off x="785306" y="183662"/>
            <a:ext cx="9131663"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What is the LMI in the North East?</a:t>
            </a:r>
          </a:p>
        </p:txBody>
      </p:sp>
      <p:sp>
        <p:nvSpPr>
          <p:cNvPr id="24" name="Rectangle: Rounded Corners 23">
            <a:extLst>
              <a:ext uri="{FF2B5EF4-FFF2-40B4-BE49-F238E27FC236}">
                <a16:creationId xmlns:a16="http://schemas.microsoft.com/office/drawing/2014/main" id="{E16000B7-4768-48C0-9357-AF85F8222DEE}"/>
              </a:ext>
            </a:extLst>
          </p:cNvPr>
          <p:cNvSpPr/>
          <p:nvPr/>
        </p:nvSpPr>
        <p:spPr>
          <a:xfrm>
            <a:off x="3304485" y="2130012"/>
            <a:ext cx="2432394" cy="990591"/>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Office work:</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Keeping records &amp; computer work</a:t>
            </a:r>
          </a:p>
        </p:txBody>
      </p:sp>
      <p:pic>
        <p:nvPicPr>
          <p:cNvPr id="4" name="Picture 3">
            <a:extLst>
              <a:ext uri="{FF2B5EF4-FFF2-40B4-BE49-F238E27FC236}">
                <a16:creationId xmlns:a16="http://schemas.microsoft.com/office/drawing/2014/main" id="{7BD96EF3-02C9-4B03-8FC9-34A3A5877D29}"/>
              </a:ext>
            </a:extLst>
          </p:cNvPr>
          <p:cNvPicPr>
            <a:picLocks noChangeAspect="1"/>
          </p:cNvPicPr>
          <p:nvPr/>
        </p:nvPicPr>
        <p:blipFill rotWithShape="1">
          <a:blip r:embed="rId6"/>
          <a:srcRect l="29387" t="796" b="-796"/>
          <a:stretch/>
        </p:blipFill>
        <p:spPr>
          <a:xfrm>
            <a:off x="3304485" y="3429000"/>
            <a:ext cx="2432394" cy="2294147"/>
          </a:xfrm>
          <a:prstGeom prst="rect">
            <a:avLst/>
          </a:prstGeom>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4DD20DC9-29A2-49F4-B8D5-441748FABA87}"/>
              </a:ext>
            </a:extLst>
          </p:cNvPr>
          <p:cNvSpPr/>
          <p:nvPr/>
        </p:nvSpPr>
        <p:spPr>
          <a:xfrm>
            <a:off x="583333" y="1072298"/>
            <a:ext cx="11025334" cy="453664"/>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As well as the </a:t>
            </a:r>
            <a:r>
              <a:rPr lang="en-GB" sz="1600" b="1" dirty="0">
                <a:solidFill>
                  <a:schemeClr val="tx1"/>
                </a:solidFill>
                <a:latin typeface="Century Gothic" panose="020B0502020202020204" pitchFamily="34" charset="0"/>
              </a:rPr>
              <a:t>sectors featured in this lesson</a:t>
            </a:r>
            <a:r>
              <a:rPr lang="en-GB" sz="1600" dirty="0">
                <a:solidFill>
                  <a:schemeClr val="tx1"/>
                </a:solidFill>
                <a:latin typeface="Century Gothic" panose="020B0502020202020204" pitchFamily="34" charset="0"/>
              </a:rPr>
              <a:t>, there are </a:t>
            </a:r>
            <a:r>
              <a:rPr lang="en-GB" sz="1600" b="1" dirty="0">
                <a:solidFill>
                  <a:schemeClr val="tx1"/>
                </a:solidFill>
                <a:latin typeface="Century Gothic" panose="020B0502020202020204" pitchFamily="34" charset="0"/>
              </a:rPr>
              <a:t>lots of other opportunities</a:t>
            </a:r>
            <a:r>
              <a:rPr lang="en-GB" sz="1600" dirty="0">
                <a:solidFill>
                  <a:schemeClr val="tx1"/>
                </a:solidFill>
                <a:latin typeface="Century Gothic" panose="020B0502020202020204" pitchFamily="34" charset="0"/>
              </a:rPr>
              <a:t> here in the </a:t>
            </a:r>
            <a:r>
              <a:rPr lang="en-GB" sz="1600" b="1" dirty="0">
                <a:solidFill>
                  <a:schemeClr val="tx1"/>
                </a:solidFill>
                <a:latin typeface="Century Gothic" panose="020B0502020202020204" pitchFamily="34" charset="0"/>
              </a:rPr>
              <a:t>North East</a:t>
            </a:r>
            <a:r>
              <a:rPr lang="en-GB" sz="1600" dirty="0">
                <a:solidFill>
                  <a:schemeClr val="tx1"/>
                </a:solidFill>
                <a:latin typeface="Century Gothic" panose="020B0502020202020204" pitchFamily="34" charset="0"/>
              </a:rPr>
              <a:t>.  </a:t>
            </a:r>
          </a:p>
        </p:txBody>
      </p:sp>
      <p:sp>
        <p:nvSpPr>
          <p:cNvPr id="13" name="Rectangle: Rounded Corners 12">
            <a:extLst>
              <a:ext uri="{FF2B5EF4-FFF2-40B4-BE49-F238E27FC236}">
                <a16:creationId xmlns:a16="http://schemas.microsoft.com/office/drawing/2014/main" id="{223F0E6E-B3CE-4B0F-9F87-91F521F4DA37}"/>
              </a:ext>
            </a:extLst>
          </p:cNvPr>
          <p:cNvSpPr/>
          <p:nvPr/>
        </p:nvSpPr>
        <p:spPr>
          <a:xfrm>
            <a:off x="9176273" y="2018196"/>
            <a:ext cx="2432394" cy="990591"/>
          </a:xfrm>
          <a:prstGeom prst="roundRect">
            <a:avLst/>
          </a:prstGeom>
          <a:solidFill>
            <a:srgbClr val="81DEFF"/>
          </a:solidFill>
          <a:ln w="28575">
            <a:solidFill>
              <a:srgbClr val="49A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Hospitality:</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Hotels, restaurants, theatres and bars</a:t>
            </a:r>
          </a:p>
        </p:txBody>
      </p:sp>
      <p:sp>
        <p:nvSpPr>
          <p:cNvPr id="16" name="Pentagon 20">
            <a:extLst>
              <a:ext uri="{FF2B5EF4-FFF2-40B4-BE49-F238E27FC236}">
                <a16:creationId xmlns:a16="http://schemas.microsoft.com/office/drawing/2014/main" id="{05417338-E914-4F1D-9936-0E9D4D99FB95}"/>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7" name="Graphic 16" descr="Information with solid fill">
            <a:extLst>
              <a:ext uri="{FF2B5EF4-FFF2-40B4-BE49-F238E27FC236}">
                <a16:creationId xmlns:a16="http://schemas.microsoft.com/office/drawing/2014/main" id="{36D9012C-8FC7-485C-9DAD-78D4DBE30D0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86" y="183662"/>
            <a:ext cx="538608" cy="538608"/>
          </a:xfrm>
          <a:prstGeom prst="rect">
            <a:avLst/>
          </a:prstGeom>
        </p:spPr>
      </p:pic>
      <p:pic>
        <p:nvPicPr>
          <p:cNvPr id="23" name="Picture 2" descr="bread with sliced lemon on white ceramic plate">
            <a:extLst>
              <a:ext uri="{FF2B5EF4-FFF2-40B4-BE49-F238E27FC236}">
                <a16:creationId xmlns:a16="http://schemas.microsoft.com/office/drawing/2014/main" id="{F430BAED-F1C5-4F2F-AAA1-77121601FCB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303" b="5553"/>
          <a:stretch/>
        </p:blipFill>
        <p:spPr bwMode="auto">
          <a:xfrm>
            <a:off x="9176273" y="3457993"/>
            <a:ext cx="2432394" cy="2267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0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extLst>
              <a:ext uri="{FF2B5EF4-FFF2-40B4-BE49-F238E27FC236}">
                <a16:creationId xmlns:a16="http://schemas.microsoft.com/office/drawing/2014/main" id="{8CDBBC70-1CE3-4FAF-AA5F-D348497B8A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883" r="6036"/>
          <a:stretch/>
        </p:blipFill>
        <p:spPr>
          <a:xfrm>
            <a:off x="7653953" y="1313518"/>
            <a:ext cx="3699216" cy="2205004"/>
          </a:xfrm>
          <a:prstGeom prst="rect">
            <a:avLst/>
          </a:prstGeom>
          <a:effectLst>
            <a:outerShdw blurRad="50800" dist="38100" dir="2700000" algn="tl" rotWithShape="0">
              <a:prstClr val="black">
                <a:alpha val="40000"/>
              </a:prstClr>
            </a:outerShdw>
          </a:effectLst>
        </p:spPr>
      </p:pic>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12" name="Picture 4" descr="New Career Development Framework">
            <a:extLst>
              <a:ext uri="{FF2B5EF4-FFF2-40B4-BE49-F238E27FC236}">
                <a16:creationId xmlns:a16="http://schemas.microsoft.com/office/drawing/2014/main" id="{1C72EF75-E51D-461E-B4C4-9362D8D523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9BA62AE-ADB1-40BD-BB46-154E1062A498}"/>
              </a:ext>
            </a:extLst>
          </p:cNvPr>
          <p:cNvSpPr/>
          <p:nvPr/>
        </p:nvSpPr>
        <p:spPr>
          <a:xfrm>
            <a:off x="484556" y="1080637"/>
            <a:ext cx="4662135" cy="1147511"/>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North East has a whole host of </a:t>
            </a:r>
            <a:r>
              <a:rPr lang="en-GB" sz="1600" b="1" dirty="0">
                <a:solidFill>
                  <a:schemeClr val="tx1"/>
                </a:solidFill>
                <a:latin typeface="Century Gothic" panose="020B0502020202020204" pitchFamily="34" charset="0"/>
              </a:rPr>
              <a:t>careers in transport</a:t>
            </a:r>
            <a:r>
              <a:rPr lang="en-GB" sz="1600" dirty="0">
                <a:solidFill>
                  <a:schemeClr val="tx1"/>
                </a:solidFill>
                <a:latin typeface="Century Gothic" panose="020B0502020202020204" pitchFamily="34" charset="0"/>
              </a:rPr>
              <a:t>. There are </a:t>
            </a:r>
            <a:r>
              <a:rPr lang="en-GB" sz="1600" b="1" dirty="0">
                <a:solidFill>
                  <a:schemeClr val="tx1"/>
                </a:solidFill>
                <a:latin typeface="Century Gothic" panose="020B0502020202020204" pitchFamily="34" charset="0"/>
              </a:rPr>
              <a:t>buses, trains</a:t>
            </a:r>
            <a:r>
              <a:rPr lang="en-GB" sz="1600" dirty="0">
                <a:solidFill>
                  <a:schemeClr val="tx1"/>
                </a:solidFill>
                <a:latin typeface="Century Gothic" panose="020B0502020202020204" pitchFamily="34" charset="0"/>
              </a:rPr>
              <a:t>, a </a:t>
            </a:r>
            <a:r>
              <a:rPr lang="en-GB" sz="1600" b="1" dirty="0">
                <a:solidFill>
                  <a:schemeClr val="tx1"/>
                </a:solidFill>
                <a:latin typeface="Century Gothic" panose="020B0502020202020204" pitchFamily="34" charset="0"/>
              </a:rPr>
              <a:t>ferry</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aircraft</a:t>
            </a:r>
            <a:r>
              <a:rPr lang="en-GB" sz="1600" dirty="0">
                <a:solidFill>
                  <a:schemeClr val="tx1"/>
                </a:solidFill>
                <a:latin typeface="Century Gothic" panose="020B0502020202020204" pitchFamily="34" charset="0"/>
              </a:rPr>
              <a:t> at Newcastle Airport.    </a:t>
            </a:r>
          </a:p>
        </p:txBody>
      </p:sp>
      <p:sp>
        <p:nvSpPr>
          <p:cNvPr id="22" name="Rectangle: Rounded Corners 21">
            <a:extLst>
              <a:ext uri="{FF2B5EF4-FFF2-40B4-BE49-F238E27FC236}">
                <a16:creationId xmlns:a16="http://schemas.microsoft.com/office/drawing/2014/main" id="{6871D740-82D8-4BF8-9884-144857AA937E}"/>
              </a:ext>
            </a:extLst>
          </p:cNvPr>
          <p:cNvSpPr/>
          <p:nvPr/>
        </p:nvSpPr>
        <p:spPr>
          <a:xfrm>
            <a:off x="2028368" y="2691669"/>
            <a:ext cx="5137976" cy="1199839"/>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wide variety of roles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exist across these modes of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transport</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These include things like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driving</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maintenance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planning</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routes,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design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or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administration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4" name="Rectangle: Rounded Corners 23">
            <a:extLst>
              <a:ext uri="{FF2B5EF4-FFF2-40B4-BE49-F238E27FC236}">
                <a16:creationId xmlns:a16="http://schemas.microsoft.com/office/drawing/2014/main" id="{A6A286CC-D5F6-415B-A259-FA92A9A38BD5}"/>
              </a:ext>
            </a:extLst>
          </p:cNvPr>
          <p:cNvSpPr/>
          <p:nvPr/>
        </p:nvSpPr>
        <p:spPr>
          <a:xfrm>
            <a:off x="484556" y="4355029"/>
            <a:ext cx="4662135" cy="1147511"/>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Good transport networks </a:t>
            </a:r>
            <a:r>
              <a:rPr lang="en-GB" sz="1600" b="1" dirty="0">
                <a:solidFill>
                  <a:schemeClr val="tx1"/>
                </a:solidFill>
                <a:latin typeface="Century Gothic" panose="020B0502020202020204" pitchFamily="34" charset="0"/>
              </a:rPr>
              <a:t>help people move for jobs and leisure and distribute goods and services </a:t>
            </a:r>
            <a:r>
              <a:rPr lang="en-GB" sz="1600" dirty="0">
                <a:solidFill>
                  <a:schemeClr val="tx1"/>
                </a:solidFill>
                <a:latin typeface="Century Gothic" panose="020B0502020202020204" pitchFamily="34" charset="0"/>
              </a:rPr>
              <a:t>across the economy.  </a:t>
            </a:r>
          </a:p>
        </p:txBody>
      </p:sp>
      <p:sp>
        <p:nvSpPr>
          <p:cNvPr id="28" name="Shape 114">
            <a:extLst>
              <a:ext uri="{FF2B5EF4-FFF2-40B4-BE49-F238E27FC236}">
                <a16:creationId xmlns:a16="http://schemas.microsoft.com/office/drawing/2014/main" id="{C17C8DDE-49EA-4481-A8A2-DD3BB9A2F6BD}"/>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Transport &amp; Logistics</a:t>
            </a:r>
          </a:p>
        </p:txBody>
      </p:sp>
      <p:sp>
        <p:nvSpPr>
          <p:cNvPr id="15" name="Rectangle: Rounded Corners 14">
            <a:hlinkClick r:id="rId3"/>
            <a:extLst>
              <a:ext uri="{FF2B5EF4-FFF2-40B4-BE49-F238E27FC236}">
                <a16:creationId xmlns:a16="http://schemas.microsoft.com/office/drawing/2014/main" id="{65239182-97EA-4B1F-907B-3851F04B0C4B}"/>
              </a:ext>
            </a:extLst>
          </p:cNvPr>
          <p:cNvSpPr/>
          <p:nvPr/>
        </p:nvSpPr>
        <p:spPr>
          <a:xfrm>
            <a:off x="10754387" y="1074654"/>
            <a:ext cx="793221"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0:00-2:22</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3" name="Rectangle: Rounded Corners 12">
            <a:extLst>
              <a:ext uri="{FF2B5EF4-FFF2-40B4-BE49-F238E27FC236}">
                <a16:creationId xmlns:a16="http://schemas.microsoft.com/office/drawing/2014/main" id="{55BEBC1D-3E3F-4A04-942C-00303E7089E2}"/>
              </a:ext>
            </a:extLst>
          </p:cNvPr>
          <p:cNvSpPr/>
          <p:nvPr/>
        </p:nvSpPr>
        <p:spPr>
          <a:xfrm>
            <a:off x="7459515" y="3759924"/>
            <a:ext cx="4088093" cy="1742616"/>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Transport is how the North East connects up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locally, regionally, nationally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as well as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globally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prosper.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Click the image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above to find out more.</a:t>
            </a:r>
          </a:p>
        </p:txBody>
      </p:sp>
      <p:pic>
        <p:nvPicPr>
          <p:cNvPr id="2" name="Picture 1">
            <a:extLst>
              <a:ext uri="{FF2B5EF4-FFF2-40B4-BE49-F238E27FC236}">
                <a16:creationId xmlns:a16="http://schemas.microsoft.com/office/drawing/2014/main" id="{99B03D1D-B0AE-4D47-8388-0CDF7467A8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37527" y="1080638"/>
            <a:ext cx="1728815" cy="1151392"/>
          </a:xfrm>
          <a:prstGeom prst="rect">
            <a:avLst/>
          </a:prstGeom>
          <a:effectLst>
            <a:outerShdw blurRad="50800" dist="38100" dir="2700000" algn="tl" rotWithShape="0">
              <a:prstClr val="black">
                <a:alpha val="40000"/>
              </a:prstClr>
            </a:outerShdw>
          </a:effectLst>
        </p:spPr>
      </p:pic>
      <p:pic>
        <p:nvPicPr>
          <p:cNvPr id="2050" name="Picture 2" descr="time lapse photography of vehicles">
            <a:extLst>
              <a:ext uri="{FF2B5EF4-FFF2-40B4-BE49-F238E27FC236}">
                <a16:creationId xmlns:a16="http://schemas.microsoft.com/office/drawing/2014/main" id="{882DCF3E-5302-411B-8CA0-46CBFDC9EA0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4361"/>
          <a:stretch/>
        </p:blipFill>
        <p:spPr bwMode="auto">
          <a:xfrm>
            <a:off x="5408469" y="4355029"/>
            <a:ext cx="1798858" cy="11475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woman in orange jacket sitting on bus seat">
            <a:extLst>
              <a:ext uri="{FF2B5EF4-FFF2-40B4-BE49-F238E27FC236}">
                <a16:creationId xmlns:a16="http://schemas.microsoft.com/office/drawing/2014/main" id="{FDADC502-D34B-44D8-8BD2-12D6589BB4C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0335" y="2416020"/>
            <a:ext cx="1244857" cy="17426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Pentagon 20">
            <a:extLst>
              <a:ext uri="{FF2B5EF4-FFF2-40B4-BE49-F238E27FC236}">
                <a16:creationId xmlns:a16="http://schemas.microsoft.com/office/drawing/2014/main" id="{88AE412D-FED2-4A80-92B2-59477FB81F3D}"/>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7" name="Graphic 16" descr="Information with solid fill">
            <a:extLst>
              <a:ext uri="{FF2B5EF4-FFF2-40B4-BE49-F238E27FC236}">
                <a16:creationId xmlns:a16="http://schemas.microsoft.com/office/drawing/2014/main" id="{A8FAA4D2-B046-4C81-A68B-F86A6F85554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386" y="183662"/>
            <a:ext cx="538608" cy="538608"/>
          </a:xfrm>
          <a:prstGeom prst="rect">
            <a:avLst/>
          </a:prstGeom>
        </p:spPr>
      </p:pic>
    </p:spTree>
    <p:extLst>
      <p:ext uri="{BB962C8B-B14F-4D97-AF65-F5344CB8AC3E}">
        <p14:creationId xmlns:p14="http://schemas.microsoft.com/office/powerpoint/2010/main" val="41357447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15"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BCA5F89-7B65-427C-AA17-B1AC528FA2C2}"/>
              </a:ext>
            </a:extLst>
          </p:cNvPr>
          <p:cNvSpPr/>
          <p:nvPr/>
        </p:nvSpPr>
        <p:spPr>
          <a:xfrm>
            <a:off x="2264375" y="2003437"/>
            <a:ext cx="4706579" cy="1789101"/>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dirty="0">
                <a:solidFill>
                  <a:srgbClr val="0A0A0A"/>
                </a:solidFill>
                <a:effectLst/>
                <a:latin typeface="Century Gothic" panose="020B0502020202020204" pitchFamily="34" charset="0"/>
              </a:rPr>
              <a:t>Small Robot Company (SRC</a:t>
            </a:r>
            <a:r>
              <a:rPr lang="en-GB" sz="1600" i="0" dirty="0">
                <a:solidFill>
                  <a:srgbClr val="0A0A0A"/>
                </a:solidFill>
                <a:effectLst/>
                <a:latin typeface="Century Gothic" panose="020B0502020202020204" pitchFamily="34" charset="0"/>
              </a:rPr>
              <a:t>), </a:t>
            </a:r>
            <a:r>
              <a:rPr lang="en-GB" sz="1600" dirty="0">
                <a:solidFill>
                  <a:srgbClr val="0A0A0A"/>
                </a:solidFill>
                <a:latin typeface="Century Gothic" panose="020B0502020202020204" pitchFamily="34" charset="0"/>
              </a:rPr>
              <a:t>which </a:t>
            </a:r>
            <a:r>
              <a:rPr lang="en-GB" sz="1600" i="0" dirty="0">
                <a:solidFill>
                  <a:srgbClr val="0A0A0A"/>
                </a:solidFill>
                <a:effectLst/>
                <a:latin typeface="Century Gothic" panose="020B0502020202020204" pitchFamily="34" charset="0"/>
              </a:rPr>
              <a:t>focuses on sustainable farming, announced that its initial fleet of 10 robots will be </a:t>
            </a:r>
            <a:r>
              <a:rPr lang="en-GB" sz="1600" b="1" i="0" dirty="0">
                <a:solidFill>
                  <a:srgbClr val="0A0A0A"/>
                </a:solidFill>
                <a:effectLst/>
                <a:latin typeface="Century Gothic" panose="020B0502020202020204" pitchFamily="34" charset="0"/>
              </a:rPr>
              <a:t>manufactured by </a:t>
            </a:r>
            <a:r>
              <a:rPr lang="en-GB" sz="1600" b="1" i="0" dirty="0" err="1">
                <a:solidFill>
                  <a:srgbClr val="0A0A0A"/>
                </a:solidFill>
                <a:effectLst/>
                <a:latin typeface="Century Gothic" panose="020B0502020202020204" pitchFamily="34" charset="0"/>
              </a:rPr>
              <a:t>Tharsus</a:t>
            </a:r>
            <a:r>
              <a:rPr lang="en-GB" sz="1600" b="1" i="0" dirty="0">
                <a:solidFill>
                  <a:srgbClr val="0A0A0A"/>
                </a:solidFill>
                <a:effectLst/>
                <a:latin typeface="Century Gothic" panose="020B0502020202020204" pitchFamily="34" charset="0"/>
              </a:rPr>
              <a:t>, a Blyth-based advanced machine and robots designer and manufacturer</a:t>
            </a:r>
            <a:r>
              <a:rPr lang="en-GB" sz="1600" i="0" dirty="0">
                <a:solidFill>
                  <a:srgbClr val="0A0A0A"/>
                </a:solidFill>
                <a:effectLst/>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pic>
        <p:nvPicPr>
          <p:cNvPr id="2" name="Picture 1">
            <a:hlinkClick r:id="rId3"/>
            <a:extLst>
              <a:ext uri="{FF2B5EF4-FFF2-40B4-BE49-F238E27FC236}">
                <a16:creationId xmlns:a16="http://schemas.microsoft.com/office/drawing/2014/main" id="{8DF10D8E-A7CB-4E38-A184-A14F36E751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59187" y="2142502"/>
            <a:ext cx="4185835" cy="264766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67E16E7-715F-41FA-8E22-E1BC885906CB}"/>
              </a:ext>
            </a:extLst>
          </p:cNvPr>
          <p:cNvPicPr>
            <a:picLocks noChangeAspect="1"/>
          </p:cNvPicPr>
          <p:nvPr/>
        </p:nvPicPr>
        <p:blipFill>
          <a:blip r:embed="rId5"/>
          <a:stretch>
            <a:fillRect/>
          </a:stretch>
        </p:blipFill>
        <p:spPr>
          <a:xfrm>
            <a:off x="468620" y="2208916"/>
            <a:ext cx="1531272" cy="1378144"/>
          </a:xfrm>
          <a:prstGeom prst="rect">
            <a:avLst/>
          </a:prstGeom>
          <a:effectLst>
            <a:outerShdw blurRad="50800" dist="38100" dir="2700000" algn="tl" rotWithShape="0">
              <a:prstClr val="black">
                <a:alpha val="40000"/>
              </a:prstClr>
            </a:outerShdw>
          </a:effectLst>
        </p:spPr>
      </p:pic>
      <p:sp>
        <p:nvSpPr>
          <p:cNvPr id="23" name="Rectangle: Rounded Corners 22">
            <a:hlinkClick r:id="rId3"/>
            <a:extLst>
              <a:ext uri="{FF2B5EF4-FFF2-40B4-BE49-F238E27FC236}">
                <a16:creationId xmlns:a16="http://schemas.microsoft.com/office/drawing/2014/main" id="{0ED31CC0-4494-4D4F-95E7-BD3DC96606AD}"/>
              </a:ext>
            </a:extLst>
          </p:cNvPr>
          <p:cNvSpPr/>
          <p:nvPr/>
        </p:nvSpPr>
        <p:spPr>
          <a:xfrm>
            <a:off x="10939305" y="2003437"/>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0:00-2:16</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25" name="Shape 114">
            <a:extLst>
              <a:ext uri="{FF2B5EF4-FFF2-40B4-BE49-F238E27FC236}">
                <a16:creationId xmlns:a16="http://schemas.microsoft.com/office/drawing/2014/main" id="{F0BDDA7D-9CB0-4116-A942-0FFFE33D7CC6}"/>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Digital Technology</a:t>
            </a:r>
          </a:p>
        </p:txBody>
      </p:sp>
      <p:pic>
        <p:nvPicPr>
          <p:cNvPr id="26" name="Picture 4" descr="New Career Development Framework">
            <a:extLst>
              <a:ext uri="{FF2B5EF4-FFF2-40B4-BE49-F238E27FC236}">
                <a16:creationId xmlns:a16="http://schemas.microsoft.com/office/drawing/2014/main" id="{3BE9CB1B-E4C2-47FB-AF3C-31FEB8559B0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8A4F10CD-4180-4306-9A33-6A4B891550C3}"/>
              </a:ext>
            </a:extLst>
          </p:cNvPr>
          <p:cNvSpPr/>
          <p:nvPr/>
        </p:nvSpPr>
        <p:spPr>
          <a:xfrm>
            <a:off x="468620" y="1084924"/>
            <a:ext cx="11254761" cy="679330"/>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You may not think that an interest in </a:t>
            </a:r>
            <a:r>
              <a:rPr lang="en-GB" sz="1600" b="1" dirty="0">
                <a:solidFill>
                  <a:schemeClr val="tx1"/>
                </a:solidFill>
                <a:latin typeface="Century Gothic" panose="020B0502020202020204" pitchFamily="34" charset="0"/>
              </a:rPr>
              <a:t>robots or computer programming </a:t>
            </a:r>
            <a:r>
              <a:rPr lang="en-GB" sz="1600" dirty="0">
                <a:solidFill>
                  <a:schemeClr val="tx1"/>
                </a:solidFill>
                <a:latin typeface="Century Gothic" panose="020B0502020202020204" pitchFamily="34" charset="0"/>
              </a:rPr>
              <a:t>could result in a </a:t>
            </a:r>
            <a:r>
              <a:rPr lang="en-GB" sz="1600" b="1" dirty="0">
                <a:solidFill>
                  <a:schemeClr val="tx1"/>
                </a:solidFill>
                <a:latin typeface="Century Gothic" panose="020B0502020202020204" pitchFamily="34" charset="0"/>
              </a:rPr>
              <a:t>future career in agriculture</a:t>
            </a:r>
            <a:r>
              <a:rPr lang="en-GB" sz="1600" dirty="0">
                <a:solidFill>
                  <a:schemeClr val="tx1"/>
                </a:solidFill>
                <a:latin typeface="Century Gothic" panose="020B0502020202020204" pitchFamily="34" charset="0"/>
              </a:rPr>
              <a:t>, but a company here in the </a:t>
            </a:r>
            <a:r>
              <a:rPr lang="en-GB" sz="1600" b="1" dirty="0">
                <a:solidFill>
                  <a:schemeClr val="tx1"/>
                </a:solidFill>
                <a:latin typeface="Century Gothic" panose="020B0502020202020204" pitchFamily="34" charset="0"/>
              </a:rPr>
              <a:t>North East </a:t>
            </a:r>
            <a:r>
              <a:rPr lang="en-GB" sz="1600" dirty="0">
                <a:solidFill>
                  <a:schemeClr val="tx1"/>
                </a:solidFill>
                <a:latin typeface="Century Gothic" panose="020B0502020202020204" pitchFamily="34" charset="0"/>
              </a:rPr>
              <a:t>is here to prove that assumption wrong… </a:t>
            </a:r>
          </a:p>
        </p:txBody>
      </p:sp>
      <p:sp>
        <p:nvSpPr>
          <p:cNvPr id="29" name="TextBox 28">
            <a:extLst>
              <a:ext uri="{FF2B5EF4-FFF2-40B4-BE49-F238E27FC236}">
                <a16:creationId xmlns:a16="http://schemas.microsoft.com/office/drawing/2014/main" id="{2ED294F2-ECA1-48E0-99B8-63AC3F6D0A1B}"/>
              </a:ext>
            </a:extLst>
          </p:cNvPr>
          <p:cNvSpPr txBox="1"/>
          <p:nvPr/>
        </p:nvSpPr>
        <p:spPr>
          <a:xfrm>
            <a:off x="10086762" y="6642556"/>
            <a:ext cx="2105238" cy="215444"/>
          </a:xfrm>
          <a:prstGeom prst="rect">
            <a:avLst/>
          </a:prstGeom>
          <a:noFill/>
        </p:spPr>
        <p:txBody>
          <a:bodyPr wrap="square">
            <a:spAutoFit/>
          </a:bodyPr>
          <a:lstStyle/>
          <a:p>
            <a:r>
              <a:rPr lang="en-GB" sz="800" dirty="0">
                <a:latin typeface="Century Gothic" panose="020B0502020202020204" pitchFamily="34" charset="0"/>
                <a:hlinkClick r:id="rId3">
                  <a:extLst>
                    <a:ext uri="{A12FA001-AC4F-418D-AE19-62706E023703}">
                      <ahyp:hlinkClr xmlns:ahyp="http://schemas.microsoft.com/office/drawing/2018/hyperlinkcolor" val="tx"/>
                    </a:ext>
                  </a:extLst>
                </a:hlinkClick>
              </a:rPr>
              <a:t>https://safeshare.tv/x/McUhua_gnpw</a:t>
            </a:r>
            <a:r>
              <a:rPr lang="en-GB" sz="800" dirty="0">
                <a:latin typeface="Century Gothic" panose="020B0502020202020204" pitchFamily="34" charset="0"/>
              </a:rPr>
              <a:t> </a:t>
            </a:r>
          </a:p>
        </p:txBody>
      </p:sp>
      <p:sp>
        <p:nvSpPr>
          <p:cNvPr id="13" name="Rectangle: Rounded Corners 12">
            <a:extLst>
              <a:ext uri="{FF2B5EF4-FFF2-40B4-BE49-F238E27FC236}">
                <a16:creationId xmlns:a16="http://schemas.microsoft.com/office/drawing/2014/main" id="{3520C212-05AF-4172-8295-DC03DB0E11F0}"/>
              </a:ext>
            </a:extLst>
          </p:cNvPr>
          <p:cNvSpPr/>
          <p:nvPr/>
        </p:nvSpPr>
        <p:spPr>
          <a:xfrm>
            <a:off x="468619" y="4039721"/>
            <a:ext cx="6502335" cy="1613118"/>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digital agenda is rapidly developing in the UK and Newcastle is one of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most popular cities in UK for high-growth digital businesses.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North East has specialisms in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data analytics, virtual reality, cyber security and games design and delivery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name but a few!</a:t>
            </a:r>
          </a:p>
        </p:txBody>
      </p:sp>
      <p:sp>
        <p:nvSpPr>
          <p:cNvPr id="15" name="Pentagon 20">
            <a:extLst>
              <a:ext uri="{FF2B5EF4-FFF2-40B4-BE49-F238E27FC236}">
                <a16:creationId xmlns:a16="http://schemas.microsoft.com/office/drawing/2014/main" id="{248EB4F3-730C-4A39-A8F9-CA86452E4742}"/>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6" name="Graphic 15" descr="Information with solid fill">
            <a:extLst>
              <a:ext uri="{FF2B5EF4-FFF2-40B4-BE49-F238E27FC236}">
                <a16:creationId xmlns:a16="http://schemas.microsoft.com/office/drawing/2014/main" id="{962B39ED-B92A-428A-9D8C-A0EDBB10D03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86" y="183662"/>
            <a:ext cx="538608" cy="538608"/>
          </a:xfrm>
          <a:prstGeom prst="rect">
            <a:avLst/>
          </a:prstGeom>
        </p:spPr>
      </p:pic>
      <p:sp>
        <p:nvSpPr>
          <p:cNvPr id="22" name="Rectangle: Rounded Corners 21">
            <a:extLst>
              <a:ext uri="{FF2B5EF4-FFF2-40B4-BE49-F238E27FC236}">
                <a16:creationId xmlns:a16="http://schemas.microsoft.com/office/drawing/2014/main" id="{965052DB-92AA-4F3A-8C43-F55288306B3C}"/>
              </a:ext>
            </a:extLst>
          </p:cNvPr>
          <p:cNvSpPr/>
          <p:nvPr/>
        </p:nvSpPr>
        <p:spPr>
          <a:xfrm>
            <a:off x="7208132" y="4973509"/>
            <a:ext cx="4487943" cy="679330"/>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Click the image above to find out more about SRC!</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0365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13"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3F3AD-0AC9-4398-A91B-2E1DAC70323D}"/>
              </a:ext>
            </a:extLst>
          </p:cNvPr>
          <p:cNvPicPr>
            <a:picLocks noChangeAspect="1"/>
          </p:cNvPicPr>
          <p:nvPr/>
        </p:nvPicPr>
        <p:blipFill rotWithShape="1">
          <a:blip r:embed="rId3"/>
          <a:srcRect b="8032"/>
          <a:stretch/>
        </p:blipFill>
        <p:spPr>
          <a:xfrm>
            <a:off x="533805" y="2167297"/>
            <a:ext cx="4190315" cy="2562908"/>
          </a:xfrm>
          <a:prstGeom prst="rect">
            <a:avLst/>
          </a:prstGeom>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5BCA5F89-7B65-427C-AA17-B1AC528FA2C2}"/>
              </a:ext>
            </a:extLst>
          </p:cNvPr>
          <p:cNvSpPr/>
          <p:nvPr/>
        </p:nvSpPr>
        <p:spPr>
          <a:xfrm>
            <a:off x="4922380" y="3391881"/>
            <a:ext cx="3440720" cy="2272117"/>
          </a:xfrm>
          <a:prstGeom prst="roundRect">
            <a:avLst/>
          </a:prstGeom>
          <a:solidFill>
            <a:srgbClr val="C1EFFF"/>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North East currently has </a:t>
            </a:r>
            <a:r>
              <a:rPr lang="en-GB" sz="1600" b="1" dirty="0">
                <a:solidFill>
                  <a:schemeClr val="tx1"/>
                </a:solidFill>
                <a:latin typeface="Century Gothic" panose="020B0502020202020204" pitchFamily="34" charset="0"/>
              </a:rPr>
              <a:t>32,000 creative employees </a:t>
            </a:r>
            <a:r>
              <a:rPr lang="en-GB" sz="1600" dirty="0">
                <a:solidFill>
                  <a:schemeClr val="tx1"/>
                </a:solidFill>
                <a:latin typeface="Century Gothic" panose="020B0502020202020204" pitchFamily="34" charset="0"/>
              </a:rPr>
              <a:t>in immersive technology, music, performing arts, libraries, museums, software development, the arts, games development and</a:t>
            </a:r>
            <a:r>
              <a:rPr lang="en-GB" sz="1600" b="1" dirty="0">
                <a:solidFill>
                  <a:schemeClr val="tx1"/>
                </a:solidFill>
                <a:latin typeface="Century Gothic" panose="020B0502020202020204" pitchFamily="34" charset="0"/>
              </a:rPr>
              <a:t> so much more.  </a:t>
            </a:r>
          </a:p>
        </p:txBody>
      </p:sp>
      <p:sp>
        <p:nvSpPr>
          <p:cNvPr id="19" name="TextBox 13">
            <a:extLst>
              <a:ext uri="{FF2B5EF4-FFF2-40B4-BE49-F238E27FC236}">
                <a16:creationId xmlns:a16="http://schemas.microsoft.com/office/drawing/2014/main" id="{A0C55748-FD0E-4767-9149-09EC9DF5CB6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2022</a:t>
            </a:r>
          </a:p>
        </p:txBody>
      </p:sp>
      <p:sp>
        <p:nvSpPr>
          <p:cNvPr id="23" name="Rectangle: Rounded Corners 22">
            <a:hlinkClick r:id="rId4"/>
            <a:extLst>
              <a:ext uri="{FF2B5EF4-FFF2-40B4-BE49-F238E27FC236}">
                <a16:creationId xmlns:a16="http://schemas.microsoft.com/office/drawing/2014/main" id="{0ED31CC0-4494-4D4F-95E7-BD3DC96606AD}"/>
              </a:ext>
            </a:extLst>
          </p:cNvPr>
          <p:cNvSpPr/>
          <p:nvPr/>
        </p:nvSpPr>
        <p:spPr>
          <a:xfrm>
            <a:off x="4138304" y="2013240"/>
            <a:ext cx="784076" cy="538608"/>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0:00-2:17</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25" name="Shape 114">
            <a:extLst>
              <a:ext uri="{FF2B5EF4-FFF2-40B4-BE49-F238E27FC236}">
                <a16:creationId xmlns:a16="http://schemas.microsoft.com/office/drawing/2014/main" id="{F0BDDA7D-9CB0-4116-A942-0FFFE33D7CC6}"/>
              </a:ext>
            </a:extLst>
          </p:cNvPr>
          <p:cNvSpPr/>
          <p:nvPr/>
        </p:nvSpPr>
        <p:spPr>
          <a:xfrm>
            <a:off x="785306" y="183662"/>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Jost SemiBold" pitchFamily="2" charset="0"/>
                <a:cs typeface="Arial" panose="020B0604020202020204" pitchFamily="34" charset="0"/>
                <a:sym typeface="Lato"/>
              </a:rPr>
              <a:t>Your North East opportunities in Digital Technology</a:t>
            </a:r>
          </a:p>
        </p:txBody>
      </p:sp>
      <p:pic>
        <p:nvPicPr>
          <p:cNvPr id="26" name="Picture 4" descr="New Career Development Framework">
            <a:extLst>
              <a:ext uri="{FF2B5EF4-FFF2-40B4-BE49-F238E27FC236}">
                <a16:creationId xmlns:a16="http://schemas.microsoft.com/office/drawing/2014/main" id="{3BE9CB1B-E4C2-47FB-AF3C-31FEB8559B0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94115" y="87065"/>
            <a:ext cx="811074" cy="8110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5D50C67-22F5-48C2-8573-50E91D6ED144}"/>
              </a:ext>
            </a:extLst>
          </p:cNvPr>
          <p:cNvSpPr/>
          <p:nvPr/>
        </p:nvSpPr>
        <p:spPr>
          <a:xfrm>
            <a:off x="5120640" y="2030607"/>
            <a:ext cx="6602741" cy="1089445"/>
          </a:xfrm>
          <a:prstGeom prst="roundRect">
            <a:avLst/>
          </a:prstGeom>
          <a:solidFill>
            <a:srgbClr val="0095C8"/>
          </a:solidFill>
          <a:ln w="28575">
            <a:solidFill>
              <a:srgbClr val="202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There are</a:t>
            </a:r>
            <a:r>
              <a:rPr lang="en-GB" sz="1600" b="0" i="0" dirty="0">
                <a:solidFill>
                  <a:schemeClr val="tx1"/>
                </a:solidFill>
                <a:effectLst/>
                <a:latin typeface="Century Gothic" panose="020B0502020202020204" pitchFamily="34" charset="0"/>
              </a:rPr>
              <a:t> over </a:t>
            </a:r>
            <a:r>
              <a:rPr lang="en-GB" sz="1600" b="1" i="0" dirty="0">
                <a:solidFill>
                  <a:schemeClr val="tx1"/>
                </a:solidFill>
                <a:effectLst/>
                <a:latin typeface="Century Gothic" panose="020B0502020202020204" pitchFamily="34" charset="0"/>
              </a:rPr>
              <a:t>29,000 </a:t>
            </a:r>
            <a:r>
              <a:rPr lang="en-GB" sz="1600" b="0" i="0" dirty="0">
                <a:solidFill>
                  <a:schemeClr val="tx1"/>
                </a:solidFill>
                <a:effectLst/>
                <a:latin typeface="Century Gothic" panose="020B0502020202020204" pitchFamily="34" charset="0"/>
              </a:rPr>
              <a:t>IT &amp; digital employees in the North East</a:t>
            </a:r>
            <a:r>
              <a:rPr lang="en-GB" sz="1600" dirty="0">
                <a:solidFill>
                  <a:schemeClr val="tx1"/>
                </a:solidFill>
                <a:latin typeface="Century Gothic" panose="020B0502020202020204" pitchFamily="34" charset="0"/>
              </a:rPr>
              <a:t>, </a:t>
            </a:r>
            <a:r>
              <a:rPr lang="en-GB" sz="1600" b="0" i="0" dirty="0">
                <a:solidFill>
                  <a:schemeClr val="tx1"/>
                </a:solidFill>
                <a:effectLst/>
                <a:latin typeface="Century Gothic" panose="020B0502020202020204" pitchFamily="34" charset="0"/>
              </a:rPr>
              <a:t>with </a:t>
            </a:r>
            <a:r>
              <a:rPr lang="en-GB" sz="1600" b="1" i="0" dirty="0">
                <a:solidFill>
                  <a:schemeClr val="tx1"/>
                </a:solidFill>
                <a:effectLst/>
                <a:latin typeface="Century Gothic" panose="020B0502020202020204" pitchFamily="34" charset="0"/>
              </a:rPr>
              <a:t>15,250</a:t>
            </a:r>
            <a:r>
              <a:rPr lang="en-GB" sz="1600" b="0" i="0" dirty="0">
                <a:solidFill>
                  <a:schemeClr val="tx1"/>
                </a:solidFill>
                <a:effectLst/>
                <a:latin typeface="Century Gothic" panose="020B0502020202020204" pitchFamily="34" charset="0"/>
              </a:rPr>
              <a:t> creative industries employees. They contribute </a:t>
            </a:r>
            <a:r>
              <a:rPr lang="en-GB" sz="1600" b="1" i="0" dirty="0">
                <a:solidFill>
                  <a:schemeClr val="tx1"/>
                </a:solidFill>
                <a:effectLst/>
                <a:latin typeface="Century Gothic" panose="020B0502020202020204" pitchFamily="34" charset="0"/>
              </a:rPr>
              <a:t>£2 billion</a:t>
            </a:r>
            <a:r>
              <a:rPr lang="en-GB" sz="1600" b="0" i="0" dirty="0">
                <a:solidFill>
                  <a:schemeClr val="tx1"/>
                </a:solidFill>
                <a:effectLst/>
                <a:latin typeface="Century Gothic" panose="020B0502020202020204" pitchFamily="34" charset="0"/>
              </a:rPr>
              <a:t> to the northern ICT economy.</a:t>
            </a:r>
          </a:p>
        </p:txBody>
      </p:sp>
      <p:sp>
        <p:nvSpPr>
          <p:cNvPr id="13" name="Pentagon 20">
            <a:extLst>
              <a:ext uri="{FF2B5EF4-FFF2-40B4-BE49-F238E27FC236}">
                <a16:creationId xmlns:a16="http://schemas.microsoft.com/office/drawing/2014/main" id="{498542CA-B9BD-473B-A073-A50D9105120A}"/>
              </a:ext>
            </a:extLst>
          </p:cNvPr>
          <p:cNvSpPr/>
          <p:nvPr/>
        </p:nvSpPr>
        <p:spPr>
          <a:xfrm>
            <a:off x="0" y="186630"/>
            <a:ext cx="758663" cy="538608"/>
          </a:xfrm>
          <a:prstGeom prst="homePlate">
            <a:avLst/>
          </a:prstGeom>
          <a:solidFill>
            <a:srgbClr val="8B0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15" name="Graphic 14" descr="Information with solid fill">
            <a:extLst>
              <a:ext uri="{FF2B5EF4-FFF2-40B4-BE49-F238E27FC236}">
                <a16:creationId xmlns:a16="http://schemas.microsoft.com/office/drawing/2014/main" id="{FF7138D7-3198-4303-99AF-CA948999467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86" y="183662"/>
            <a:ext cx="538608" cy="538608"/>
          </a:xfrm>
          <a:prstGeom prst="rect">
            <a:avLst/>
          </a:prstGeom>
        </p:spPr>
      </p:pic>
      <p:sp>
        <p:nvSpPr>
          <p:cNvPr id="16" name="Rectangle: Rounded Corners 15">
            <a:extLst>
              <a:ext uri="{FF2B5EF4-FFF2-40B4-BE49-F238E27FC236}">
                <a16:creationId xmlns:a16="http://schemas.microsoft.com/office/drawing/2014/main" id="{540E7E71-6F2A-4520-814A-BD2E838E00C1}"/>
              </a:ext>
            </a:extLst>
          </p:cNvPr>
          <p:cNvSpPr/>
          <p:nvPr/>
        </p:nvSpPr>
        <p:spPr>
          <a:xfrm>
            <a:off x="468620" y="4979191"/>
            <a:ext cx="4311657" cy="679330"/>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Click the image above to find out more about the sector!</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8" name="Rectangle: Rounded Corners 17">
            <a:extLst>
              <a:ext uri="{FF2B5EF4-FFF2-40B4-BE49-F238E27FC236}">
                <a16:creationId xmlns:a16="http://schemas.microsoft.com/office/drawing/2014/main" id="{54BC5E39-AB19-42B7-B5DE-CCBB4F3F8AFA}"/>
              </a:ext>
            </a:extLst>
          </p:cNvPr>
          <p:cNvSpPr/>
          <p:nvPr/>
        </p:nvSpPr>
        <p:spPr>
          <a:xfrm>
            <a:off x="468620" y="1084924"/>
            <a:ext cx="11254761" cy="679330"/>
          </a:xfrm>
          <a:prstGeom prst="roundRect">
            <a:avLst/>
          </a:prstGeom>
          <a:solidFill>
            <a:srgbClr val="81DEFF"/>
          </a:solidFill>
          <a:ln w="28575">
            <a:solidFill>
              <a:srgbClr val="0095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thousands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of great opportunities across the North East, and it has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one of the fastest growing digital and tech clusters in the United Kingdom.  </a:t>
            </a:r>
          </a:p>
        </p:txBody>
      </p:sp>
      <p:pic>
        <p:nvPicPr>
          <p:cNvPr id="17" name="Picture 16">
            <a:hlinkClick r:id="rId8"/>
            <a:extLst>
              <a:ext uri="{FF2B5EF4-FFF2-40B4-BE49-F238E27FC236}">
                <a16:creationId xmlns:a16="http://schemas.microsoft.com/office/drawing/2014/main" id="{7C585A9C-ADC3-4E60-9A1F-68967E16B1E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6272" t="-1321" r="16412" b="1321"/>
          <a:stretch/>
        </p:blipFill>
        <p:spPr>
          <a:xfrm>
            <a:off x="8524511" y="3383932"/>
            <a:ext cx="3133684" cy="2317846"/>
          </a:xfrm>
          <a:prstGeom prst="rect">
            <a:avLst/>
          </a:prstGeom>
        </p:spPr>
      </p:pic>
      <p:sp>
        <p:nvSpPr>
          <p:cNvPr id="20" name="Rectangle: Rounded Corners 19">
            <a:hlinkClick r:id="rId8"/>
            <a:extLst>
              <a:ext uri="{FF2B5EF4-FFF2-40B4-BE49-F238E27FC236}">
                <a16:creationId xmlns:a16="http://schemas.microsoft.com/office/drawing/2014/main" id="{C31D179B-E528-45B7-873D-4C992BA7FF97}"/>
              </a:ext>
            </a:extLst>
          </p:cNvPr>
          <p:cNvSpPr/>
          <p:nvPr/>
        </p:nvSpPr>
        <p:spPr>
          <a:xfrm>
            <a:off x="11050858" y="3371584"/>
            <a:ext cx="768748" cy="531343"/>
          </a:xfrm>
          <a:prstGeom prst="roundRect">
            <a:avLst/>
          </a:prstGeom>
          <a:solidFill>
            <a:srgbClr val="BFF7EE"/>
          </a:solidFill>
          <a:ln w="28575">
            <a:solidFill>
              <a:srgbClr val="16AC9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0:00-2:46</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438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12"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72C29DAA412E49BAAFF08A5483A59D" ma:contentTypeVersion="13" ma:contentTypeDescription="Create a new document." ma:contentTypeScope="" ma:versionID="fd55c09cce8a2f40eb98f77dd7baa6ae">
  <xsd:schema xmlns:xsd="http://www.w3.org/2001/XMLSchema" xmlns:xs="http://www.w3.org/2001/XMLSchema" xmlns:p="http://schemas.microsoft.com/office/2006/metadata/properties" xmlns:ns2="f469d987-3536-4042-845b-11c6c10f55e4" xmlns:ns3="5188ea77-d324-4396-afdc-27b8543f78cf" targetNamespace="http://schemas.microsoft.com/office/2006/metadata/properties" ma:root="true" ma:fieldsID="bc01b560efecdfb51c9402aee97f8a2c" ns2:_="" ns3:_="">
    <xsd:import namespace="f469d987-3536-4042-845b-11c6c10f55e4"/>
    <xsd:import namespace="5188ea77-d324-4396-afdc-27b8543f78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9d987-3536-4042-845b-11c6c10f5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88ea77-d324-4396-afdc-27b8543f78c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2F8D6A-469B-4377-8939-C0675AC00BEC}"/>
</file>

<file path=customXml/itemProps2.xml><?xml version="1.0" encoding="utf-8"?>
<ds:datastoreItem xmlns:ds="http://schemas.openxmlformats.org/officeDocument/2006/customXml" ds:itemID="{9E5C2CBF-DA61-4921-B4F4-F6062BA2CA3D}"/>
</file>

<file path=customXml/itemProps3.xml><?xml version="1.0" encoding="utf-8"?>
<ds:datastoreItem xmlns:ds="http://schemas.openxmlformats.org/officeDocument/2006/customXml" ds:itemID="{C60C66EE-7D82-40F1-AF26-BB0BE5BB0295}"/>
</file>

<file path=docProps/app.xml><?xml version="1.0" encoding="utf-8"?>
<Properties xmlns="http://schemas.openxmlformats.org/officeDocument/2006/extended-properties" xmlns:vt="http://schemas.openxmlformats.org/officeDocument/2006/docPropsVTypes">
  <TotalTime>22409</TotalTime>
  <Words>4038</Words>
  <Application>Microsoft Office PowerPoint</Application>
  <PresentationFormat>Widescreen</PresentationFormat>
  <Paragraphs>397</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Exo 2</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JHadfield</dc:creator>
  <cp:lastModifiedBy>Lara</cp:lastModifiedBy>
  <cp:revision>159</cp:revision>
  <cp:lastPrinted>2021-12-01T14:00:40Z</cp:lastPrinted>
  <dcterms:created xsi:type="dcterms:W3CDTF">2019-11-28T00:18:28Z</dcterms:created>
  <dcterms:modified xsi:type="dcterms:W3CDTF">2022-03-02T08:25:53Z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0x0101001D72C29DAA412E49BAAFF08A5483A59D</vt:lpwstr>
  </property>
</Properties>
</file>