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82" r:id="rId5"/>
    <p:sldId id="398" r:id="rId6"/>
    <p:sldId id="295" r:id="rId7"/>
    <p:sldId id="400" r:id="rId8"/>
    <p:sldId id="401" r:id="rId9"/>
    <p:sldId id="397" r:id="rId10"/>
    <p:sldId id="402" r:id="rId11"/>
    <p:sldId id="403" r:id="rId12"/>
    <p:sldId id="404" r:id="rId13"/>
    <p:sldId id="291" r:id="rId14"/>
    <p:sldId id="405" r:id="rId15"/>
    <p:sldId id="2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Burgess" initials="KB" lastIdx="41" clrIdx="0">
    <p:extLst>
      <p:ext uri="{19B8F6BF-5375-455C-9EA6-DF929625EA0E}">
        <p15:presenceInfo xmlns:p15="http://schemas.microsoft.com/office/powerpoint/2012/main" userId="S::Karen.Burgess@nelep.co.uk::82045a81-e96a-4c12-9047-61da347519c2" providerId="AD"/>
      </p:ext>
    </p:extLst>
  </p:cmAuthor>
  <p:cmAuthor id="2" name="David Coe" initials="DC" lastIdx="2" clrIdx="1">
    <p:extLst>
      <p:ext uri="{19B8F6BF-5375-455C-9EA6-DF929625EA0E}">
        <p15:presenceInfo xmlns:p15="http://schemas.microsoft.com/office/powerpoint/2012/main" userId="S::david.coe@nelep.co.uk::f2badb28-aa1f-46dc-9fba-d4224c078f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B197"/>
    <a:srgbClr val="8D0E57"/>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5135F-4E23-41A3-9C10-06782A623430}" v="9" dt="2022-02-28T15:11:47.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2"/>
    <p:restoredTop sz="76055" autoAdjust="0"/>
  </p:normalViewPr>
  <p:slideViewPr>
    <p:cSldViewPr snapToGrid="0">
      <p:cViewPr varScale="1">
        <p:scale>
          <a:sx n="64" d="100"/>
          <a:sy n="64" d="100"/>
        </p:scale>
        <p:origin x="13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Burgess" userId="82045a81-e96a-4c12-9047-61da347519c2" providerId="ADAL" clId="{2AD5135F-4E23-41A3-9C10-06782A623430}"/>
    <pc:docChg chg="custSel modSld">
      <pc:chgData name="Karen Burgess" userId="82045a81-e96a-4c12-9047-61da347519c2" providerId="ADAL" clId="{2AD5135F-4E23-41A3-9C10-06782A623430}" dt="2022-02-28T15:12:18.972" v="88" actId="255"/>
      <pc:docMkLst>
        <pc:docMk/>
      </pc:docMkLst>
      <pc:sldChg chg="modSp mod">
        <pc:chgData name="Karen Burgess" userId="82045a81-e96a-4c12-9047-61da347519c2" providerId="ADAL" clId="{2AD5135F-4E23-41A3-9C10-06782A623430}" dt="2022-02-28T15:12:18.972" v="88" actId="255"/>
        <pc:sldMkLst>
          <pc:docMk/>
          <pc:sldMk cId="53005747" sldId="291"/>
        </pc:sldMkLst>
        <pc:spChg chg="mod">
          <ac:chgData name="Karen Burgess" userId="82045a81-e96a-4c12-9047-61da347519c2" providerId="ADAL" clId="{2AD5135F-4E23-41A3-9C10-06782A623430}" dt="2022-02-28T15:12:01.562" v="86" actId="255"/>
          <ac:spMkLst>
            <pc:docMk/>
            <pc:sldMk cId="53005747" sldId="291"/>
            <ac:spMk id="5" creationId="{61EAF242-D745-CA4E-A304-DFCCFE0B4F6C}"/>
          </ac:spMkLst>
        </pc:spChg>
        <pc:spChg chg="mod">
          <ac:chgData name="Karen Burgess" userId="82045a81-e96a-4c12-9047-61da347519c2" providerId="ADAL" clId="{2AD5135F-4E23-41A3-9C10-06782A623430}" dt="2022-02-28T15:12:11.069" v="87" actId="255"/>
          <ac:spMkLst>
            <pc:docMk/>
            <pc:sldMk cId="53005747" sldId="291"/>
            <ac:spMk id="11" creationId="{864BC563-D6AC-3F43-BA04-89C5C5DC9040}"/>
          </ac:spMkLst>
        </pc:spChg>
        <pc:spChg chg="mod">
          <ac:chgData name="Karen Burgess" userId="82045a81-e96a-4c12-9047-61da347519c2" providerId="ADAL" clId="{2AD5135F-4E23-41A3-9C10-06782A623430}" dt="2022-02-28T15:12:18.972" v="88" actId="255"/>
          <ac:spMkLst>
            <pc:docMk/>
            <pc:sldMk cId="53005747" sldId="291"/>
            <ac:spMk id="13" creationId="{415774D7-EF88-B045-A897-6DEFFE45AA21}"/>
          </ac:spMkLst>
        </pc:spChg>
      </pc:sldChg>
      <pc:sldChg chg="modSp mod">
        <pc:chgData name="Karen Burgess" userId="82045a81-e96a-4c12-9047-61da347519c2" providerId="ADAL" clId="{2AD5135F-4E23-41A3-9C10-06782A623430}" dt="2022-02-28T14:54:17.204" v="3" actId="113"/>
        <pc:sldMkLst>
          <pc:docMk/>
          <pc:sldMk cId="1113995624" sldId="295"/>
        </pc:sldMkLst>
        <pc:spChg chg="mod">
          <ac:chgData name="Karen Burgess" userId="82045a81-e96a-4c12-9047-61da347519c2" providerId="ADAL" clId="{2AD5135F-4E23-41A3-9C10-06782A623430}" dt="2022-02-28T14:54:17.204" v="3" actId="113"/>
          <ac:spMkLst>
            <pc:docMk/>
            <pc:sldMk cId="1113995624" sldId="295"/>
            <ac:spMk id="3" creationId="{882A37C4-8907-BB49-BF7B-599C917909E2}"/>
          </ac:spMkLst>
        </pc:spChg>
      </pc:sldChg>
      <pc:sldChg chg="addSp delSp modSp mod">
        <pc:chgData name="Karen Burgess" userId="82045a81-e96a-4c12-9047-61da347519c2" providerId="ADAL" clId="{2AD5135F-4E23-41A3-9C10-06782A623430}" dt="2022-02-28T15:00:12.346" v="23" actId="478"/>
        <pc:sldMkLst>
          <pc:docMk/>
          <pc:sldMk cId="4284626058" sldId="397"/>
        </pc:sldMkLst>
        <pc:spChg chg="mod">
          <ac:chgData name="Karen Burgess" userId="82045a81-e96a-4c12-9047-61da347519c2" providerId="ADAL" clId="{2AD5135F-4E23-41A3-9C10-06782A623430}" dt="2022-02-28T14:57:40.693" v="10"/>
          <ac:spMkLst>
            <pc:docMk/>
            <pc:sldMk cId="4284626058" sldId="397"/>
            <ac:spMk id="3" creationId="{11FA8A9C-9E05-4546-ABDF-5E90F67298D9}"/>
          </ac:spMkLst>
        </pc:spChg>
        <pc:picChg chg="add del mod modCrop">
          <ac:chgData name="Karen Burgess" userId="82045a81-e96a-4c12-9047-61da347519c2" providerId="ADAL" clId="{2AD5135F-4E23-41A3-9C10-06782A623430}" dt="2022-02-28T14:59:34.602" v="19" actId="478"/>
          <ac:picMkLst>
            <pc:docMk/>
            <pc:sldMk cId="4284626058" sldId="397"/>
            <ac:picMk id="6" creationId="{2A69B197-A4EE-4D09-8F58-BC0EDD9C452B}"/>
          </ac:picMkLst>
        </pc:picChg>
        <pc:picChg chg="add del mod">
          <ac:chgData name="Karen Burgess" userId="82045a81-e96a-4c12-9047-61da347519c2" providerId="ADAL" clId="{2AD5135F-4E23-41A3-9C10-06782A623430}" dt="2022-02-28T15:00:12.346" v="23" actId="478"/>
          <ac:picMkLst>
            <pc:docMk/>
            <pc:sldMk cId="4284626058" sldId="397"/>
            <ac:picMk id="8" creationId="{5FC1CC53-8FB4-4BD1-BC1F-6123D25F65BA}"/>
          </ac:picMkLst>
        </pc:picChg>
      </pc:sldChg>
      <pc:sldChg chg="modSp mod">
        <pc:chgData name="Karen Burgess" userId="82045a81-e96a-4c12-9047-61da347519c2" providerId="ADAL" clId="{2AD5135F-4E23-41A3-9C10-06782A623430}" dt="2022-02-28T14:53:50.389" v="1" actId="20577"/>
        <pc:sldMkLst>
          <pc:docMk/>
          <pc:sldMk cId="2314308386" sldId="398"/>
        </pc:sldMkLst>
        <pc:spChg chg="mod">
          <ac:chgData name="Karen Burgess" userId="82045a81-e96a-4c12-9047-61da347519c2" providerId="ADAL" clId="{2AD5135F-4E23-41A3-9C10-06782A623430}" dt="2022-02-28T14:53:50.389" v="1" actId="20577"/>
          <ac:spMkLst>
            <pc:docMk/>
            <pc:sldMk cId="2314308386" sldId="398"/>
            <ac:spMk id="10" creationId="{1F76FE3C-AD09-F94C-884B-641C5F20C650}"/>
          </ac:spMkLst>
        </pc:spChg>
        <pc:spChg chg="mod">
          <ac:chgData name="Karen Burgess" userId="82045a81-e96a-4c12-9047-61da347519c2" providerId="ADAL" clId="{2AD5135F-4E23-41A3-9C10-06782A623430}" dt="2022-02-28T14:53:44.430" v="0" actId="20577"/>
          <ac:spMkLst>
            <pc:docMk/>
            <pc:sldMk cId="2314308386" sldId="398"/>
            <ac:spMk id="13" creationId="{9E9817F1-2E97-E643-B39B-C35BB835631E}"/>
          </ac:spMkLst>
        </pc:spChg>
      </pc:sldChg>
      <pc:sldChg chg="modSp mod">
        <pc:chgData name="Karen Burgess" userId="82045a81-e96a-4c12-9047-61da347519c2" providerId="ADAL" clId="{2AD5135F-4E23-41A3-9C10-06782A623430}" dt="2022-02-28T14:54:32.997" v="7" actId="20577"/>
        <pc:sldMkLst>
          <pc:docMk/>
          <pc:sldMk cId="1259363511" sldId="400"/>
        </pc:sldMkLst>
        <pc:spChg chg="mod">
          <ac:chgData name="Karen Burgess" userId="82045a81-e96a-4c12-9047-61da347519c2" providerId="ADAL" clId="{2AD5135F-4E23-41A3-9C10-06782A623430}" dt="2022-02-28T14:54:32.997" v="7" actId="20577"/>
          <ac:spMkLst>
            <pc:docMk/>
            <pc:sldMk cId="1259363511" sldId="400"/>
            <ac:spMk id="9" creationId="{DFDA92C8-443D-7D45-A49C-2941B6F9ADB4}"/>
          </ac:spMkLst>
        </pc:spChg>
      </pc:sldChg>
      <pc:sldChg chg="modSp mod">
        <pc:chgData name="Karen Burgess" userId="82045a81-e96a-4c12-9047-61da347519c2" providerId="ADAL" clId="{2AD5135F-4E23-41A3-9C10-06782A623430}" dt="2022-02-28T14:55:15.521" v="8" actId="20577"/>
        <pc:sldMkLst>
          <pc:docMk/>
          <pc:sldMk cId="3570410531" sldId="401"/>
        </pc:sldMkLst>
        <pc:spChg chg="mod">
          <ac:chgData name="Karen Burgess" userId="82045a81-e96a-4c12-9047-61da347519c2" providerId="ADAL" clId="{2AD5135F-4E23-41A3-9C10-06782A623430}" dt="2022-02-28T14:55:15.521" v="8" actId="20577"/>
          <ac:spMkLst>
            <pc:docMk/>
            <pc:sldMk cId="3570410531" sldId="401"/>
            <ac:spMk id="37" creationId="{9D526543-3199-C84C-B46A-F66A8223B33E}"/>
          </ac:spMkLst>
        </pc:spChg>
      </pc:sldChg>
      <pc:sldChg chg="modSp mod modNotesTx">
        <pc:chgData name="Karen Burgess" userId="82045a81-e96a-4c12-9047-61da347519c2" providerId="ADAL" clId="{2AD5135F-4E23-41A3-9C10-06782A623430}" dt="2022-02-28T15:01:56.204" v="66" actId="20577"/>
        <pc:sldMkLst>
          <pc:docMk/>
          <pc:sldMk cId="4013098574" sldId="403"/>
        </pc:sldMkLst>
        <pc:spChg chg="mod">
          <ac:chgData name="Karen Burgess" userId="82045a81-e96a-4c12-9047-61da347519c2" providerId="ADAL" clId="{2AD5135F-4E23-41A3-9C10-06782A623430}" dt="2022-02-28T15:00:47.146" v="24" actId="255"/>
          <ac:spMkLst>
            <pc:docMk/>
            <pc:sldMk cId="4013098574" sldId="403"/>
            <ac:spMk id="8" creationId="{13E7666E-65FE-C84C-B47E-BE74729E5573}"/>
          </ac:spMkLst>
        </pc:spChg>
        <pc:spChg chg="mod">
          <ac:chgData name="Karen Burgess" userId="82045a81-e96a-4c12-9047-61da347519c2" providerId="ADAL" clId="{2AD5135F-4E23-41A3-9C10-06782A623430}" dt="2022-02-28T15:01:00.807" v="26" actId="255"/>
          <ac:spMkLst>
            <pc:docMk/>
            <pc:sldMk cId="4013098574" sldId="403"/>
            <ac:spMk id="11" creationId="{F550E838-2B25-BA48-BDDD-5B1C36DE9AD7}"/>
          </ac:spMkLst>
        </pc:spChg>
        <pc:spChg chg="mod">
          <ac:chgData name="Karen Burgess" userId="82045a81-e96a-4c12-9047-61da347519c2" providerId="ADAL" clId="{2AD5135F-4E23-41A3-9C10-06782A623430}" dt="2022-02-28T15:01:28.792" v="31" actId="20577"/>
          <ac:spMkLst>
            <pc:docMk/>
            <pc:sldMk cId="4013098574" sldId="403"/>
            <ac:spMk id="12" creationId="{BE1AF8A2-E85A-AD4F-9E68-0786E3D4CAAB}"/>
          </ac:spMkLst>
        </pc:spChg>
        <pc:spChg chg="mod">
          <ac:chgData name="Karen Burgess" userId="82045a81-e96a-4c12-9047-61da347519c2" providerId="ADAL" clId="{2AD5135F-4E23-41A3-9C10-06782A623430}" dt="2022-02-28T15:01:19.013" v="29" actId="1076"/>
          <ac:spMkLst>
            <pc:docMk/>
            <pc:sldMk cId="4013098574" sldId="403"/>
            <ac:spMk id="13" creationId="{88EC12F4-0DE0-254F-8D0C-AF92B1047F7B}"/>
          </ac:spMkLst>
        </pc:spChg>
      </pc:sldChg>
      <pc:sldChg chg="modSp mod">
        <pc:chgData name="Karen Burgess" userId="82045a81-e96a-4c12-9047-61da347519c2" providerId="ADAL" clId="{2AD5135F-4E23-41A3-9C10-06782A623430}" dt="2022-02-28T15:11:24.391" v="85"/>
        <pc:sldMkLst>
          <pc:docMk/>
          <pc:sldMk cId="3739161230" sldId="404"/>
        </pc:sldMkLst>
        <pc:spChg chg="mod">
          <ac:chgData name="Karen Burgess" userId="82045a81-e96a-4c12-9047-61da347519c2" providerId="ADAL" clId="{2AD5135F-4E23-41A3-9C10-06782A623430}" dt="2022-02-28T15:02:46.777" v="67" actId="255"/>
          <ac:spMkLst>
            <pc:docMk/>
            <pc:sldMk cId="3739161230" sldId="404"/>
            <ac:spMk id="8" creationId="{13E7666E-65FE-C84C-B47E-BE74729E5573}"/>
          </ac:spMkLst>
        </pc:spChg>
        <pc:spChg chg="mod">
          <ac:chgData name="Karen Burgess" userId="82045a81-e96a-4c12-9047-61da347519c2" providerId="ADAL" clId="{2AD5135F-4E23-41A3-9C10-06782A623430}" dt="2022-02-28T15:11:24.391" v="85"/>
          <ac:spMkLst>
            <pc:docMk/>
            <pc:sldMk cId="3739161230" sldId="404"/>
            <ac:spMk id="10" creationId="{17A2A9FE-7478-FF4B-BDDA-229472EDD164}"/>
          </ac:spMkLst>
        </pc:spChg>
        <pc:spChg chg="mod">
          <ac:chgData name="Karen Burgess" userId="82045a81-e96a-4c12-9047-61da347519c2" providerId="ADAL" clId="{2AD5135F-4E23-41A3-9C10-06782A623430}" dt="2022-02-28T15:02:58.858" v="69" actId="255"/>
          <ac:spMkLst>
            <pc:docMk/>
            <pc:sldMk cId="3739161230" sldId="404"/>
            <ac:spMk id="14" creationId="{620B2217-7165-A64F-B501-C37F90397DC2}"/>
          </ac:spMkLst>
        </pc:spChg>
        <pc:spChg chg="mod">
          <ac:chgData name="Karen Burgess" userId="82045a81-e96a-4c12-9047-61da347519c2" providerId="ADAL" clId="{2AD5135F-4E23-41A3-9C10-06782A623430}" dt="2022-02-28T15:06:45.119" v="79" actId="1076"/>
          <ac:spMkLst>
            <pc:docMk/>
            <pc:sldMk cId="3739161230" sldId="404"/>
            <ac:spMk id="15" creationId="{F949E009-1BFA-2249-9B57-5755DD889E5C}"/>
          </ac:spMkLst>
        </pc:spChg>
        <pc:spChg chg="mod">
          <ac:chgData name="Karen Burgess" userId="82045a81-e96a-4c12-9047-61da347519c2" providerId="ADAL" clId="{2AD5135F-4E23-41A3-9C10-06782A623430}" dt="2022-02-28T15:08:05.462" v="82" actId="255"/>
          <ac:spMkLst>
            <pc:docMk/>
            <pc:sldMk cId="3739161230" sldId="404"/>
            <ac:spMk id="16" creationId="{55B6C72F-A5FE-F04B-93BD-3201ACF82A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videncehub.northeastlep.co.uk/report/health-and-life-scien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kingsfund.org.uk/audio-video/key-facts-figures-nh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killsforcare.org.uk/Adult-Social-Care-Workforce-Data/Workforce-intelligence/publications/local-information/Local-authority-area-information.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dultsocialcare.co.uk/personal-experiences/Support-Worker-Harry.aspx"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adultsocialcare.co.uk/personal-experiences/Bev-Deputy-Operations-Director.asp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Please read accompanying teacher guide before delivering these lesson resources</a:t>
            </a:r>
          </a:p>
        </p:txBody>
      </p:sp>
      <p:sp>
        <p:nvSpPr>
          <p:cNvPr id="4" name="Slide Number Placeholder 3"/>
          <p:cNvSpPr>
            <a:spLocks noGrp="1"/>
          </p:cNvSpPr>
          <p:nvPr>
            <p:ph type="sldNum" sz="quarter" idx="5"/>
          </p:nvPr>
        </p:nvSpPr>
        <p:spPr/>
        <p:txBody>
          <a:bodyPr/>
          <a:lstStyle/>
          <a:p>
            <a:fld id="{E6BE8983-6ADB-074C-82EC-D9C11D0FB6F2}" type="slidenum">
              <a:rPr lang="en-US" smtClean="0"/>
              <a:t>1</a:t>
            </a:fld>
            <a:endParaRPr lang="en-US"/>
          </a:p>
        </p:txBody>
      </p:sp>
    </p:spTree>
    <p:extLst>
      <p:ext uri="{BB962C8B-B14F-4D97-AF65-F5344CB8AC3E}">
        <p14:creationId xmlns:p14="http://schemas.microsoft.com/office/powerpoint/2010/main" val="187107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to choose curriculum links most appropriate for the topic currently being studied and how this links to the health and social care sector]</a:t>
            </a:r>
          </a:p>
          <a:p>
            <a:r>
              <a:rPr lang="en-GB" b="1"/>
              <a:t>See accompanying teacher briefing guide for suggested curriculum links</a:t>
            </a:r>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2229560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Optional plenary task to follow subject lesson and link to starter activity.</a:t>
            </a: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11</a:t>
            </a:fld>
            <a:endParaRPr lang="en-US"/>
          </a:p>
        </p:txBody>
      </p:sp>
    </p:spTree>
    <p:extLst>
      <p:ext uri="{BB962C8B-B14F-4D97-AF65-F5344CB8AC3E}">
        <p14:creationId xmlns:p14="http://schemas.microsoft.com/office/powerpoint/2010/main" val="2142346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https://www.northeastlep.co.uk/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12</a:t>
            </a:fld>
            <a:endParaRPr lang="en-US"/>
          </a:p>
        </p:txBody>
      </p:sp>
    </p:spTree>
    <p:extLst>
      <p:ext uri="{BB962C8B-B14F-4D97-AF65-F5344CB8AC3E}">
        <p14:creationId xmlns:p14="http://schemas.microsoft.com/office/powerpoint/2010/main" val="123089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Employment and enterprise figures quoted based upon ONS 20/21 data. The most up to date labour market data available can be accessed via the North East evidence hub</a:t>
            </a:r>
          </a:p>
          <a:p>
            <a:r>
              <a:rPr lang="en-GB" dirty="0">
                <a:hlinkClick r:id="rId3"/>
              </a:rPr>
              <a:t>Health and life sciences (northeastlep.co.uk)</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E8983-6ADB-074C-82EC-D9C11D0FB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26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sng"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E8983-6ADB-074C-82EC-D9C11D0FB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198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Facts and figures around the health sector in the North East</a:t>
            </a:r>
          </a:p>
          <a:p>
            <a:r>
              <a:rPr lang="en-GB" dirty="0"/>
              <a:t>Further information available at:</a:t>
            </a:r>
          </a:p>
          <a:p>
            <a:pPr marL="171450" indent="-171450">
              <a:buFont typeface="Arial" panose="020B0604020202020204" pitchFamily="34" charset="0"/>
              <a:buChar char="•"/>
            </a:pPr>
            <a:r>
              <a:rPr lang="en-GB" dirty="0"/>
              <a:t>https://digital.nhs.uk/data-and-information/publications/statistical/nhs-workforce-statistics/october-2021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sng" dirty="0">
                <a:solidFill>
                  <a:srgbClr val="0563C1"/>
                </a:solidFill>
                <a:effectLst/>
                <a:latin typeface="Calibri" panose="020F0502020204030204" pitchFamily="34" charset="0"/>
                <a:ea typeface="Calibri" panose="020F0502020204030204" pitchFamily="34" charset="0"/>
                <a:hlinkClick r:id="rId3"/>
              </a:rPr>
              <a:t>https://www.kingsfund.org.uk/audio-video/key-facts-figures-nhs</a:t>
            </a: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3687054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Local area information (skillsforcare.org.uk)</a:t>
            </a:r>
          </a:p>
          <a:p>
            <a:endParaRPr lang="en-US" dirty="0">
              <a:cs typeface="Calibri"/>
            </a:endParaRPr>
          </a:p>
          <a:p>
            <a:r>
              <a:rPr lang="en-US" dirty="0">
                <a:cs typeface="Calibri"/>
              </a:rPr>
              <a:t>This link highlights key </a:t>
            </a:r>
            <a:r>
              <a:rPr lang="en-US" dirty="0" err="1">
                <a:cs typeface="Calibri"/>
              </a:rPr>
              <a:t>labour</a:t>
            </a:r>
            <a:r>
              <a:rPr lang="en-US" dirty="0">
                <a:cs typeface="Calibri"/>
              </a:rPr>
              <a:t> market information (LMI) for social care at a local authority level so schools can bring in relevant facts depending on their location</a:t>
            </a:r>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843220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Optional activity: </a:t>
            </a:r>
            <a:r>
              <a:rPr lang="en-US" dirty="0">
                <a:cs typeface="Calibri"/>
              </a:rPr>
              <a:t>Students navigate their way around the virtual tour and complete the activities in the accompanying resource pack </a:t>
            </a:r>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87795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watch videos (teacher can select one which is most relevant to their students if preferred) and answer questions </a:t>
            </a:r>
          </a:p>
          <a:p>
            <a:r>
              <a:rPr lang="en-GB" b="1" dirty="0"/>
              <a:t>See accompanying teacher guide for overview of video content</a:t>
            </a:r>
            <a:endParaRPr lang="en-GB" b="0" dirty="0">
              <a:cs typeface="Calibri"/>
            </a:endParaRPr>
          </a:p>
          <a:p>
            <a:r>
              <a:rPr lang="en-GB" b="0" dirty="0">
                <a:cs typeface="Calibri"/>
              </a:rPr>
              <a:t>NHS Radiographer (2:02)</a:t>
            </a:r>
          </a:p>
          <a:p>
            <a:r>
              <a:rPr lang="en-GB" b="0" dirty="0">
                <a:cs typeface="Calibri"/>
              </a:rPr>
              <a:t>https://www.youtube.com/watch?v=i5v2OFXF7Lk&amp;t=84s</a:t>
            </a:r>
          </a:p>
          <a:p>
            <a:endParaRPr lang="en-GB"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Genomics practitioner (1:55)</a:t>
            </a:r>
          </a:p>
          <a:p>
            <a:r>
              <a:rPr lang="en-GB" b="0" dirty="0">
                <a:cs typeface="Calibri"/>
              </a:rPr>
              <a:t>https://www.youtube.com/watch?v=fdhQyolYUEg&amp;list=PLnnppXZprOJe8gfYwKSygLJ3kKOSEDU9g&amp;index=8</a:t>
            </a:r>
          </a:p>
          <a:p>
            <a:endParaRPr lang="en-GB"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Dental Nurse Apprentice, Newcastle Dental Hospital (2:11)</a:t>
            </a:r>
          </a:p>
          <a:p>
            <a:r>
              <a:rPr lang="en-GB" b="0" dirty="0">
                <a:cs typeface="Calibri"/>
              </a:rPr>
              <a:t>https://www.youtube.com/watch?app=desktop&amp;v=PxiHpercUyU&amp;list=PLnnppXZprOJe8gfYwKSygLJ3kKOSEDU9g&amp;index=4</a:t>
            </a:r>
          </a:p>
          <a:p>
            <a:endParaRPr lang="en-GB" b="0" dirty="0">
              <a:cs typeface="Calibri"/>
            </a:endParaRPr>
          </a:p>
          <a:p>
            <a:r>
              <a:rPr lang="en-GB" b="0" dirty="0">
                <a:cs typeface="Calibri"/>
              </a:rPr>
              <a:t>Support worker Harry (2:03)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dirty="0">
                <a:solidFill>
                  <a:srgbClr val="0563C1"/>
                </a:solidFill>
                <a:effectLst/>
                <a:latin typeface="Segoe UI" panose="020B0502040204020203" pitchFamily="34" charset="0"/>
                <a:ea typeface="Times New Roman" panose="02020603050405020304" pitchFamily="18" charset="0"/>
                <a:cs typeface="Times New Roman" panose="02020603050405020304" pitchFamily="18" charset="0"/>
                <a:hlinkClick r:id="rId3"/>
              </a:rPr>
              <a:t>https://www.adultsocialcare.co.uk/personal-experiences/Support-Worker-Harry.aspx</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Bev, Deputy Operations Director adult social care (1:16)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https://www.adultsocialcare.co.uk/personal-experiences/Bev-Deputy-Operations-Director.aspx</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b="0" dirty="0">
              <a:cs typeface="Calibri"/>
            </a:endParaRPr>
          </a:p>
          <a:p>
            <a:endParaRPr lang="en-GB" b="1" dirty="0">
              <a:cs typeface="Calibri"/>
            </a:endParaRPr>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1328716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Slide 1 of optional extension task – only use this if you would like to turn this into a whole careers lesson rather than starter/plenary. Alternatively this activity can be set as home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Activity – </a:t>
            </a:r>
            <a:r>
              <a:rPr lang="en-US" sz="1200" dirty="0"/>
              <a:t>ask students to pick one of the jobs from the slide and then use the guiding questions on the slide to find out more about it. Websites such as the National Careers Service can be a helpful place to start but links to more detailed information on roles in the health and social care sector can be found on the next slide.</a:t>
            </a: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2798087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Slide 2 of optional extension task  - research links</a:t>
            </a: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747680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a:t>Click to edit Master title style</a:t>
            </a:r>
            <a:endParaRPr lang="en-US"/>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Lst>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instituteforapprenticeships.org/occupational-maps/" TargetMode="External"/><Relationship Id="rId13" Type="http://schemas.openxmlformats.org/officeDocument/2006/relationships/hyperlink" Target="https://careers.nuth.nhs.uk/your-career/integrated-covid-hub-north-east" TargetMode="External"/><Relationship Id="rId3" Type="http://schemas.openxmlformats.org/officeDocument/2006/relationships/hyperlink" Target="https://nationalcareers.service.gov.uk/" TargetMode="External"/><Relationship Id="rId7" Type="http://schemas.openxmlformats.org/officeDocument/2006/relationships/hyperlink" Target="https://www.gov.uk/apply-apprenticeship" TargetMode="External"/><Relationship Id="rId12" Type="http://schemas.openxmlformats.org/officeDocument/2006/relationships/hyperlink" Target="https://www.informationnow.org.uk/article/home-care-agencies-in-newcastl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amazingapprenticeships.com/" TargetMode="External"/><Relationship Id="rId11" Type="http://schemas.openxmlformats.org/officeDocument/2006/relationships/hyperlink" Target="https://www.youthemployment.org.uk/careers-hub-sector/social-care/" TargetMode="External"/><Relationship Id="rId5" Type="http://schemas.openxmlformats.org/officeDocument/2006/relationships/hyperlink" Target="https://www.healthcareers.nhs.uk/explore-roles/healthcare-science" TargetMode="External"/><Relationship Id="rId10" Type="http://schemas.openxmlformats.org/officeDocument/2006/relationships/hyperlink" Target="https://www.northeastlep.co.uk/key-sectors/health-and-life-sciences/" TargetMode="External"/><Relationship Id="rId4" Type="http://schemas.openxmlformats.org/officeDocument/2006/relationships/hyperlink" Target="https://www.prospects.ac.uk/jobs-and-work-experience/job-sectors/healthcare" TargetMode="External"/><Relationship Id="rId9" Type="http://schemas.openxmlformats.org/officeDocument/2006/relationships/hyperlink" Target="https://www.youtube.com/watch?v=f_xAQNNi4pA" TargetMode="External"/><Relationship Id="rId1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hyperlink" Target="https://www.northeastlep.co.uk/"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www.northeastambition.co.uk/education/explore-the-workpla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northeastambition.co.uk/resources/view/workplace-tour-durham-care-academy#resourceConten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youtube.com/watch?v=i5v2OFXF7Lk&amp;t=84s" TargetMode="External"/><Relationship Id="rId7" Type="http://schemas.openxmlformats.org/officeDocument/2006/relationships/hyperlink" Target="https://www.adultsocialcare.co.uk/personal-experiences/Bev-Deputy-Operations-Director.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adultsocialcare.co.uk/personal-experiences/Support-Worker-Harry.aspx" TargetMode="External"/><Relationship Id="rId5" Type="http://schemas.openxmlformats.org/officeDocument/2006/relationships/hyperlink" Target="https://www.youtube.com/watch?app=desktop&amp;v=PxiHpercUyU&amp;list=PLnnppXZprOJe8gfYwKSygLJ3kKOSEDU9g&amp;index=4" TargetMode="External"/><Relationship Id="rId4" Type="http://schemas.openxmlformats.org/officeDocument/2006/relationships/hyperlink" Target="https://www.youtube.com/watch?v=fdhQyolYUEg&amp;list=PLnnppXZprOJe8gfYwKSygLJ3kKOSEDU9g&amp;index=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gov.uk/apply-apprenticeship" TargetMode="External"/><Relationship Id="rId13" Type="http://schemas.openxmlformats.org/officeDocument/2006/relationships/hyperlink" Target="https://www.northumbria.nhs.uk/" TargetMode="External"/><Relationship Id="rId18" Type="http://schemas.openxmlformats.org/officeDocument/2006/relationships/hyperlink" Target="https://www.stsft.nhs.uk/" TargetMode="External"/><Relationship Id="rId26" Type="http://schemas.openxmlformats.org/officeDocument/2006/relationships/hyperlink" Target="https://sunderlandcareandsupport.co.uk/" TargetMode="External"/><Relationship Id="rId3" Type="http://schemas.openxmlformats.org/officeDocument/2006/relationships/hyperlink" Target="https://www.healthcareers.nhs.uk/" TargetMode="External"/><Relationship Id="rId21" Type="http://schemas.openxmlformats.org/officeDocument/2006/relationships/hyperlink" Target="https://www.neas.nhs.uk/" TargetMode="External"/><Relationship Id="rId7" Type="http://schemas.openxmlformats.org/officeDocument/2006/relationships/hyperlink" Target="https://amazingapprenticeships.com/" TargetMode="External"/><Relationship Id="rId12" Type="http://schemas.openxmlformats.org/officeDocument/2006/relationships/hyperlink" Target="https://www.adultsocialcare.co.uk/could-you-care-quiz.aspx" TargetMode="External"/><Relationship Id="rId17" Type="http://schemas.openxmlformats.org/officeDocument/2006/relationships/hyperlink" Target="https://www.cddft.nhs.uk/" TargetMode="External"/><Relationship Id="rId25" Type="http://schemas.openxmlformats.org/officeDocument/2006/relationships/hyperlink" Target="https://www.informationnow.org.uk/article/home-care-agencies-in-newcastle/" TargetMode="External"/><Relationship Id="rId2" Type="http://schemas.openxmlformats.org/officeDocument/2006/relationships/notesSlide" Target="../notesSlides/notesSlide9.xml"/><Relationship Id="rId16" Type="http://schemas.openxmlformats.org/officeDocument/2006/relationships/hyperlink" Target="https://www.cntw.nhs.uk/" TargetMode="External"/><Relationship Id="rId20" Type="http://schemas.openxmlformats.org/officeDocument/2006/relationships/hyperlink" Target="https://www.sbs.nhs.uk/nhs-sbs-our-people" TargetMode="External"/><Relationship Id="rId1" Type="http://schemas.openxmlformats.org/officeDocument/2006/relationships/slideLayout" Target="../slideLayouts/slideLayout2.xml"/><Relationship Id="rId6" Type="http://schemas.openxmlformats.org/officeDocument/2006/relationships/hyperlink" Target="https://www.prospects.ac.uk/jobs-and-work-experience/job-sectors/healthcare" TargetMode="External"/><Relationship Id="rId11" Type="http://schemas.openxmlformats.org/officeDocument/2006/relationships/hyperlink" Target="https://www.adultsocialcare.co.uk/social-care-job-roles.aspx" TargetMode="External"/><Relationship Id="rId24" Type="http://schemas.openxmlformats.org/officeDocument/2006/relationships/hyperlink" Target="https://www.exemplarhc.com/careers" TargetMode="External"/><Relationship Id="rId5" Type="http://schemas.openxmlformats.org/officeDocument/2006/relationships/hyperlink" Target="https://nationalcareers.service.gov.uk/" TargetMode="External"/><Relationship Id="rId15" Type="http://schemas.openxmlformats.org/officeDocument/2006/relationships/hyperlink" Target="https://careers.nuth.nhs.uk/" TargetMode="External"/><Relationship Id="rId23" Type="http://schemas.openxmlformats.org/officeDocument/2006/relationships/hyperlink" Target="https://www.pcp.uk.net/" TargetMode="External"/><Relationship Id="rId10" Type="http://schemas.openxmlformats.org/officeDocument/2006/relationships/hyperlink" Target="https://www.youtube.com/watch?v=f_xAQNNi4pA" TargetMode="External"/><Relationship Id="rId19" Type="http://schemas.openxmlformats.org/officeDocument/2006/relationships/hyperlink" Target="https://www.tewv.nhs.uk/" TargetMode="External"/><Relationship Id="rId4" Type="http://schemas.openxmlformats.org/officeDocument/2006/relationships/hyperlink" Target="https://www.healthcareers.nhs.uk/explore-roles/healthcare-science" TargetMode="External"/><Relationship Id="rId9" Type="http://schemas.openxmlformats.org/officeDocument/2006/relationships/hyperlink" Target="https://www.instituteforapprenticeships.org/occupational-maps/" TargetMode="External"/><Relationship Id="rId14" Type="http://schemas.openxmlformats.org/officeDocument/2006/relationships/hyperlink" Target="https://www.qegateshead.nhs.uk/" TargetMode="External"/><Relationship Id="rId22" Type="http://schemas.openxmlformats.org/officeDocument/2006/relationships/hyperlink" Target="https://careers.nuth.nhs.uk/your-career/integrated-covid-hub-north-east" TargetMode="External"/><Relationship Id="rId27" Type="http://schemas.openxmlformats.org/officeDocument/2006/relationships/hyperlink" Target="https://www.durham.gov.uk/careacademyrecruit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E2C8-31AB-D04E-A96F-1FAB4A57F2D9}"/>
              </a:ext>
            </a:extLst>
          </p:cNvPr>
          <p:cNvSpPr>
            <a:spLocks noGrp="1"/>
          </p:cNvSpPr>
          <p:nvPr>
            <p:ph type="ctrTitle"/>
          </p:nvPr>
        </p:nvSpPr>
        <p:spPr>
          <a:xfrm>
            <a:off x="506628" y="1122363"/>
            <a:ext cx="8392046" cy="2387600"/>
          </a:xfrm>
        </p:spPr>
        <p:txBody>
          <a:bodyPr/>
          <a:lstStyle/>
          <a:p>
            <a:r>
              <a:rPr lang="en-US" dirty="0"/>
              <a:t>Careers in the North East health </a:t>
            </a:r>
            <a:br>
              <a:rPr lang="en-US" dirty="0"/>
            </a:br>
            <a:r>
              <a:rPr lang="en-US" dirty="0"/>
              <a:t>and life sciences sector</a:t>
            </a:r>
          </a:p>
        </p:txBody>
      </p:sp>
      <p:sp>
        <p:nvSpPr>
          <p:cNvPr id="3" name="Subtitle 2">
            <a:extLst>
              <a:ext uri="{FF2B5EF4-FFF2-40B4-BE49-F238E27FC236}">
                <a16:creationId xmlns:a16="http://schemas.microsoft.com/office/drawing/2014/main" id="{FD8145C1-7EA4-BB43-8F70-212827E96F8A}"/>
              </a:ext>
            </a:extLst>
          </p:cNvPr>
          <p:cNvSpPr>
            <a:spLocks noGrp="1"/>
          </p:cNvSpPr>
          <p:nvPr>
            <p:ph type="subTitle" idx="1"/>
          </p:nvPr>
        </p:nvSpPr>
        <p:spPr>
          <a:xfrm>
            <a:off x="506628" y="3602038"/>
            <a:ext cx="6730514" cy="1655762"/>
          </a:xfrm>
        </p:spPr>
        <p:txBody>
          <a:bodyPr/>
          <a:lstStyle/>
          <a:p>
            <a:r>
              <a:rPr lang="en-GB" dirty="0">
                <a:latin typeface="Arial"/>
                <a:cs typeface="Arial"/>
              </a:rPr>
              <a:t>Health and social care</a:t>
            </a:r>
          </a:p>
        </p:txBody>
      </p:sp>
    </p:spTree>
    <p:extLst>
      <p:ext uri="{BB962C8B-B14F-4D97-AF65-F5344CB8AC3E}">
        <p14:creationId xmlns:p14="http://schemas.microsoft.com/office/powerpoint/2010/main" val="12101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EAF242-D745-CA4E-A304-DFCCFE0B4F6C}"/>
              </a:ext>
            </a:extLst>
          </p:cNvPr>
          <p:cNvSpPr txBox="1"/>
          <p:nvPr/>
        </p:nvSpPr>
        <p:spPr>
          <a:xfrm>
            <a:off x="584616" y="1386590"/>
            <a:ext cx="3372787" cy="4217656"/>
          </a:xfrm>
          <a:prstGeom prst="rect">
            <a:avLst/>
          </a:prstGeom>
          <a:solidFill>
            <a:schemeClr val="bg1">
              <a:lumMod val="95000"/>
            </a:schemeClr>
          </a:solidFill>
        </p:spPr>
        <p:txBody>
          <a:bodyPr wrap="square" rtlCol="0">
            <a:no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In today’s lesson we will learn about:</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2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2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64BC563-D6AC-3F43-BA04-89C5C5DC9040}"/>
              </a:ext>
            </a:extLst>
          </p:cNvPr>
          <p:cNvSpPr txBox="1"/>
          <p:nvPr/>
        </p:nvSpPr>
        <p:spPr>
          <a:xfrm>
            <a:off x="4422098" y="1386590"/>
            <a:ext cx="3372787" cy="4217656"/>
          </a:xfrm>
          <a:prstGeom prst="rect">
            <a:avLst/>
          </a:prstGeom>
          <a:solidFill>
            <a:schemeClr val="bg1">
              <a:lumMod val="95000"/>
            </a:schemeClr>
          </a:solidFill>
        </p:spPr>
        <p:txBody>
          <a:bodyPr wrap="square" rtlCol="0">
            <a:no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We will develop skills such as:</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2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200" dirty="0">
                <a:solidFill>
                  <a:schemeClr val="tx1">
                    <a:lumMod val="95000"/>
                    <a:lumOff val="5000"/>
                  </a:schemeClr>
                </a:solidFill>
                <a:latin typeface="Arial" panose="020B0604020202020204" pitchFamily="34" charset="0"/>
                <a:cs typeface="Arial" panose="020B0604020202020204" pitchFamily="34" charset="0"/>
              </a:rPr>
              <a:t>Text</a:t>
            </a:r>
          </a:p>
        </p:txBody>
      </p:sp>
      <p:sp>
        <p:nvSpPr>
          <p:cNvPr id="13" name="TextBox 12">
            <a:extLst>
              <a:ext uri="{FF2B5EF4-FFF2-40B4-BE49-F238E27FC236}">
                <a16:creationId xmlns:a16="http://schemas.microsoft.com/office/drawing/2014/main" id="{415774D7-EF88-B045-A897-6DEFFE45AA21}"/>
              </a:ext>
            </a:extLst>
          </p:cNvPr>
          <p:cNvSpPr txBox="1"/>
          <p:nvPr/>
        </p:nvSpPr>
        <p:spPr>
          <a:xfrm>
            <a:off x="8229599" y="1386590"/>
            <a:ext cx="3372787" cy="4217656"/>
          </a:xfrm>
          <a:prstGeom prst="rect">
            <a:avLst/>
          </a:prstGeom>
          <a:solidFill>
            <a:schemeClr val="bg1">
              <a:lumMod val="95000"/>
            </a:schemeClr>
          </a:solidFill>
        </p:spPr>
        <p:txBody>
          <a:bodyPr wrap="square" rtlCol="0">
            <a:no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These are important for the health and social care sector because:</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2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2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endParaRPr lang="en-US" sz="1400"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Right Arrow 5">
            <a:extLst>
              <a:ext uri="{FF2B5EF4-FFF2-40B4-BE49-F238E27FC236}">
                <a16:creationId xmlns:a16="http://schemas.microsoft.com/office/drawing/2014/main" id="{7F10D37C-7E66-804C-A370-4E093A0F0358}"/>
              </a:ext>
            </a:extLst>
          </p:cNvPr>
          <p:cNvSpPr/>
          <p:nvPr/>
        </p:nvSpPr>
        <p:spPr>
          <a:xfrm>
            <a:off x="3657600" y="4550685"/>
            <a:ext cx="764498" cy="689548"/>
          </a:xfrm>
          <a:prstGeom prst="rightArrow">
            <a:avLst/>
          </a:prstGeom>
          <a:solidFill>
            <a:srgbClr val="8D0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A66EA990-263A-A54C-BE81-B60EEE718D6C}"/>
              </a:ext>
            </a:extLst>
          </p:cNvPr>
          <p:cNvSpPr/>
          <p:nvPr/>
        </p:nvSpPr>
        <p:spPr>
          <a:xfrm>
            <a:off x="7465101" y="4538974"/>
            <a:ext cx="764498" cy="689548"/>
          </a:xfrm>
          <a:prstGeom prst="rightArrow">
            <a:avLst/>
          </a:prstGeom>
          <a:solidFill>
            <a:srgbClr val="8D0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B883735-3082-3A4A-A8A0-CF233057A97B}"/>
              </a:ext>
            </a:extLst>
          </p:cNvPr>
          <p:cNvSpPr txBox="1">
            <a:spLocks/>
          </p:cNvSpPr>
          <p:nvPr/>
        </p:nvSpPr>
        <p:spPr bwMode="auto">
          <a:xfrm>
            <a:off x="379141" y="188574"/>
            <a:ext cx="1073612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a:lstStyle>
          <a:p>
            <a:r>
              <a:rPr lang="en-US" sz="3200" dirty="0"/>
              <a:t>Skills for careers in health and social care</a:t>
            </a:r>
            <a:endParaRPr lang="en-GB" sz="3200" dirty="0"/>
          </a:p>
        </p:txBody>
      </p:sp>
    </p:spTree>
    <p:extLst>
      <p:ext uri="{BB962C8B-B14F-4D97-AF65-F5344CB8AC3E}">
        <p14:creationId xmlns:p14="http://schemas.microsoft.com/office/powerpoint/2010/main" val="5300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1FF316-7263-5240-BD1C-CAE8F0C6CF10}"/>
              </a:ext>
            </a:extLst>
          </p:cNvPr>
          <p:cNvSpPr txBox="1">
            <a:spLocks/>
          </p:cNvSpPr>
          <p:nvPr/>
        </p:nvSpPr>
        <p:spPr bwMode="auto">
          <a:xfrm>
            <a:off x="379141" y="188574"/>
            <a:ext cx="1073612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a:lstStyle>
          <a:p>
            <a:r>
              <a:rPr lang="en-US" sz="3200" dirty="0"/>
              <a:t>Review</a:t>
            </a:r>
            <a:endParaRPr lang="en-GB" sz="3200" dirty="0"/>
          </a:p>
        </p:txBody>
      </p:sp>
      <p:sp>
        <p:nvSpPr>
          <p:cNvPr id="8" name="TextBox 7">
            <a:extLst>
              <a:ext uri="{FF2B5EF4-FFF2-40B4-BE49-F238E27FC236}">
                <a16:creationId xmlns:a16="http://schemas.microsoft.com/office/drawing/2014/main" id="{13E7666E-65FE-C84C-B47E-BE74729E5573}"/>
              </a:ext>
            </a:extLst>
          </p:cNvPr>
          <p:cNvSpPr txBox="1"/>
          <p:nvPr/>
        </p:nvSpPr>
        <p:spPr>
          <a:xfrm>
            <a:off x="379141" y="1260564"/>
            <a:ext cx="9970932" cy="400110"/>
          </a:xfrm>
          <a:prstGeom prst="rect">
            <a:avLst/>
          </a:prstGeom>
          <a:noFill/>
        </p:spPr>
        <p:txBody>
          <a:bodyPr wrap="square" lIns="91440" tIns="45720" rIns="91440" bIns="45720" numCol="1" rtlCol="0" anchor="t">
            <a:spAutoFit/>
          </a:bodyPr>
          <a:lstStyle/>
          <a:p>
            <a:pPr marL="0" indent="0">
              <a:buNone/>
            </a:pPr>
            <a:r>
              <a:rPr lang="en-GB" sz="2000" b="1" dirty="0">
                <a:solidFill>
                  <a:srgbClr val="8D0E57"/>
                </a:solidFill>
                <a:latin typeface="Arial" panose="020B0604020202020204" pitchFamily="34" charset="0"/>
                <a:cs typeface="Arial" panose="020B0604020202020204" pitchFamily="34" charset="0"/>
              </a:rPr>
              <a:t>How does what we have learned today link to the health and social care sector?</a:t>
            </a:r>
          </a:p>
        </p:txBody>
      </p:sp>
      <p:sp>
        <p:nvSpPr>
          <p:cNvPr id="11" name="Content Placeholder 2">
            <a:extLst>
              <a:ext uri="{FF2B5EF4-FFF2-40B4-BE49-F238E27FC236}">
                <a16:creationId xmlns:a16="http://schemas.microsoft.com/office/drawing/2014/main" id="{4F6DB750-50CB-4D43-8D30-6963E86E3D77}"/>
              </a:ext>
            </a:extLst>
          </p:cNvPr>
          <p:cNvSpPr>
            <a:spLocks noGrp="1"/>
          </p:cNvSpPr>
          <p:nvPr>
            <p:ph idx="1"/>
          </p:nvPr>
        </p:nvSpPr>
        <p:spPr>
          <a:xfrm>
            <a:off x="379141" y="1777257"/>
            <a:ext cx="6188578" cy="508743"/>
          </a:xfrm>
        </p:spPr>
        <p:txBody>
          <a:bodyPr/>
          <a:lstStyle/>
          <a:p>
            <a:pPr marL="0" indent="0">
              <a:buNone/>
            </a:pPr>
            <a:r>
              <a:rPr lang="en-GB" sz="1600" b="1" dirty="0">
                <a:cs typeface="Calibri"/>
              </a:rPr>
              <a:t>Want to find out more?</a:t>
            </a:r>
          </a:p>
          <a:p>
            <a:pPr marL="0" indent="0">
              <a:buNone/>
            </a:pPr>
            <a:r>
              <a:rPr lang="en-GB" sz="1600" dirty="0">
                <a:latin typeface="Arial"/>
                <a:cs typeface="Calibri"/>
              </a:rPr>
              <a:t>Here are some links to more information on careers in health and social care </a:t>
            </a:r>
            <a:r>
              <a:rPr lang="en-GB" sz="1600" dirty="0">
                <a:latin typeface="Arial"/>
                <a:cs typeface="Arial"/>
              </a:rPr>
              <a:t>in the North East: </a:t>
            </a:r>
          </a:p>
        </p:txBody>
      </p:sp>
      <p:sp>
        <p:nvSpPr>
          <p:cNvPr id="9" name="TextBox 8">
            <a:extLst>
              <a:ext uri="{FF2B5EF4-FFF2-40B4-BE49-F238E27FC236}">
                <a16:creationId xmlns:a16="http://schemas.microsoft.com/office/drawing/2014/main" id="{B1F3243C-2B2C-DA49-B1EC-075E74139F7E}"/>
              </a:ext>
            </a:extLst>
          </p:cNvPr>
          <p:cNvSpPr txBox="1"/>
          <p:nvPr/>
        </p:nvSpPr>
        <p:spPr>
          <a:xfrm>
            <a:off x="131683" y="2666207"/>
            <a:ext cx="7170047" cy="2677656"/>
          </a:xfrm>
          <a:prstGeom prst="rect">
            <a:avLst/>
          </a:prstGeom>
          <a:noFill/>
        </p:spPr>
        <p:txBody>
          <a:bodyPr wrap="square">
            <a:spAutoFit/>
          </a:bodyPr>
          <a:lstStyle/>
          <a:p>
            <a:pPr marL="457200" lvl="1" indent="0">
              <a:lnSpc>
                <a:spcPct val="100000"/>
              </a:lnSpc>
              <a:spcBef>
                <a:spcPts val="0"/>
              </a:spcBef>
              <a:buNone/>
            </a:pPr>
            <a:r>
              <a:rPr lang="en-GB" sz="1400" dirty="0">
                <a:latin typeface="Arial" panose="020B0604020202020204" pitchFamily="34" charset="0"/>
                <a:ea typeface="+mn-lt"/>
                <a:cs typeface="Arial" panose="020B0604020202020204" pitchFamily="34" charset="0"/>
                <a:hlinkClick r:id="rId3"/>
              </a:rPr>
              <a:t>National careers service</a:t>
            </a:r>
            <a:endParaRPr lang="en-GB" sz="1400" dirty="0">
              <a:latin typeface="Arial" panose="020B0604020202020204" pitchFamily="34" charset="0"/>
              <a:ea typeface="+mn-lt"/>
              <a:cs typeface="Arial" panose="020B0604020202020204" pitchFamily="34" charset="0"/>
            </a:endParaRPr>
          </a:p>
          <a:p>
            <a:pPr marL="457200" lvl="1" indent="0">
              <a:lnSpc>
                <a:spcPct val="100000"/>
              </a:lnSpc>
              <a:spcBef>
                <a:spcPts val="0"/>
              </a:spcBef>
              <a:buNone/>
            </a:pPr>
            <a:r>
              <a:rPr lang="en-GB" sz="1400" u="sng" dirty="0">
                <a:solidFill>
                  <a:prstClr val="black"/>
                </a:solidFill>
                <a:latin typeface="Arial" panose="020B0604020202020204" pitchFamily="34" charset="0"/>
                <a:ea typeface="+mn-lt"/>
                <a:cs typeface="Arial" panose="020B0604020202020204" pitchFamily="34" charset="0"/>
                <a:hlinkClick r:id="rId4"/>
              </a:rPr>
              <a:t>Overview of the careers in healthcare | Prospects.ac.uk</a:t>
            </a:r>
            <a:endParaRPr lang="en-GB" sz="1400" dirty="0">
              <a:latin typeface="Arial" panose="020B0604020202020204" pitchFamily="34" charset="0"/>
              <a:ea typeface="+mn-lt"/>
              <a:cs typeface="Arial" panose="020B0604020202020204" pitchFamily="34" charset="0"/>
            </a:endParaRPr>
          </a:p>
          <a:p>
            <a:pPr marL="457200" lvl="1" indent="0">
              <a:buNone/>
            </a:pPr>
            <a:r>
              <a:rPr lang="en-GB" sz="1400" dirty="0">
                <a:latin typeface="Arial" panose="020B0604020202020204" pitchFamily="34" charset="0"/>
                <a:ea typeface="+mn-lt"/>
                <a:cs typeface="Arial" panose="020B0604020202020204" pitchFamily="34" charset="0"/>
                <a:hlinkClick r:id="rId5"/>
              </a:rPr>
              <a:t>Health careers - explore roles in healthcare science</a:t>
            </a:r>
            <a:endParaRPr lang="en-GB" sz="1400" dirty="0">
              <a:latin typeface="Arial" panose="020B0604020202020204" pitchFamily="34" charset="0"/>
              <a:ea typeface="+mn-lt"/>
              <a:cs typeface="Arial" panose="020B0604020202020204" pitchFamily="34" charset="0"/>
            </a:endParaRPr>
          </a:p>
          <a:p>
            <a:pPr marL="457200" lvl="1" indent="0">
              <a:lnSpc>
                <a:spcPct val="100000"/>
              </a:lnSpc>
              <a:spcBef>
                <a:spcPts val="0"/>
              </a:spcBef>
              <a:buNone/>
            </a:pPr>
            <a:r>
              <a:rPr lang="en-GB" sz="1400" dirty="0">
                <a:latin typeface="Arial" panose="020B0604020202020204" pitchFamily="34" charset="0"/>
                <a:ea typeface="+mn-lt"/>
                <a:cs typeface="Arial" panose="020B0604020202020204" pitchFamily="34" charset="0"/>
                <a:hlinkClick r:id="rId6"/>
              </a:rPr>
              <a:t>Amazing apprenticeships</a:t>
            </a:r>
            <a:endParaRPr lang="en-GB" sz="1400" dirty="0">
              <a:latin typeface="Arial" panose="020B0604020202020204" pitchFamily="34" charset="0"/>
              <a:cs typeface="Arial" panose="020B0604020202020204" pitchFamily="34" charset="0"/>
            </a:endParaRPr>
          </a:p>
          <a:p>
            <a:pPr marL="457200" lvl="1" indent="0">
              <a:lnSpc>
                <a:spcPct val="100000"/>
              </a:lnSpc>
              <a:spcBef>
                <a:spcPts val="0"/>
              </a:spcBef>
              <a:buNone/>
            </a:pPr>
            <a:r>
              <a:rPr lang="en-GB" sz="1400" dirty="0">
                <a:latin typeface="Arial" panose="020B0604020202020204" pitchFamily="34" charset="0"/>
                <a:ea typeface="+mn-lt"/>
                <a:cs typeface="Arial" panose="020B0604020202020204" pitchFamily="34" charset="0"/>
                <a:hlinkClick r:id="rId7"/>
              </a:rPr>
              <a:t>Find an apprenticeship</a:t>
            </a:r>
            <a:endParaRPr lang="en-GB" sz="1400" dirty="0">
              <a:latin typeface="Arial" panose="020B0604020202020204" pitchFamily="34" charset="0"/>
              <a:ea typeface="+mn-lt"/>
              <a:cs typeface="Arial" panose="020B0604020202020204" pitchFamily="34" charset="0"/>
            </a:endParaRPr>
          </a:p>
          <a:p>
            <a:pPr marL="457200" lvl="1" indent="0">
              <a:lnSpc>
                <a:spcPct val="100000"/>
              </a:lnSpc>
              <a:spcBef>
                <a:spcPts val="0"/>
              </a:spcBef>
              <a:buNone/>
            </a:pPr>
            <a:r>
              <a:rPr lang="en-GB" sz="1400" dirty="0">
                <a:latin typeface="Arial" panose="020B0604020202020204" pitchFamily="34" charset="0"/>
                <a:cs typeface="Arial" panose="020B0604020202020204" pitchFamily="34" charset="0"/>
                <a:hlinkClick r:id="rId8"/>
              </a:rPr>
              <a:t>Institute for apprenticeships occupational maps</a:t>
            </a:r>
            <a:endParaRPr lang="en-GB" sz="1400" dirty="0">
              <a:latin typeface="Arial" panose="020B0604020202020204" pitchFamily="34" charset="0"/>
              <a:cs typeface="Arial" panose="020B0604020202020204" pitchFamily="34" charset="0"/>
            </a:endParaRPr>
          </a:p>
          <a:p>
            <a:pPr marL="457200" lvl="1" indent="0">
              <a:lnSpc>
                <a:spcPct val="100000"/>
              </a:lnSpc>
              <a:spcBef>
                <a:spcPts val="0"/>
              </a:spcBef>
              <a:buNone/>
            </a:pPr>
            <a:r>
              <a:rPr lang="en-GB" sz="1400" dirty="0">
                <a:latin typeface="Arial" panose="020B0604020202020204" pitchFamily="34" charset="0"/>
                <a:ea typeface="+mn-lt"/>
                <a:cs typeface="Arial" panose="020B0604020202020204" pitchFamily="34" charset="0"/>
                <a:hlinkClick r:id="rId9"/>
              </a:rPr>
              <a:t>Dept for Education – post-16 choices</a:t>
            </a:r>
            <a:endParaRPr lang="en-GB" sz="1400" u="sng" dirty="0">
              <a:solidFill>
                <a:srgbClr val="0070C0"/>
              </a:solidFill>
              <a:latin typeface="Arial" panose="020B0604020202020204" pitchFamily="34" charset="0"/>
              <a:cs typeface="Arial" panose="020B0604020202020204" pitchFamily="34" charset="0"/>
              <a:hlinkClick r:id="rId3"/>
            </a:endParaRPr>
          </a:p>
          <a:p>
            <a:pPr marL="457200" lvl="1" indent="0">
              <a:buNone/>
            </a:pPr>
            <a:r>
              <a:rPr lang="en-GB" sz="1400" u="sng" dirty="0">
                <a:solidFill>
                  <a:srgbClr val="0070C0"/>
                </a:solidFill>
                <a:latin typeface="Arial" panose="020B0604020202020204" pitchFamily="34" charset="0"/>
                <a:cs typeface="Arial" panose="020B0604020202020204" pitchFamily="34" charset="0"/>
              </a:rPr>
              <a:t>LMI For All – LMI For All</a:t>
            </a:r>
          </a:p>
          <a:p>
            <a:pPr marL="457200" lvl="1" indent="0">
              <a:buNone/>
            </a:pPr>
            <a:r>
              <a:rPr lang="en-GB" sz="1400" u="sng" dirty="0">
                <a:solidFill>
                  <a:srgbClr val="0070C0"/>
                </a:solidFill>
                <a:latin typeface="Arial" panose="020B0604020202020204" pitchFamily="34" charset="0"/>
                <a:cs typeface="Arial" panose="020B0604020202020204" pitchFamily="34" charset="0"/>
                <a:hlinkClick r:id="rId10"/>
              </a:rPr>
              <a:t>North East Local Enterprise Partnership - Health and Life Sciences</a:t>
            </a:r>
            <a:endParaRPr lang="en-GB" sz="1400" u="sng" dirty="0">
              <a:solidFill>
                <a:srgbClr val="0070C0"/>
              </a:solidFill>
              <a:latin typeface="Arial" panose="020B0604020202020204" pitchFamily="34" charset="0"/>
              <a:cs typeface="Arial" panose="020B0604020202020204" pitchFamily="34" charset="0"/>
            </a:endParaRPr>
          </a:p>
          <a:p>
            <a:pPr marL="457200" lvl="1" indent="0">
              <a:buNone/>
            </a:pPr>
            <a:r>
              <a:rPr lang="en-GB" sz="1400" u="sng" dirty="0">
                <a:solidFill>
                  <a:srgbClr val="0563C1"/>
                </a:solidFill>
                <a:latin typeface="Arial" panose="020B0604020202020204" pitchFamily="34" charset="0"/>
                <a:cs typeface="Arial" panose="020B0604020202020204" pitchFamily="34" charset="0"/>
                <a:hlinkClick r:id="rId11"/>
              </a:rPr>
              <a:t>Social Care Careers - Youth Employment UK</a:t>
            </a:r>
            <a:r>
              <a:rPr lang="en-GB" sz="1400" dirty="0">
                <a:solidFill>
                  <a:srgbClr val="000000"/>
                </a:solidFill>
                <a:latin typeface="Arial" panose="020B0604020202020204" pitchFamily="34" charset="0"/>
                <a:cs typeface="Arial" panose="020B0604020202020204" pitchFamily="34" charset="0"/>
              </a:rPr>
              <a:t> </a:t>
            </a:r>
          </a:p>
          <a:p>
            <a:pPr marL="457200" lvl="1" indent="0">
              <a:buNone/>
            </a:pPr>
            <a:r>
              <a:rPr lang="en-GB" sz="1400" dirty="0">
                <a:latin typeface="Arial" panose="020B0604020202020204" pitchFamily="34" charset="0"/>
                <a:cs typeface="Arial" panose="020B0604020202020204" pitchFamily="34" charset="0"/>
                <a:hlinkClick r:id="rId12"/>
              </a:rPr>
              <a:t>Home care agencies in Newcastle - Information Now</a:t>
            </a:r>
            <a:endParaRPr lang="en-GB" sz="1400" u="sng" dirty="0">
              <a:solidFill>
                <a:srgbClr val="0070C0"/>
              </a:solidFill>
              <a:latin typeface="Arial" panose="020B0604020202020204" pitchFamily="34" charset="0"/>
              <a:cs typeface="Arial" panose="020B0604020202020204" pitchFamily="34" charset="0"/>
            </a:endParaRPr>
          </a:p>
          <a:p>
            <a:pPr marL="457200" lvl="1" indent="0">
              <a:buNone/>
            </a:pPr>
            <a:r>
              <a:rPr lang="en-GB" sz="1400" dirty="0">
                <a:latin typeface="Arial" panose="020B0604020202020204" pitchFamily="34" charset="0"/>
                <a:cs typeface="Arial" panose="020B0604020202020204" pitchFamily="34" charset="0"/>
                <a:hlinkClick r:id="rId13"/>
              </a:rPr>
              <a:t>Integrated Covid Hub North East</a:t>
            </a:r>
            <a:endParaRPr lang="en-GB" sz="1400" u="sng" dirty="0">
              <a:solidFill>
                <a:srgbClr val="0070C0"/>
              </a:solidFill>
              <a:latin typeface="Arial" panose="020B0604020202020204" pitchFamily="34" charset="0"/>
              <a:cs typeface="Arial" panose="020B0604020202020204" pitchFamily="34" charset="0"/>
              <a:hlinkClick r:id="rId3"/>
            </a:endParaRPr>
          </a:p>
        </p:txBody>
      </p:sp>
      <p:pic>
        <p:nvPicPr>
          <p:cNvPr id="7" name="Picture 6" descr="A picture containing person, indoor, wall&#10;&#10;Description automatically generated">
            <a:extLst>
              <a:ext uri="{FF2B5EF4-FFF2-40B4-BE49-F238E27FC236}">
                <a16:creationId xmlns:a16="http://schemas.microsoft.com/office/drawing/2014/main" id="{4306B9C1-3136-6147-8D22-E37A93154085}"/>
              </a:ext>
            </a:extLst>
          </p:cNvPr>
          <p:cNvPicPr>
            <a:picLocks noChangeAspect="1"/>
          </p:cNvPicPr>
          <p:nvPr/>
        </p:nvPicPr>
        <p:blipFill rotWithShape="1">
          <a:blip r:embed="rId14"/>
          <a:srcRect t="11648" b="4523"/>
          <a:stretch/>
        </p:blipFill>
        <p:spPr>
          <a:xfrm>
            <a:off x="8077199" y="1777257"/>
            <a:ext cx="3038061" cy="3820180"/>
          </a:xfrm>
          <a:prstGeom prst="rect">
            <a:avLst/>
          </a:prstGeom>
        </p:spPr>
      </p:pic>
    </p:spTree>
    <p:extLst>
      <p:ext uri="{BB962C8B-B14F-4D97-AF65-F5344CB8AC3E}">
        <p14:creationId xmlns:p14="http://schemas.microsoft.com/office/powerpoint/2010/main" val="1344598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2BBC4FC3-C12B-3C40-8DB9-B47328A33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096" y="2518002"/>
            <a:ext cx="3693675" cy="133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09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D56A-B671-4F4B-A87A-C3BB2CC12127}"/>
              </a:ext>
            </a:extLst>
          </p:cNvPr>
          <p:cNvSpPr>
            <a:spLocks noGrp="1"/>
          </p:cNvSpPr>
          <p:nvPr>
            <p:ph type="title"/>
          </p:nvPr>
        </p:nvSpPr>
        <p:spPr>
          <a:xfrm>
            <a:off x="379141" y="185764"/>
            <a:ext cx="10896600" cy="1325563"/>
          </a:xfrm>
        </p:spPr>
        <p:txBody>
          <a:bodyPr/>
          <a:lstStyle/>
          <a:p>
            <a:r>
              <a:rPr lang="en-US" sz="3200" dirty="0"/>
              <a:t>The health and life sciences sector in the North East</a:t>
            </a:r>
            <a:endParaRPr lang="en-GB" sz="3200" dirty="0"/>
          </a:p>
        </p:txBody>
      </p:sp>
      <p:sp>
        <p:nvSpPr>
          <p:cNvPr id="6" name="TextBox 5">
            <a:extLst>
              <a:ext uri="{FF2B5EF4-FFF2-40B4-BE49-F238E27FC236}">
                <a16:creationId xmlns:a16="http://schemas.microsoft.com/office/drawing/2014/main" id="{E678033E-2C47-A344-8AD5-E57B1960E9D4}"/>
              </a:ext>
            </a:extLst>
          </p:cNvPr>
          <p:cNvSpPr txBox="1"/>
          <p:nvPr/>
        </p:nvSpPr>
        <p:spPr>
          <a:xfrm>
            <a:off x="503582" y="1361158"/>
            <a:ext cx="10230680" cy="646331"/>
          </a:xfrm>
          <a:prstGeom prst="rect">
            <a:avLst/>
          </a:prstGeom>
          <a:noFill/>
        </p:spPr>
        <p:txBody>
          <a:bodyPr wrap="square">
            <a:spAutoFit/>
          </a:bodyPr>
          <a:lstStyle/>
          <a:p>
            <a:pPr marL="0" indent="0">
              <a:buNone/>
            </a:pPr>
            <a:r>
              <a:rPr lang="en-GB" b="1" dirty="0">
                <a:latin typeface="Arial"/>
                <a:cs typeface="Arial"/>
              </a:rPr>
              <a:t>Health and life sciences is a sector of strategic importance to the North-East economy, due to our exceptional health and life science assets and strengths in medicines manufacturing. </a:t>
            </a:r>
          </a:p>
        </p:txBody>
      </p:sp>
      <p:sp>
        <p:nvSpPr>
          <p:cNvPr id="7" name="TextBox 6">
            <a:extLst>
              <a:ext uri="{FF2B5EF4-FFF2-40B4-BE49-F238E27FC236}">
                <a16:creationId xmlns:a16="http://schemas.microsoft.com/office/drawing/2014/main" id="{D23B46A2-EDB3-DF4F-9662-AAD4724CD83A}"/>
              </a:ext>
            </a:extLst>
          </p:cNvPr>
          <p:cNvSpPr txBox="1"/>
          <p:nvPr/>
        </p:nvSpPr>
        <p:spPr>
          <a:xfrm>
            <a:off x="557561" y="3850062"/>
            <a:ext cx="1839952" cy="1384995"/>
          </a:xfrm>
          <a:prstGeom prst="rect">
            <a:avLst/>
          </a:prstGeom>
          <a:noFill/>
        </p:spPr>
        <p:txBody>
          <a:bodyPr wrap="square">
            <a:spAutoFit/>
          </a:bodyPr>
          <a:lstStyle/>
          <a:p>
            <a:pPr algn="ctr"/>
            <a:r>
              <a:rPr lang="en-GB" sz="1200" dirty="0">
                <a:latin typeface="Arial"/>
                <a:cs typeface="Arial"/>
              </a:rPr>
              <a:t>There are </a:t>
            </a:r>
            <a:r>
              <a:rPr lang="en-GB" sz="1200" b="1" dirty="0">
                <a:latin typeface="Arial"/>
                <a:cs typeface="Arial"/>
              </a:rPr>
              <a:t>over 5000 people employed in over 250 health and life sciences businesses </a:t>
            </a:r>
            <a:r>
              <a:rPr lang="en-GB" sz="1200" dirty="0">
                <a:latin typeface="Arial"/>
                <a:cs typeface="Arial"/>
              </a:rPr>
              <a:t>in our region and this is growing</a:t>
            </a:r>
          </a:p>
        </p:txBody>
      </p:sp>
      <p:pic>
        <p:nvPicPr>
          <p:cNvPr id="8" name="Picture 7" descr="Map&#10;&#10;Description automatically generated">
            <a:extLst>
              <a:ext uri="{FF2B5EF4-FFF2-40B4-BE49-F238E27FC236}">
                <a16:creationId xmlns:a16="http://schemas.microsoft.com/office/drawing/2014/main" id="{482DFD69-EE9B-C546-9D68-C593FDDC97BC}"/>
              </a:ext>
            </a:extLst>
          </p:cNvPr>
          <p:cNvPicPr>
            <a:picLocks noChangeAspect="1"/>
          </p:cNvPicPr>
          <p:nvPr/>
        </p:nvPicPr>
        <p:blipFill>
          <a:blip r:embed="rId3"/>
          <a:stretch>
            <a:fillRect/>
          </a:stretch>
        </p:blipFill>
        <p:spPr>
          <a:xfrm>
            <a:off x="875612" y="2403257"/>
            <a:ext cx="992460" cy="1343638"/>
          </a:xfrm>
          <a:prstGeom prst="rect">
            <a:avLst/>
          </a:prstGeom>
        </p:spPr>
      </p:pic>
      <p:sp>
        <p:nvSpPr>
          <p:cNvPr id="9" name="TextBox 8">
            <a:extLst>
              <a:ext uri="{FF2B5EF4-FFF2-40B4-BE49-F238E27FC236}">
                <a16:creationId xmlns:a16="http://schemas.microsoft.com/office/drawing/2014/main" id="{30F40A0F-D0BD-A240-806B-3AB381513423}"/>
              </a:ext>
            </a:extLst>
          </p:cNvPr>
          <p:cNvSpPr txBox="1"/>
          <p:nvPr/>
        </p:nvSpPr>
        <p:spPr>
          <a:xfrm>
            <a:off x="2777018" y="3850062"/>
            <a:ext cx="2000109" cy="1754326"/>
          </a:xfrm>
          <a:prstGeom prst="rect">
            <a:avLst/>
          </a:prstGeom>
          <a:noFill/>
        </p:spPr>
        <p:txBody>
          <a:bodyPr wrap="square">
            <a:spAutoFit/>
          </a:bodyPr>
          <a:lstStyle/>
          <a:p>
            <a:pPr algn="ctr"/>
            <a:r>
              <a:rPr lang="en-GB" sz="1200" b="1" dirty="0">
                <a:latin typeface="Arial"/>
                <a:cs typeface="Arial"/>
              </a:rPr>
              <a:t>North East England </a:t>
            </a:r>
          </a:p>
          <a:p>
            <a:pPr algn="ctr"/>
            <a:r>
              <a:rPr lang="en-GB" sz="1200" b="1" dirty="0">
                <a:latin typeface="Arial"/>
                <a:cs typeface="Arial"/>
              </a:rPr>
              <a:t>is a major centre </a:t>
            </a:r>
          </a:p>
          <a:p>
            <a:pPr algn="ctr"/>
            <a:r>
              <a:rPr lang="en-GB" sz="1200" b="1" dirty="0">
                <a:latin typeface="Arial"/>
                <a:cs typeface="Arial"/>
              </a:rPr>
              <a:t>for medicines manufacturing </a:t>
            </a:r>
            <a:r>
              <a:rPr lang="en-GB" sz="1200" dirty="0">
                <a:latin typeface="Arial"/>
                <a:cs typeface="Arial"/>
              </a:rPr>
              <a:t>with companies across our region making a vital contribution to the supply of essential medicines across the world</a:t>
            </a:r>
          </a:p>
        </p:txBody>
      </p:sp>
      <p:sp>
        <p:nvSpPr>
          <p:cNvPr id="10" name="TextBox 9">
            <a:extLst>
              <a:ext uri="{FF2B5EF4-FFF2-40B4-BE49-F238E27FC236}">
                <a16:creationId xmlns:a16="http://schemas.microsoft.com/office/drawing/2014/main" id="{1F76FE3C-AD09-F94C-884B-641C5F20C650}"/>
              </a:ext>
            </a:extLst>
          </p:cNvPr>
          <p:cNvSpPr txBox="1"/>
          <p:nvPr/>
        </p:nvSpPr>
        <p:spPr>
          <a:xfrm>
            <a:off x="7376089" y="3850062"/>
            <a:ext cx="1839952" cy="1938992"/>
          </a:xfrm>
          <a:prstGeom prst="rect">
            <a:avLst/>
          </a:prstGeom>
          <a:noFill/>
        </p:spPr>
        <p:txBody>
          <a:bodyPr wrap="square">
            <a:spAutoFit/>
          </a:bodyPr>
          <a:lstStyle/>
          <a:p>
            <a:pPr algn="ctr"/>
            <a:r>
              <a:rPr lang="en-GB" sz="1200" b="1" dirty="0">
                <a:latin typeface="Arial"/>
                <a:cs typeface="Arial"/>
              </a:rPr>
              <a:t>Several world class research and innovation centres are based here in the North East </a:t>
            </a:r>
            <a:r>
              <a:rPr lang="en-GB" sz="1200" dirty="0">
                <a:latin typeface="Arial"/>
                <a:cs typeface="Arial"/>
              </a:rPr>
              <a:t>including; the Centre for Life, the Centre for Process and Innovation and the National Innovation Centre for Ageing</a:t>
            </a:r>
          </a:p>
        </p:txBody>
      </p:sp>
      <p:sp>
        <p:nvSpPr>
          <p:cNvPr id="12" name="TextBox 11">
            <a:extLst>
              <a:ext uri="{FF2B5EF4-FFF2-40B4-BE49-F238E27FC236}">
                <a16:creationId xmlns:a16="http://schemas.microsoft.com/office/drawing/2014/main" id="{00C033C5-48BF-B944-884E-D52B83574A09}"/>
              </a:ext>
            </a:extLst>
          </p:cNvPr>
          <p:cNvSpPr txBox="1"/>
          <p:nvPr/>
        </p:nvSpPr>
        <p:spPr>
          <a:xfrm>
            <a:off x="9595545" y="3850062"/>
            <a:ext cx="1839952" cy="1200329"/>
          </a:xfrm>
          <a:prstGeom prst="rect">
            <a:avLst/>
          </a:prstGeom>
          <a:noFill/>
        </p:spPr>
        <p:txBody>
          <a:bodyPr wrap="square">
            <a:spAutoFit/>
          </a:bodyPr>
          <a:lstStyle/>
          <a:p>
            <a:pPr algn="ctr"/>
            <a:r>
              <a:rPr lang="en-GB" sz="1200" dirty="0">
                <a:latin typeface="Arial"/>
                <a:cs typeface="Arial"/>
              </a:rPr>
              <a:t>Our hospital trusts </a:t>
            </a:r>
          </a:p>
          <a:p>
            <a:pPr algn="ctr"/>
            <a:r>
              <a:rPr lang="en-GB" sz="1200" dirty="0">
                <a:latin typeface="Arial"/>
                <a:cs typeface="Arial"/>
              </a:rPr>
              <a:t>have a </a:t>
            </a:r>
            <a:r>
              <a:rPr lang="en-GB" sz="1200" b="1" dirty="0">
                <a:latin typeface="Arial"/>
                <a:cs typeface="Arial"/>
              </a:rPr>
              <a:t>worldwide reputation </a:t>
            </a:r>
            <a:r>
              <a:rPr lang="en-GB" sz="1200" dirty="0">
                <a:latin typeface="Arial"/>
                <a:cs typeface="Arial"/>
              </a:rPr>
              <a:t>for the quality and range of their clinical research and facilities</a:t>
            </a:r>
          </a:p>
        </p:txBody>
      </p:sp>
      <p:sp>
        <p:nvSpPr>
          <p:cNvPr id="13" name="TextBox 12">
            <a:extLst>
              <a:ext uri="{FF2B5EF4-FFF2-40B4-BE49-F238E27FC236}">
                <a16:creationId xmlns:a16="http://schemas.microsoft.com/office/drawing/2014/main" id="{9E9817F1-2E97-E643-B39B-C35BB835631E}"/>
              </a:ext>
            </a:extLst>
          </p:cNvPr>
          <p:cNvSpPr txBox="1"/>
          <p:nvPr/>
        </p:nvSpPr>
        <p:spPr>
          <a:xfrm>
            <a:off x="5156632" y="3850062"/>
            <a:ext cx="1839952" cy="1938992"/>
          </a:xfrm>
          <a:prstGeom prst="rect">
            <a:avLst/>
          </a:prstGeom>
          <a:noFill/>
        </p:spPr>
        <p:txBody>
          <a:bodyPr wrap="square">
            <a:spAutoFit/>
          </a:bodyPr>
          <a:lstStyle/>
          <a:p>
            <a:pPr algn="ctr"/>
            <a:r>
              <a:rPr lang="en-GB" sz="1200" b="1" dirty="0">
                <a:latin typeface="Arial"/>
                <a:cs typeface="Arial"/>
              </a:rPr>
              <a:t>Our region is home to a thriving community of innovative life sciences businesses,</a:t>
            </a:r>
            <a:r>
              <a:rPr lang="en-GB" sz="1200" dirty="0">
                <a:latin typeface="Arial"/>
                <a:cs typeface="Arial"/>
              </a:rPr>
              <a:t> developing new treatments and technologies to diagnose, prevent, and treat diseases such as cancer and COVID-19</a:t>
            </a:r>
          </a:p>
        </p:txBody>
      </p:sp>
      <p:pic>
        <p:nvPicPr>
          <p:cNvPr id="15" name="Picture 14" descr="Icon&#10;&#10;Description automatically generated">
            <a:extLst>
              <a:ext uri="{FF2B5EF4-FFF2-40B4-BE49-F238E27FC236}">
                <a16:creationId xmlns:a16="http://schemas.microsoft.com/office/drawing/2014/main" id="{B3115E72-34DC-CA48-9BF5-EBE3EAF584C6}"/>
              </a:ext>
            </a:extLst>
          </p:cNvPr>
          <p:cNvPicPr>
            <a:picLocks noChangeAspect="1"/>
          </p:cNvPicPr>
          <p:nvPr/>
        </p:nvPicPr>
        <p:blipFill>
          <a:blip r:embed="rId4"/>
          <a:stretch>
            <a:fillRect/>
          </a:stretch>
        </p:blipFill>
        <p:spPr>
          <a:xfrm>
            <a:off x="3128078" y="2361607"/>
            <a:ext cx="1197059" cy="1343638"/>
          </a:xfrm>
          <a:prstGeom prst="rect">
            <a:avLst/>
          </a:prstGeom>
        </p:spPr>
      </p:pic>
      <p:pic>
        <p:nvPicPr>
          <p:cNvPr id="18" name="Picture 17" descr="Icon&#10;&#10;Description automatically generated">
            <a:extLst>
              <a:ext uri="{FF2B5EF4-FFF2-40B4-BE49-F238E27FC236}">
                <a16:creationId xmlns:a16="http://schemas.microsoft.com/office/drawing/2014/main" id="{D057F0FC-D9DA-3742-82A9-F8E224F0A343}"/>
              </a:ext>
            </a:extLst>
          </p:cNvPr>
          <p:cNvPicPr>
            <a:picLocks noChangeAspect="1"/>
          </p:cNvPicPr>
          <p:nvPr/>
        </p:nvPicPr>
        <p:blipFill>
          <a:blip r:embed="rId5"/>
          <a:stretch>
            <a:fillRect/>
          </a:stretch>
        </p:blipFill>
        <p:spPr>
          <a:xfrm>
            <a:off x="5585143" y="2437468"/>
            <a:ext cx="1035852" cy="1140939"/>
          </a:xfrm>
          <a:prstGeom prst="rect">
            <a:avLst/>
          </a:prstGeom>
        </p:spPr>
      </p:pic>
      <p:pic>
        <p:nvPicPr>
          <p:cNvPr id="20" name="Picture 19" descr="Icon&#10;&#10;Description automatically generated">
            <a:extLst>
              <a:ext uri="{FF2B5EF4-FFF2-40B4-BE49-F238E27FC236}">
                <a16:creationId xmlns:a16="http://schemas.microsoft.com/office/drawing/2014/main" id="{60E20C09-22C8-AF46-96E5-DA3F1DB061C2}"/>
              </a:ext>
            </a:extLst>
          </p:cNvPr>
          <p:cNvPicPr>
            <a:picLocks noChangeAspect="1"/>
          </p:cNvPicPr>
          <p:nvPr/>
        </p:nvPicPr>
        <p:blipFill>
          <a:blip r:embed="rId6"/>
          <a:stretch>
            <a:fillRect/>
          </a:stretch>
        </p:blipFill>
        <p:spPr>
          <a:xfrm>
            <a:off x="7760242" y="2361607"/>
            <a:ext cx="1216613" cy="1294601"/>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B912E0D9-6889-7C46-8D53-94A9903409D2}"/>
              </a:ext>
            </a:extLst>
          </p:cNvPr>
          <p:cNvPicPr>
            <a:picLocks noChangeAspect="1"/>
          </p:cNvPicPr>
          <p:nvPr/>
        </p:nvPicPr>
        <p:blipFill>
          <a:blip r:embed="rId7"/>
          <a:stretch>
            <a:fillRect/>
          </a:stretch>
        </p:blipFill>
        <p:spPr>
          <a:xfrm>
            <a:off x="9931265" y="2514658"/>
            <a:ext cx="1168512" cy="1063749"/>
          </a:xfrm>
          <a:prstGeom prst="rect">
            <a:avLst/>
          </a:prstGeom>
        </p:spPr>
      </p:pic>
      <p:cxnSp>
        <p:nvCxnSpPr>
          <p:cNvPr id="24" name="Straight Connector 23">
            <a:extLst>
              <a:ext uri="{FF2B5EF4-FFF2-40B4-BE49-F238E27FC236}">
                <a16:creationId xmlns:a16="http://schemas.microsoft.com/office/drawing/2014/main" id="{EDB7BE70-E5A3-B048-B7FB-15D9858C573C}"/>
              </a:ext>
            </a:extLst>
          </p:cNvPr>
          <p:cNvCxnSpPr/>
          <p:nvPr/>
        </p:nvCxnSpPr>
        <p:spPr>
          <a:xfrm>
            <a:off x="2569791" y="2266122"/>
            <a:ext cx="0" cy="3338266"/>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8B347B-22F3-F144-9286-3619A72F9A8A}"/>
              </a:ext>
            </a:extLst>
          </p:cNvPr>
          <p:cNvCxnSpPr/>
          <p:nvPr/>
        </p:nvCxnSpPr>
        <p:spPr>
          <a:xfrm>
            <a:off x="4928678" y="2266122"/>
            <a:ext cx="0" cy="3338266"/>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AD10573-7DA9-934B-B18F-BA8D48910335}"/>
              </a:ext>
            </a:extLst>
          </p:cNvPr>
          <p:cNvCxnSpPr/>
          <p:nvPr/>
        </p:nvCxnSpPr>
        <p:spPr>
          <a:xfrm>
            <a:off x="7141791" y="2266122"/>
            <a:ext cx="0" cy="3338266"/>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FBA3C7-3557-8645-A1D1-654E61192242}"/>
              </a:ext>
            </a:extLst>
          </p:cNvPr>
          <p:cNvCxnSpPr/>
          <p:nvPr/>
        </p:nvCxnSpPr>
        <p:spPr>
          <a:xfrm>
            <a:off x="9500678" y="2266122"/>
            <a:ext cx="0" cy="3338266"/>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30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379141" y="1511327"/>
            <a:ext cx="6326459" cy="4069858"/>
          </a:xfrm>
        </p:spPr>
        <p:txBody>
          <a:bodyPr anchor="ctr"/>
          <a:lstStyle/>
          <a:p>
            <a:pPr marL="0" indent="0">
              <a:buNone/>
            </a:pPr>
            <a:r>
              <a:rPr lang="en-GB" sz="2000" b="1" i="0" dirty="0">
                <a:solidFill>
                  <a:srgbClr val="323232"/>
                </a:solidFill>
                <a:effectLst/>
                <a:latin typeface="Arial"/>
                <a:cs typeface="Arial"/>
              </a:rPr>
              <a:t>The health and social </a:t>
            </a:r>
            <a:r>
              <a:rPr lang="en-GB" sz="2000" b="1" dirty="0">
                <a:solidFill>
                  <a:srgbClr val="323232"/>
                </a:solidFill>
                <a:latin typeface="Arial"/>
                <a:cs typeface="Arial"/>
              </a:rPr>
              <a:t>c</a:t>
            </a:r>
            <a:r>
              <a:rPr lang="en-GB" sz="2000" b="1" i="0" dirty="0">
                <a:solidFill>
                  <a:srgbClr val="323232"/>
                </a:solidFill>
                <a:effectLst/>
                <a:latin typeface="Arial"/>
                <a:cs typeface="Arial"/>
              </a:rPr>
              <a:t>are sector consists </a:t>
            </a:r>
            <a:br>
              <a:rPr lang="en-GB" sz="2000" b="1" i="0" dirty="0">
                <a:solidFill>
                  <a:srgbClr val="323232"/>
                </a:solidFill>
                <a:effectLst/>
                <a:latin typeface="Arial"/>
                <a:cs typeface="Arial"/>
              </a:rPr>
            </a:br>
            <a:r>
              <a:rPr lang="en-GB" sz="2000" b="1" i="0" dirty="0">
                <a:solidFill>
                  <a:srgbClr val="323232"/>
                </a:solidFill>
                <a:effectLst/>
                <a:latin typeface="Arial"/>
                <a:cs typeface="Arial"/>
              </a:rPr>
              <a:t>of organisations which provide healthcare </a:t>
            </a:r>
            <a:br>
              <a:rPr lang="en-GB" sz="2000" b="1" i="0" dirty="0">
                <a:solidFill>
                  <a:srgbClr val="323232"/>
                </a:solidFill>
                <a:effectLst/>
                <a:latin typeface="Arial"/>
                <a:cs typeface="Arial"/>
              </a:rPr>
            </a:br>
            <a:r>
              <a:rPr lang="en-GB" sz="2000" b="1" i="0" dirty="0">
                <a:solidFill>
                  <a:srgbClr val="323232"/>
                </a:solidFill>
                <a:effectLst/>
                <a:latin typeface="Arial"/>
                <a:cs typeface="Arial"/>
              </a:rPr>
              <a:t>support or social care support to people. </a:t>
            </a:r>
          </a:p>
          <a:p>
            <a:pPr marL="0" indent="0">
              <a:buNone/>
            </a:pPr>
            <a:endParaRPr lang="en-GB" sz="2000" b="1" i="0" dirty="0">
              <a:solidFill>
                <a:srgbClr val="323232"/>
              </a:solidFill>
              <a:effectLst/>
              <a:latin typeface="Arial"/>
              <a:cs typeface="Arial"/>
            </a:endParaRPr>
          </a:p>
          <a:p>
            <a:pPr marL="0" indent="0">
              <a:buNone/>
            </a:pPr>
            <a:r>
              <a:rPr lang="en-GB" sz="1800" b="1" i="0" dirty="0">
                <a:solidFill>
                  <a:srgbClr val="323232"/>
                </a:solidFill>
                <a:effectLst/>
                <a:latin typeface="Arial"/>
                <a:cs typeface="Arial"/>
              </a:rPr>
              <a:t>Healthcare</a:t>
            </a:r>
            <a:r>
              <a:rPr lang="en-GB" sz="1800" b="0" i="0" dirty="0">
                <a:solidFill>
                  <a:srgbClr val="323232"/>
                </a:solidFill>
                <a:effectLst/>
                <a:latin typeface="Arial"/>
                <a:cs typeface="Arial"/>
              </a:rPr>
              <a:t> involves preventing, diagnosing and treating mental and physical illnesses, diseases and injuries and can be provided by a variety of people including GP’s, nurses, hospital doctors, dentists, opticians, occupational therapists and psychiatrists. </a:t>
            </a:r>
          </a:p>
          <a:p>
            <a:pPr marL="0" indent="0">
              <a:buNone/>
            </a:pPr>
            <a:r>
              <a:rPr lang="en-GB" sz="1800" b="1" dirty="0">
                <a:solidFill>
                  <a:srgbClr val="323232"/>
                </a:solidFill>
                <a:latin typeface="Arial"/>
                <a:cs typeface="Arial"/>
              </a:rPr>
              <a:t>Social care </a:t>
            </a:r>
            <a:r>
              <a:rPr lang="en-GB" sz="1800" dirty="0">
                <a:solidFill>
                  <a:srgbClr val="323232"/>
                </a:solidFill>
                <a:latin typeface="Arial"/>
                <a:cs typeface="Arial"/>
              </a:rPr>
              <a:t>services provide practical help and support such as accommodation, help at home, day centres, live-in care services, home adaptations and independent living to those who need it due to illness, disability or age. </a:t>
            </a:r>
            <a:endParaRPr lang="en-US" sz="1800" dirty="0"/>
          </a:p>
        </p:txBody>
      </p:sp>
      <p:sp>
        <p:nvSpPr>
          <p:cNvPr id="4" name="Title 1">
            <a:extLst>
              <a:ext uri="{FF2B5EF4-FFF2-40B4-BE49-F238E27FC236}">
                <a16:creationId xmlns:a16="http://schemas.microsoft.com/office/drawing/2014/main" id="{84257A60-015F-B444-B0EE-19C2830AB89C}"/>
              </a:ext>
            </a:extLst>
          </p:cNvPr>
          <p:cNvSpPr txBox="1">
            <a:spLocks/>
          </p:cNvSpPr>
          <p:nvPr/>
        </p:nvSpPr>
        <p:spPr bwMode="auto">
          <a:xfrm>
            <a:off x="379141" y="185764"/>
            <a:ext cx="1073612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a:lstStyle>
          <a:p>
            <a:r>
              <a:rPr lang="en-US" sz="3200" dirty="0"/>
              <a:t>What is health and social care?</a:t>
            </a:r>
            <a:endParaRPr lang="en-GB" sz="3200" dirty="0"/>
          </a:p>
        </p:txBody>
      </p:sp>
      <p:pic>
        <p:nvPicPr>
          <p:cNvPr id="7" name="Picture 6" descr="A picture containing person, indoor, floor&#10;&#10;Description automatically generated">
            <a:extLst>
              <a:ext uri="{FF2B5EF4-FFF2-40B4-BE49-F238E27FC236}">
                <a16:creationId xmlns:a16="http://schemas.microsoft.com/office/drawing/2014/main" id="{131FDE9C-6A26-6848-92EC-6E4C3EC6D255}"/>
              </a:ext>
            </a:extLst>
          </p:cNvPr>
          <p:cNvPicPr>
            <a:picLocks noChangeAspect="1"/>
          </p:cNvPicPr>
          <p:nvPr/>
        </p:nvPicPr>
        <p:blipFill>
          <a:blip r:embed="rId4"/>
          <a:stretch>
            <a:fillRect/>
          </a:stretch>
        </p:blipFill>
        <p:spPr>
          <a:xfrm>
            <a:off x="8030818" y="786862"/>
            <a:ext cx="3429000" cy="4794323"/>
          </a:xfrm>
          <a:prstGeom prst="rect">
            <a:avLst/>
          </a:prstGeom>
        </p:spPr>
      </p:pic>
    </p:spTree>
    <p:extLst>
      <p:ext uri="{BB962C8B-B14F-4D97-AF65-F5344CB8AC3E}">
        <p14:creationId xmlns:p14="http://schemas.microsoft.com/office/powerpoint/2010/main" val="1113995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8EB2C2-671A-8649-8EBA-DDA2A24879C7}"/>
              </a:ext>
            </a:extLst>
          </p:cNvPr>
          <p:cNvSpPr txBox="1">
            <a:spLocks/>
          </p:cNvSpPr>
          <p:nvPr/>
        </p:nvSpPr>
        <p:spPr bwMode="auto">
          <a:xfrm>
            <a:off x="379141" y="188574"/>
            <a:ext cx="1073612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a:lstStyle>
          <a:p>
            <a:r>
              <a:rPr lang="en-US" sz="3200" dirty="0"/>
              <a:t>Health sector employment in the North East</a:t>
            </a:r>
            <a:endParaRPr lang="en-GB" sz="3200" dirty="0"/>
          </a:p>
        </p:txBody>
      </p:sp>
      <p:sp>
        <p:nvSpPr>
          <p:cNvPr id="8" name="Rectangle 7">
            <a:extLst>
              <a:ext uri="{FF2B5EF4-FFF2-40B4-BE49-F238E27FC236}">
                <a16:creationId xmlns:a16="http://schemas.microsoft.com/office/drawing/2014/main" id="{AD139F55-84D1-D746-9335-B8D6DF86D449}"/>
              </a:ext>
            </a:extLst>
          </p:cNvPr>
          <p:cNvSpPr/>
          <p:nvPr/>
        </p:nvSpPr>
        <p:spPr>
          <a:xfrm>
            <a:off x="543340" y="3114261"/>
            <a:ext cx="1868556" cy="2623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1" dirty="0">
              <a:solidFill>
                <a:schemeClr val="tx1"/>
              </a:solidFill>
              <a:latin typeface="Arial" panose="020B0604020202020204" pitchFamily="34" charset="0"/>
              <a:cs typeface="Arial" panose="020B0604020202020204" pitchFamily="34" charset="0"/>
            </a:endParaRPr>
          </a:p>
          <a:p>
            <a:pPr algn="ctr"/>
            <a:r>
              <a:rPr lang="en-US" sz="1300" b="1" dirty="0">
                <a:solidFill>
                  <a:schemeClr val="tx1"/>
                </a:solidFill>
                <a:latin typeface="Arial" panose="020B0604020202020204" pitchFamily="34" charset="0"/>
                <a:cs typeface="Arial" panose="020B0604020202020204" pitchFamily="34" charset="0"/>
              </a:rPr>
              <a:t>Health is the largest employment sector in the North East employing around 128,000 people</a:t>
            </a:r>
            <a:r>
              <a:rPr lang="en-US" sz="1300" dirty="0">
                <a:solidFill>
                  <a:schemeClr val="tx1"/>
                </a:solidFill>
                <a:latin typeface="Arial" panose="020B0604020202020204" pitchFamily="34" charset="0"/>
                <a:cs typeface="Arial" panose="020B0604020202020204" pitchFamily="34" charset="0"/>
              </a:rPr>
              <a:t>. </a:t>
            </a:r>
            <a:br>
              <a:rPr lang="en-US" sz="1300" dirty="0">
                <a:solidFill>
                  <a:schemeClr val="tx1"/>
                </a:solidFill>
                <a:latin typeface="Arial" panose="020B0604020202020204" pitchFamily="34" charset="0"/>
                <a:cs typeface="Arial" panose="020B0604020202020204" pitchFamily="34" charset="0"/>
              </a:rPr>
            </a:br>
            <a:r>
              <a:rPr lang="en-US" sz="1300" dirty="0">
                <a:solidFill>
                  <a:schemeClr val="tx1"/>
                </a:solidFill>
                <a:latin typeface="Arial" panose="020B0604020202020204" pitchFamily="34" charset="0"/>
                <a:cs typeface="Arial" panose="020B0604020202020204" pitchFamily="34" charset="0"/>
              </a:rPr>
              <a:t>Around 50,000 of these work in local NHS trust hospitals and clinics. There are 350 different job roles in the NHS.</a:t>
            </a:r>
          </a:p>
        </p:txBody>
      </p:sp>
      <p:sp>
        <p:nvSpPr>
          <p:cNvPr id="9" name="Rectangle 8">
            <a:extLst>
              <a:ext uri="{FF2B5EF4-FFF2-40B4-BE49-F238E27FC236}">
                <a16:creationId xmlns:a16="http://schemas.microsoft.com/office/drawing/2014/main" id="{DFDA92C8-443D-7D45-A49C-2941B6F9ADB4}"/>
              </a:ext>
            </a:extLst>
          </p:cNvPr>
          <p:cNvSpPr/>
          <p:nvPr/>
        </p:nvSpPr>
        <p:spPr>
          <a:xfrm>
            <a:off x="2707086" y="3114261"/>
            <a:ext cx="2134400" cy="2623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dirty="0">
              <a:solidFill>
                <a:schemeClr val="tx1"/>
              </a:solidFill>
              <a:latin typeface="Arial" panose="020B0604020202020204" pitchFamily="34" charset="0"/>
              <a:cs typeface="Arial" panose="020B0604020202020204" pitchFamily="34" charset="0"/>
            </a:endParaRPr>
          </a:p>
          <a:p>
            <a:pPr algn="ctr"/>
            <a:r>
              <a:rPr lang="en-US" sz="1300" dirty="0">
                <a:solidFill>
                  <a:schemeClr val="tx1"/>
                </a:solidFill>
                <a:latin typeface="Arial" panose="020B0604020202020204" pitchFamily="34" charset="0"/>
                <a:cs typeface="Arial" panose="020B0604020202020204" pitchFamily="34" charset="0"/>
              </a:rPr>
              <a:t>The Newcastle Upon Tyne Hospitals NHS Foundation Trust is a </a:t>
            </a:r>
            <a:r>
              <a:rPr lang="en-US" sz="1300" dirty="0" err="1">
                <a:solidFill>
                  <a:schemeClr val="tx1"/>
                </a:solidFill>
                <a:latin typeface="Arial" panose="020B0604020202020204" pitchFamily="34" charset="0"/>
                <a:cs typeface="Arial" panose="020B0604020202020204" pitchFamily="34" charset="0"/>
              </a:rPr>
              <a:t>centre</a:t>
            </a:r>
            <a:r>
              <a:rPr lang="en-US" sz="1300" dirty="0">
                <a:solidFill>
                  <a:schemeClr val="tx1"/>
                </a:solidFill>
                <a:latin typeface="Arial" panose="020B0604020202020204" pitchFamily="34" charset="0"/>
                <a:cs typeface="Arial" panose="020B0604020202020204" pitchFamily="34" charset="0"/>
              </a:rPr>
              <a:t> of excellence in medical research and innovation. The trust includes the Integrated Covid Hub which is the first of it's kind in the UK and the UK’s only Cardiothoracic Centre dedicated to adult and </a:t>
            </a:r>
            <a:r>
              <a:rPr lang="en-US" sz="1300" dirty="0" err="1">
                <a:solidFill>
                  <a:schemeClr val="tx1"/>
                </a:solidFill>
                <a:latin typeface="Arial" panose="020B0604020202020204" pitchFamily="34" charset="0"/>
                <a:cs typeface="Arial" panose="020B0604020202020204" pitchFamily="34" charset="0"/>
              </a:rPr>
              <a:t>paediatric</a:t>
            </a:r>
            <a:r>
              <a:rPr lang="en-US" sz="1300" dirty="0">
                <a:solidFill>
                  <a:schemeClr val="tx1"/>
                </a:solidFill>
                <a:latin typeface="Arial" panose="020B0604020202020204" pitchFamily="34" charset="0"/>
                <a:cs typeface="Arial" panose="020B0604020202020204" pitchFamily="34" charset="0"/>
              </a:rPr>
              <a:t> care.</a:t>
            </a:r>
          </a:p>
        </p:txBody>
      </p:sp>
      <p:sp>
        <p:nvSpPr>
          <p:cNvPr id="14" name="Rectangle 13">
            <a:extLst>
              <a:ext uri="{FF2B5EF4-FFF2-40B4-BE49-F238E27FC236}">
                <a16:creationId xmlns:a16="http://schemas.microsoft.com/office/drawing/2014/main" id="{C61C24DA-5760-E840-B133-CC43A49AEB3D}"/>
              </a:ext>
            </a:extLst>
          </p:cNvPr>
          <p:cNvSpPr/>
          <p:nvPr/>
        </p:nvSpPr>
        <p:spPr>
          <a:xfrm>
            <a:off x="5108714" y="3114261"/>
            <a:ext cx="1868556" cy="2623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dirty="0">
              <a:solidFill>
                <a:schemeClr val="tx1"/>
              </a:solidFill>
              <a:latin typeface="Arial" panose="020B0604020202020204" pitchFamily="34" charset="0"/>
              <a:cs typeface="Arial" panose="020B0604020202020204" pitchFamily="34" charset="0"/>
            </a:endParaRPr>
          </a:p>
          <a:p>
            <a:pPr algn="ctr"/>
            <a:r>
              <a:rPr lang="en-US" sz="1300" dirty="0">
                <a:solidFill>
                  <a:schemeClr val="tx1"/>
                </a:solidFill>
                <a:latin typeface="Arial" panose="020B0604020202020204" pitchFamily="34" charset="0"/>
                <a:cs typeface="Arial" panose="020B0604020202020204" pitchFamily="34" charset="0"/>
              </a:rPr>
              <a:t>Cumbria, Northumberland, Tyne and Wear NHS Foundation Trust is </a:t>
            </a:r>
            <a:r>
              <a:rPr lang="en-US" sz="1300" b="1" dirty="0">
                <a:solidFill>
                  <a:schemeClr val="tx1"/>
                </a:solidFill>
                <a:latin typeface="Arial" panose="020B0604020202020204" pitchFamily="34" charset="0"/>
                <a:cs typeface="Arial" panose="020B0604020202020204" pitchFamily="34" charset="0"/>
              </a:rPr>
              <a:t>one of the largest mental health </a:t>
            </a:r>
            <a:br>
              <a:rPr lang="en-US" sz="1300" b="1"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and disability Trusts in England.</a:t>
            </a:r>
          </a:p>
        </p:txBody>
      </p:sp>
      <p:sp>
        <p:nvSpPr>
          <p:cNvPr id="15" name="Rectangle 14">
            <a:extLst>
              <a:ext uri="{FF2B5EF4-FFF2-40B4-BE49-F238E27FC236}">
                <a16:creationId xmlns:a16="http://schemas.microsoft.com/office/drawing/2014/main" id="{EA66C363-5177-854D-A29E-D65C2D95C37D}"/>
              </a:ext>
            </a:extLst>
          </p:cNvPr>
          <p:cNvSpPr/>
          <p:nvPr/>
        </p:nvSpPr>
        <p:spPr>
          <a:xfrm>
            <a:off x="7391401" y="3114261"/>
            <a:ext cx="1868556" cy="2623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dirty="0">
              <a:solidFill>
                <a:schemeClr val="tx1"/>
              </a:solidFill>
              <a:latin typeface="Arial" panose="020B0604020202020204" pitchFamily="34" charset="0"/>
              <a:cs typeface="Arial" panose="020B0604020202020204" pitchFamily="34" charset="0"/>
            </a:endParaRPr>
          </a:p>
          <a:p>
            <a:pPr algn="ctr"/>
            <a:r>
              <a:rPr lang="en-US" sz="1300" dirty="0">
                <a:solidFill>
                  <a:schemeClr val="tx1"/>
                </a:solidFill>
                <a:latin typeface="Arial" panose="020B0604020202020204" pitchFamily="34" charset="0"/>
                <a:cs typeface="Arial" panose="020B0604020202020204" pitchFamily="34" charset="0"/>
              </a:rPr>
              <a:t>The </a:t>
            </a:r>
            <a:r>
              <a:rPr lang="en-US" sz="1300" dirty="0" err="1">
                <a:solidFill>
                  <a:schemeClr val="tx1"/>
                </a:solidFill>
                <a:latin typeface="Arial" panose="020B0604020202020204" pitchFamily="34" charset="0"/>
                <a:cs typeface="Arial" panose="020B0604020202020204" pitchFamily="34" charset="0"/>
              </a:rPr>
              <a:t>Northumbria</a:t>
            </a:r>
            <a:r>
              <a:rPr lang="en-US" sz="1300" dirty="0">
                <a:solidFill>
                  <a:schemeClr val="tx1"/>
                </a:solidFill>
                <a:latin typeface="Arial" panose="020B0604020202020204" pitchFamily="34" charset="0"/>
                <a:cs typeface="Arial" panose="020B0604020202020204" pitchFamily="34" charset="0"/>
              </a:rPr>
              <a:t> Specialist Emergency Care Hospital in Cramlington was the first purpose-built hospital in England dedicated to emergency care.</a:t>
            </a:r>
            <a:endParaRPr lang="en-US" sz="1300" b="1"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2B3ACD3F-82CE-EB49-870B-6DCE614AF7BF}"/>
              </a:ext>
            </a:extLst>
          </p:cNvPr>
          <p:cNvSpPr/>
          <p:nvPr/>
        </p:nvSpPr>
        <p:spPr>
          <a:xfrm>
            <a:off x="9674089" y="3114261"/>
            <a:ext cx="1868556" cy="2623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1" dirty="0">
              <a:solidFill>
                <a:schemeClr val="tx1"/>
              </a:solidFill>
              <a:latin typeface="Arial" panose="020B0604020202020204" pitchFamily="34" charset="0"/>
              <a:cs typeface="Arial" panose="020B0604020202020204" pitchFamily="34" charset="0"/>
            </a:endParaRPr>
          </a:p>
          <a:p>
            <a:pPr algn="ctr"/>
            <a:r>
              <a:rPr lang="en-US" sz="1300" b="1" dirty="0">
                <a:solidFill>
                  <a:schemeClr val="tx1"/>
                </a:solidFill>
                <a:latin typeface="Arial" panose="020B0604020202020204" pitchFamily="34" charset="0"/>
                <a:cs typeface="Arial" panose="020B0604020202020204" pitchFamily="34" charset="0"/>
              </a:rPr>
              <a:t>Our medical training is rated as among the best in the UK</a:t>
            </a:r>
            <a:r>
              <a:rPr lang="en-US" sz="1300" dirty="0">
                <a:solidFill>
                  <a:schemeClr val="tx1"/>
                </a:solidFill>
                <a:latin typeface="Arial" panose="020B0604020202020204" pitchFamily="34" charset="0"/>
                <a:cs typeface="Arial" panose="020B0604020202020204" pitchFamily="34" charset="0"/>
              </a:rPr>
              <a:t>, we are home to one of the UK’s top ten medical schools at Newcastle, and an innovative new medical school in Sunderland.</a:t>
            </a:r>
          </a:p>
        </p:txBody>
      </p:sp>
      <p:cxnSp>
        <p:nvCxnSpPr>
          <p:cNvPr id="29" name="Straight Connector 28">
            <a:extLst>
              <a:ext uri="{FF2B5EF4-FFF2-40B4-BE49-F238E27FC236}">
                <a16:creationId xmlns:a16="http://schemas.microsoft.com/office/drawing/2014/main" id="{C0AED90C-5D50-3F4D-AE04-E52DF23CF526}"/>
              </a:ext>
            </a:extLst>
          </p:cNvPr>
          <p:cNvCxnSpPr>
            <a:cxnSpLocks/>
          </p:cNvCxnSpPr>
          <p:nvPr/>
        </p:nvCxnSpPr>
        <p:spPr>
          <a:xfrm>
            <a:off x="2569791" y="1514137"/>
            <a:ext cx="0" cy="4090251"/>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EE22352-1D60-FF4E-9EB6-DCB489F86C6A}"/>
              </a:ext>
            </a:extLst>
          </p:cNvPr>
          <p:cNvCxnSpPr>
            <a:cxnSpLocks/>
          </p:cNvCxnSpPr>
          <p:nvPr/>
        </p:nvCxnSpPr>
        <p:spPr>
          <a:xfrm>
            <a:off x="4928678" y="1514137"/>
            <a:ext cx="0" cy="4090251"/>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1DBC04-937F-774C-90CC-8D3D688FE51D}"/>
              </a:ext>
            </a:extLst>
          </p:cNvPr>
          <p:cNvCxnSpPr>
            <a:cxnSpLocks/>
          </p:cNvCxnSpPr>
          <p:nvPr/>
        </p:nvCxnSpPr>
        <p:spPr>
          <a:xfrm>
            <a:off x="7168296" y="1514137"/>
            <a:ext cx="0" cy="4090251"/>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7BF9639-F904-114C-8CFC-A2F6DAC2F95E}"/>
              </a:ext>
            </a:extLst>
          </p:cNvPr>
          <p:cNvCxnSpPr>
            <a:cxnSpLocks/>
          </p:cNvCxnSpPr>
          <p:nvPr/>
        </p:nvCxnSpPr>
        <p:spPr>
          <a:xfrm>
            <a:off x="9527183" y="1514137"/>
            <a:ext cx="0" cy="4090251"/>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2" name="Picture 41" descr="Icon&#10;&#10;Description automatically generated">
            <a:extLst>
              <a:ext uri="{FF2B5EF4-FFF2-40B4-BE49-F238E27FC236}">
                <a16:creationId xmlns:a16="http://schemas.microsoft.com/office/drawing/2014/main" id="{26049547-BAC2-C74C-B800-2B1446754DA3}"/>
              </a:ext>
            </a:extLst>
          </p:cNvPr>
          <p:cNvPicPr>
            <a:picLocks noChangeAspect="1"/>
          </p:cNvPicPr>
          <p:nvPr/>
        </p:nvPicPr>
        <p:blipFill>
          <a:blip r:embed="rId3"/>
          <a:stretch>
            <a:fillRect/>
          </a:stretch>
        </p:blipFill>
        <p:spPr>
          <a:xfrm>
            <a:off x="9878119" y="1818678"/>
            <a:ext cx="1460495" cy="1283747"/>
          </a:xfrm>
          <a:prstGeom prst="rect">
            <a:avLst/>
          </a:prstGeom>
        </p:spPr>
      </p:pic>
      <p:pic>
        <p:nvPicPr>
          <p:cNvPr id="43" name="Picture 42" descr="A picture containing text, clipart&#10;&#10;Description automatically generated">
            <a:extLst>
              <a:ext uri="{FF2B5EF4-FFF2-40B4-BE49-F238E27FC236}">
                <a16:creationId xmlns:a16="http://schemas.microsoft.com/office/drawing/2014/main" id="{0CFC25B7-42F4-1F47-AA97-7CDBC789676A}"/>
              </a:ext>
            </a:extLst>
          </p:cNvPr>
          <p:cNvPicPr>
            <a:picLocks noChangeAspect="1"/>
          </p:cNvPicPr>
          <p:nvPr/>
        </p:nvPicPr>
        <p:blipFill>
          <a:blip r:embed="rId4"/>
          <a:stretch>
            <a:fillRect/>
          </a:stretch>
        </p:blipFill>
        <p:spPr>
          <a:xfrm>
            <a:off x="7763484" y="1993151"/>
            <a:ext cx="1168512" cy="1063749"/>
          </a:xfrm>
          <a:prstGeom prst="rect">
            <a:avLst/>
          </a:prstGeom>
        </p:spPr>
      </p:pic>
      <p:pic>
        <p:nvPicPr>
          <p:cNvPr id="45" name="Picture 44" descr="Icon&#10;&#10;Description automatically generated">
            <a:extLst>
              <a:ext uri="{FF2B5EF4-FFF2-40B4-BE49-F238E27FC236}">
                <a16:creationId xmlns:a16="http://schemas.microsoft.com/office/drawing/2014/main" id="{C767E25D-20E5-7B42-B72C-BBBBBE41AD8C}"/>
              </a:ext>
            </a:extLst>
          </p:cNvPr>
          <p:cNvPicPr>
            <a:picLocks noChangeAspect="1"/>
          </p:cNvPicPr>
          <p:nvPr/>
        </p:nvPicPr>
        <p:blipFill>
          <a:blip r:embed="rId5"/>
          <a:stretch>
            <a:fillRect/>
          </a:stretch>
        </p:blipFill>
        <p:spPr>
          <a:xfrm>
            <a:off x="908954" y="1647446"/>
            <a:ext cx="1247125" cy="1454979"/>
          </a:xfrm>
          <a:prstGeom prst="rect">
            <a:avLst/>
          </a:prstGeom>
        </p:spPr>
      </p:pic>
      <p:pic>
        <p:nvPicPr>
          <p:cNvPr id="22" name="Picture 21" descr="A green and blue map&#10;&#10;Description automatically generated with low confidence">
            <a:extLst>
              <a:ext uri="{FF2B5EF4-FFF2-40B4-BE49-F238E27FC236}">
                <a16:creationId xmlns:a16="http://schemas.microsoft.com/office/drawing/2014/main" id="{4667E1E9-A6DC-694E-9C55-75DEE378A116}"/>
              </a:ext>
            </a:extLst>
          </p:cNvPr>
          <p:cNvPicPr>
            <a:picLocks noChangeAspect="1"/>
          </p:cNvPicPr>
          <p:nvPr/>
        </p:nvPicPr>
        <p:blipFill>
          <a:blip r:embed="rId6"/>
          <a:stretch>
            <a:fillRect/>
          </a:stretch>
        </p:blipFill>
        <p:spPr>
          <a:xfrm>
            <a:off x="5466026" y="1815106"/>
            <a:ext cx="1002396" cy="1343638"/>
          </a:xfrm>
          <a:prstGeom prst="rect">
            <a:avLst/>
          </a:prstGeom>
        </p:spPr>
      </p:pic>
      <p:pic>
        <p:nvPicPr>
          <p:cNvPr id="2" name="Picture 1">
            <a:extLst>
              <a:ext uri="{FF2B5EF4-FFF2-40B4-BE49-F238E27FC236}">
                <a16:creationId xmlns:a16="http://schemas.microsoft.com/office/drawing/2014/main" id="{C013E6C1-6B25-45F2-B9CE-5D31790811C7}"/>
              </a:ext>
            </a:extLst>
          </p:cNvPr>
          <p:cNvPicPr>
            <a:picLocks noChangeAspect="1"/>
          </p:cNvPicPr>
          <p:nvPr/>
        </p:nvPicPr>
        <p:blipFill>
          <a:blip r:embed="rId7"/>
          <a:stretch>
            <a:fillRect/>
          </a:stretch>
        </p:blipFill>
        <p:spPr>
          <a:xfrm>
            <a:off x="3250173" y="1890525"/>
            <a:ext cx="1036410" cy="1140051"/>
          </a:xfrm>
          <a:prstGeom prst="rect">
            <a:avLst/>
          </a:prstGeom>
        </p:spPr>
      </p:pic>
    </p:spTree>
    <p:extLst>
      <p:ext uri="{BB962C8B-B14F-4D97-AF65-F5344CB8AC3E}">
        <p14:creationId xmlns:p14="http://schemas.microsoft.com/office/powerpoint/2010/main" val="125936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8EB2C2-671A-8649-8EBA-DDA2A24879C7}"/>
              </a:ext>
            </a:extLst>
          </p:cNvPr>
          <p:cNvSpPr txBox="1">
            <a:spLocks/>
          </p:cNvSpPr>
          <p:nvPr/>
        </p:nvSpPr>
        <p:spPr bwMode="auto">
          <a:xfrm>
            <a:off x="379141" y="188574"/>
            <a:ext cx="1073612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a:lstStyle>
          <a:p>
            <a:r>
              <a:rPr lang="en-GB" sz="3200" dirty="0"/>
              <a:t>Adult social care employment in the NE</a:t>
            </a:r>
          </a:p>
        </p:txBody>
      </p:sp>
      <p:sp>
        <p:nvSpPr>
          <p:cNvPr id="8" name="Rectangle 7">
            <a:extLst>
              <a:ext uri="{FF2B5EF4-FFF2-40B4-BE49-F238E27FC236}">
                <a16:creationId xmlns:a16="http://schemas.microsoft.com/office/drawing/2014/main" id="{AD139F55-84D1-D746-9335-B8D6DF86D449}"/>
              </a:ext>
            </a:extLst>
          </p:cNvPr>
          <p:cNvSpPr/>
          <p:nvPr/>
        </p:nvSpPr>
        <p:spPr>
          <a:xfrm>
            <a:off x="543339" y="2734599"/>
            <a:ext cx="2634333" cy="90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1" dirty="0">
              <a:solidFill>
                <a:schemeClr val="tx1"/>
              </a:solidFill>
              <a:latin typeface="Arial" panose="020B0604020202020204" pitchFamily="34" charset="0"/>
              <a:cs typeface="Arial" panose="020B0604020202020204" pitchFamily="34" charset="0"/>
            </a:endParaRPr>
          </a:p>
          <a:p>
            <a:pPr algn="ctr"/>
            <a:r>
              <a:rPr lang="en-US" sz="1300" b="1" dirty="0">
                <a:solidFill>
                  <a:schemeClr val="tx1"/>
                </a:solidFill>
                <a:latin typeface="Arial" panose="020B0604020202020204" pitchFamily="34" charset="0"/>
                <a:cs typeface="Arial" panose="020B0604020202020204" pitchFamily="34" charset="0"/>
              </a:rPr>
              <a:t>88,000 jobs and 81,000 people</a:t>
            </a:r>
            <a:r>
              <a:rPr lang="en-US" sz="1300" dirty="0">
                <a:solidFill>
                  <a:schemeClr val="tx1"/>
                </a:solidFill>
                <a:latin typeface="Arial" panose="020B0604020202020204" pitchFamily="34" charset="0"/>
                <a:cs typeface="Arial" panose="020B0604020202020204" pitchFamily="34" charset="0"/>
              </a:rPr>
              <a:t> </a:t>
            </a:r>
            <a:br>
              <a:rPr lang="en-US" sz="1300" dirty="0">
                <a:solidFill>
                  <a:schemeClr val="tx1"/>
                </a:solidFill>
                <a:latin typeface="Arial" panose="020B0604020202020204" pitchFamily="34" charset="0"/>
                <a:cs typeface="Arial" panose="020B0604020202020204" pitchFamily="34" charset="0"/>
              </a:rPr>
            </a:br>
            <a:r>
              <a:rPr lang="en-US" sz="1300" dirty="0">
                <a:solidFill>
                  <a:schemeClr val="tx1"/>
                </a:solidFill>
                <a:latin typeface="Arial" panose="020B0604020202020204" pitchFamily="34" charset="0"/>
                <a:cs typeface="Arial" panose="020B0604020202020204" pitchFamily="34" charset="0"/>
              </a:rPr>
              <a:t>working in adult social care in the </a:t>
            </a:r>
            <a:br>
              <a:rPr lang="en-US" sz="1300" dirty="0">
                <a:solidFill>
                  <a:schemeClr val="tx1"/>
                </a:solidFill>
                <a:latin typeface="Arial" panose="020B0604020202020204" pitchFamily="34" charset="0"/>
                <a:cs typeface="Arial" panose="020B0604020202020204" pitchFamily="34" charset="0"/>
              </a:rPr>
            </a:br>
            <a:r>
              <a:rPr lang="en-US" sz="1300" dirty="0">
                <a:solidFill>
                  <a:schemeClr val="tx1"/>
                </a:solidFill>
                <a:latin typeface="Arial" panose="020B0604020202020204" pitchFamily="34" charset="0"/>
                <a:cs typeface="Arial" panose="020B0604020202020204" pitchFamily="34" charset="0"/>
              </a:rPr>
              <a:t>North East region.</a:t>
            </a:r>
          </a:p>
        </p:txBody>
      </p:sp>
      <p:cxnSp>
        <p:nvCxnSpPr>
          <p:cNvPr id="29" name="Straight Connector 28">
            <a:extLst>
              <a:ext uri="{FF2B5EF4-FFF2-40B4-BE49-F238E27FC236}">
                <a16:creationId xmlns:a16="http://schemas.microsoft.com/office/drawing/2014/main" id="{C0AED90C-5D50-3F4D-AE04-E52DF23CF526}"/>
              </a:ext>
            </a:extLst>
          </p:cNvPr>
          <p:cNvCxnSpPr>
            <a:cxnSpLocks/>
          </p:cNvCxnSpPr>
          <p:nvPr/>
        </p:nvCxnSpPr>
        <p:spPr>
          <a:xfrm>
            <a:off x="3537200" y="1514137"/>
            <a:ext cx="0" cy="4184887"/>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63DB2CC-1F8A-9C46-8E75-C456116D68DF}"/>
              </a:ext>
            </a:extLst>
          </p:cNvPr>
          <p:cNvCxnSpPr>
            <a:cxnSpLocks/>
          </p:cNvCxnSpPr>
          <p:nvPr/>
        </p:nvCxnSpPr>
        <p:spPr>
          <a:xfrm flipH="1">
            <a:off x="617810" y="3780784"/>
            <a:ext cx="2575964" cy="0"/>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1" name="Picture 10" descr="A picture containing logo&#10;&#10;Description automatically generated">
            <a:extLst>
              <a:ext uri="{FF2B5EF4-FFF2-40B4-BE49-F238E27FC236}">
                <a16:creationId xmlns:a16="http://schemas.microsoft.com/office/drawing/2014/main" id="{3B3912D9-A028-C143-9674-B2FDB16A631A}"/>
              </a:ext>
            </a:extLst>
          </p:cNvPr>
          <p:cNvPicPr>
            <a:picLocks noChangeAspect="1"/>
          </p:cNvPicPr>
          <p:nvPr/>
        </p:nvPicPr>
        <p:blipFill>
          <a:blip r:embed="rId3"/>
          <a:stretch>
            <a:fillRect/>
          </a:stretch>
        </p:blipFill>
        <p:spPr>
          <a:xfrm>
            <a:off x="987595" y="1671732"/>
            <a:ext cx="1778000" cy="990600"/>
          </a:xfrm>
          <a:prstGeom prst="rect">
            <a:avLst/>
          </a:prstGeom>
        </p:spPr>
      </p:pic>
      <p:sp>
        <p:nvSpPr>
          <p:cNvPr id="31" name="TextBox 30">
            <a:extLst>
              <a:ext uri="{FF2B5EF4-FFF2-40B4-BE49-F238E27FC236}">
                <a16:creationId xmlns:a16="http://schemas.microsoft.com/office/drawing/2014/main" id="{DB770F69-FB4E-FB40-8408-531CF0D7F7E2}"/>
              </a:ext>
            </a:extLst>
          </p:cNvPr>
          <p:cNvSpPr txBox="1"/>
          <p:nvPr/>
        </p:nvSpPr>
        <p:spPr>
          <a:xfrm>
            <a:off x="3884912" y="1451886"/>
            <a:ext cx="3485149" cy="292388"/>
          </a:xfrm>
          <a:prstGeom prst="rect">
            <a:avLst/>
          </a:prstGeom>
          <a:noFill/>
        </p:spPr>
        <p:txBody>
          <a:bodyPr wrap="square">
            <a:spAutoFit/>
          </a:bodyPr>
          <a:lstStyle/>
          <a:p>
            <a:pPr algn="ctr"/>
            <a:r>
              <a:rPr lang="en-US" sz="1300" b="1" dirty="0">
                <a:latin typeface="Arial" panose="020B0604020202020204" pitchFamily="34" charset="0"/>
                <a:cs typeface="Arial" panose="020B0604020202020204" pitchFamily="34" charset="0"/>
              </a:rPr>
              <a:t>Employment status</a:t>
            </a:r>
            <a:endParaRPr lang="en-US" sz="1300" dirty="0"/>
          </a:p>
        </p:txBody>
      </p:sp>
      <p:cxnSp>
        <p:nvCxnSpPr>
          <p:cNvPr id="36" name="Straight Connector 35">
            <a:extLst>
              <a:ext uri="{FF2B5EF4-FFF2-40B4-BE49-F238E27FC236}">
                <a16:creationId xmlns:a16="http://schemas.microsoft.com/office/drawing/2014/main" id="{E175D5AC-C14F-DF49-911B-F2264E0BB37E}"/>
              </a:ext>
            </a:extLst>
          </p:cNvPr>
          <p:cNvCxnSpPr>
            <a:cxnSpLocks/>
          </p:cNvCxnSpPr>
          <p:nvPr/>
        </p:nvCxnSpPr>
        <p:spPr>
          <a:xfrm flipH="1">
            <a:off x="3859225" y="3429000"/>
            <a:ext cx="3510845" cy="0"/>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C92BC7C-2F38-4846-8C07-AF4134938E95}"/>
              </a:ext>
            </a:extLst>
          </p:cNvPr>
          <p:cNvGrpSpPr/>
          <p:nvPr/>
        </p:nvGrpSpPr>
        <p:grpSpPr>
          <a:xfrm>
            <a:off x="4062662" y="1792419"/>
            <a:ext cx="3074889" cy="1560415"/>
            <a:chOff x="4061472" y="2207826"/>
            <a:chExt cx="3074889" cy="1560415"/>
          </a:xfrm>
        </p:grpSpPr>
        <p:sp>
          <p:nvSpPr>
            <p:cNvPr id="23" name="Rectangle 22">
              <a:extLst>
                <a:ext uri="{FF2B5EF4-FFF2-40B4-BE49-F238E27FC236}">
                  <a16:creationId xmlns:a16="http://schemas.microsoft.com/office/drawing/2014/main" id="{67559422-BFAD-BD48-BFA6-D226164B8EFD}"/>
                </a:ext>
              </a:extLst>
            </p:cNvPr>
            <p:cNvSpPr/>
            <p:nvPr/>
          </p:nvSpPr>
          <p:spPr>
            <a:xfrm>
              <a:off x="4178761" y="2207826"/>
              <a:ext cx="781741" cy="1255523"/>
            </a:xfrm>
            <a:prstGeom prst="rect">
              <a:avLst/>
            </a:prstGeom>
            <a:solidFill>
              <a:srgbClr val="07B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DF86027-60A9-564D-8104-2547B2D8958A}"/>
                </a:ext>
              </a:extLst>
            </p:cNvPr>
            <p:cNvSpPr/>
            <p:nvPr/>
          </p:nvSpPr>
          <p:spPr>
            <a:xfrm>
              <a:off x="5206869" y="3417630"/>
              <a:ext cx="781741" cy="45719"/>
            </a:xfrm>
            <a:prstGeom prst="rect">
              <a:avLst/>
            </a:prstGeom>
            <a:solidFill>
              <a:srgbClr val="07B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A107F9A-EBBF-554E-94DD-D6E4F989A5F4}"/>
                </a:ext>
              </a:extLst>
            </p:cNvPr>
            <p:cNvSpPr/>
            <p:nvPr/>
          </p:nvSpPr>
          <p:spPr>
            <a:xfrm>
              <a:off x="6239715" y="3382806"/>
              <a:ext cx="781741" cy="80543"/>
            </a:xfrm>
            <a:prstGeom prst="rect">
              <a:avLst/>
            </a:prstGeom>
            <a:solidFill>
              <a:srgbClr val="07B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16ED10F-1494-B643-A09E-E401F6ED108C}"/>
                </a:ext>
              </a:extLst>
            </p:cNvPr>
            <p:cNvSpPr txBox="1"/>
            <p:nvPr/>
          </p:nvSpPr>
          <p:spPr>
            <a:xfrm>
              <a:off x="4061472" y="3475892"/>
              <a:ext cx="1012600" cy="292349"/>
            </a:xfrm>
            <a:prstGeom prst="rect">
              <a:avLst/>
            </a:prstGeom>
            <a:noFill/>
          </p:spPr>
          <p:txBody>
            <a:bodyPr wrap="square">
              <a:spAutoFit/>
            </a:bodyPr>
            <a:lstStyle/>
            <a:p>
              <a:pPr algn="ctr"/>
              <a:r>
                <a:rPr lang="en-US" sz="1300" dirty="0">
                  <a:latin typeface="Arial" panose="020B0604020202020204" pitchFamily="34" charset="0"/>
                  <a:cs typeface="Arial" panose="020B0604020202020204" pitchFamily="34" charset="0"/>
                </a:rPr>
                <a:t>Permanent</a:t>
              </a:r>
              <a:endParaRPr lang="en-US" sz="1300" dirty="0"/>
            </a:p>
          </p:txBody>
        </p:sp>
        <p:sp>
          <p:nvSpPr>
            <p:cNvPr id="44" name="TextBox 43">
              <a:extLst>
                <a:ext uri="{FF2B5EF4-FFF2-40B4-BE49-F238E27FC236}">
                  <a16:creationId xmlns:a16="http://schemas.microsoft.com/office/drawing/2014/main" id="{6C6A456E-5AF8-BE4E-BC2D-0E81E24AE346}"/>
                </a:ext>
              </a:extLst>
            </p:cNvPr>
            <p:cNvSpPr txBox="1"/>
            <p:nvPr/>
          </p:nvSpPr>
          <p:spPr>
            <a:xfrm>
              <a:off x="5070466" y="3475892"/>
              <a:ext cx="1012600" cy="292349"/>
            </a:xfrm>
            <a:prstGeom prst="rect">
              <a:avLst/>
            </a:prstGeom>
            <a:noFill/>
          </p:spPr>
          <p:txBody>
            <a:bodyPr wrap="square">
              <a:spAutoFit/>
            </a:bodyPr>
            <a:lstStyle/>
            <a:p>
              <a:pPr algn="ctr"/>
              <a:r>
                <a:rPr lang="en-US" sz="1300" dirty="0">
                  <a:latin typeface="Arial" panose="020B0604020202020204" pitchFamily="34" charset="0"/>
                  <a:cs typeface="Arial" panose="020B0604020202020204" pitchFamily="34" charset="0"/>
                </a:rPr>
                <a:t>Temporary</a:t>
              </a:r>
              <a:endParaRPr lang="en-US" sz="1300" dirty="0"/>
            </a:p>
          </p:txBody>
        </p:sp>
        <p:sp>
          <p:nvSpPr>
            <p:cNvPr id="46" name="TextBox 45">
              <a:extLst>
                <a:ext uri="{FF2B5EF4-FFF2-40B4-BE49-F238E27FC236}">
                  <a16:creationId xmlns:a16="http://schemas.microsoft.com/office/drawing/2014/main" id="{294B1374-7757-EA46-AC1C-66791E0CFF69}"/>
                </a:ext>
              </a:extLst>
            </p:cNvPr>
            <p:cNvSpPr txBox="1"/>
            <p:nvPr/>
          </p:nvSpPr>
          <p:spPr>
            <a:xfrm>
              <a:off x="6123761" y="3475892"/>
              <a:ext cx="1012600" cy="292349"/>
            </a:xfrm>
            <a:prstGeom prst="rect">
              <a:avLst/>
            </a:prstGeom>
            <a:noFill/>
          </p:spPr>
          <p:txBody>
            <a:bodyPr wrap="square">
              <a:spAutoFit/>
            </a:bodyPr>
            <a:lstStyle/>
            <a:p>
              <a:pPr algn="ctr"/>
              <a:r>
                <a:rPr lang="en-US" sz="1300" dirty="0">
                  <a:latin typeface="Arial" panose="020B0604020202020204" pitchFamily="34" charset="0"/>
                  <a:cs typeface="Arial" panose="020B0604020202020204" pitchFamily="34" charset="0"/>
                </a:rPr>
                <a:t>Bank/Pool</a:t>
              </a:r>
              <a:endParaRPr lang="en-US" sz="1300" dirty="0"/>
            </a:p>
          </p:txBody>
        </p:sp>
        <p:sp>
          <p:nvSpPr>
            <p:cNvPr id="47" name="TextBox 46">
              <a:extLst>
                <a:ext uri="{FF2B5EF4-FFF2-40B4-BE49-F238E27FC236}">
                  <a16:creationId xmlns:a16="http://schemas.microsoft.com/office/drawing/2014/main" id="{5B41B39D-6088-4A4A-BEC6-8E86280E8CB3}"/>
                </a:ext>
              </a:extLst>
            </p:cNvPr>
            <p:cNvSpPr txBox="1"/>
            <p:nvPr/>
          </p:nvSpPr>
          <p:spPr>
            <a:xfrm>
              <a:off x="5206868" y="3062313"/>
              <a:ext cx="754641" cy="369332"/>
            </a:xfrm>
            <a:prstGeom prst="rect">
              <a:avLst/>
            </a:prstGeom>
            <a:noFill/>
          </p:spPr>
          <p:txBody>
            <a:bodyPr wrap="square">
              <a:spAutoFit/>
            </a:bodyPr>
            <a:lstStyle/>
            <a:p>
              <a:pPr algn="ctr"/>
              <a:r>
                <a:rPr lang="en-US" b="1" dirty="0">
                  <a:solidFill>
                    <a:srgbClr val="07B197"/>
                  </a:solidFill>
                  <a:latin typeface="Arial" panose="020B0604020202020204" pitchFamily="34" charset="0"/>
                  <a:cs typeface="Arial" panose="020B0604020202020204" pitchFamily="34" charset="0"/>
                </a:rPr>
                <a:t>2%</a:t>
              </a:r>
              <a:endParaRPr lang="en-US" b="1" dirty="0">
                <a:solidFill>
                  <a:srgbClr val="07B197"/>
                </a:solidFill>
              </a:endParaRPr>
            </a:p>
          </p:txBody>
        </p:sp>
        <p:sp>
          <p:nvSpPr>
            <p:cNvPr id="48" name="TextBox 47">
              <a:extLst>
                <a:ext uri="{FF2B5EF4-FFF2-40B4-BE49-F238E27FC236}">
                  <a16:creationId xmlns:a16="http://schemas.microsoft.com/office/drawing/2014/main" id="{B6CE5706-86F1-5E47-9BBF-25B42322BB0F}"/>
                </a:ext>
              </a:extLst>
            </p:cNvPr>
            <p:cNvSpPr txBox="1"/>
            <p:nvPr/>
          </p:nvSpPr>
          <p:spPr>
            <a:xfrm>
              <a:off x="6247392" y="3062313"/>
              <a:ext cx="754641" cy="369332"/>
            </a:xfrm>
            <a:prstGeom prst="rect">
              <a:avLst/>
            </a:prstGeom>
            <a:noFill/>
          </p:spPr>
          <p:txBody>
            <a:bodyPr wrap="square">
              <a:spAutoFit/>
            </a:bodyPr>
            <a:lstStyle/>
            <a:p>
              <a:pPr algn="ctr"/>
              <a:r>
                <a:rPr lang="en-US" b="1" dirty="0">
                  <a:solidFill>
                    <a:srgbClr val="07B197"/>
                  </a:solidFill>
                  <a:latin typeface="Arial" panose="020B0604020202020204" pitchFamily="34" charset="0"/>
                  <a:cs typeface="Arial" panose="020B0604020202020204" pitchFamily="34" charset="0"/>
                </a:rPr>
                <a:t>4%</a:t>
              </a:r>
              <a:endParaRPr lang="en-US" b="1" dirty="0">
                <a:solidFill>
                  <a:srgbClr val="07B197"/>
                </a:solidFill>
              </a:endParaRPr>
            </a:p>
          </p:txBody>
        </p:sp>
        <p:sp>
          <p:nvSpPr>
            <p:cNvPr id="49" name="TextBox 48">
              <a:extLst>
                <a:ext uri="{FF2B5EF4-FFF2-40B4-BE49-F238E27FC236}">
                  <a16:creationId xmlns:a16="http://schemas.microsoft.com/office/drawing/2014/main" id="{3BE08435-1043-1E4C-BF4D-EE4D94EC7E66}"/>
                </a:ext>
              </a:extLst>
            </p:cNvPr>
            <p:cNvSpPr txBox="1"/>
            <p:nvPr/>
          </p:nvSpPr>
          <p:spPr>
            <a:xfrm>
              <a:off x="4182110" y="2612995"/>
              <a:ext cx="754641" cy="369332"/>
            </a:xfrm>
            <a:prstGeom prst="rect">
              <a:avLst/>
            </a:prstGeom>
            <a:noFill/>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94%</a:t>
              </a:r>
              <a:endParaRPr lang="en-US" b="1" dirty="0">
                <a:solidFill>
                  <a:schemeClr val="bg1"/>
                </a:solidFill>
              </a:endParaRPr>
            </a:p>
          </p:txBody>
        </p:sp>
      </p:grpSp>
      <p:cxnSp>
        <p:nvCxnSpPr>
          <p:cNvPr id="56" name="Straight Connector 55">
            <a:extLst>
              <a:ext uri="{FF2B5EF4-FFF2-40B4-BE49-F238E27FC236}">
                <a16:creationId xmlns:a16="http://schemas.microsoft.com/office/drawing/2014/main" id="{B2CFE70A-3BD8-EE43-B6FA-90CB04B64FDC}"/>
              </a:ext>
            </a:extLst>
          </p:cNvPr>
          <p:cNvCxnSpPr>
            <a:cxnSpLocks/>
          </p:cNvCxnSpPr>
          <p:nvPr/>
        </p:nvCxnSpPr>
        <p:spPr>
          <a:xfrm>
            <a:off x="7702800" y="1514137"/>
            <a:ext cx="0" cy="4184887"/>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4AB645F-E05F-564B-B7EB-87E85640E113}"/>
              </a:ext>
            </a:extLst>
          </p:cNvPr>
          <p:cNvSpPr txBox="1"/>
          <p:nvPr/>
        </p:nvSpPr>
        <p:spPr>
          <a:xfrm>
            <a:off x="8050511" y="1451886"/>
            <a:ext cx="3485149" cy="292388"/>
          </a:xfrm>
          <a:prstGeom prst="rect">
            <a:avLst/>
          </a:prstGeom>
          <a:noFill/>
        </p:spPr>
        <p:txBody>
          <a:bodyPr wrap="square">
            <a:spAutoFit/>
          </a:bodyPr>
          <a:lstStyle/>
          <a:p>
            <a:pPr algn="ctr"/>
            <a:r>
              <a:rPr lang="en-US" sz="1300" b="1" dirty="0">
                <a:latin typeface="Arial" panose="020B0604020202020204" pitchFamily="34" charset="0"/>
                <a:cs typeface="Arial" panose="020B0604020202020204" pitchFamily="34" charset="0"/>
              </a:rPr>
              <a:t>Qualifications by level</a:t>
            </a:r>
            <a:endParaRPr lang="en-US" sz="1300" dirty="0"/>
          </a:p>
        </p:txBody>
      </p:sp>
      <p:sp>
        <p:nvSpPr>
          <p:cNvPr id="26" name="Rectangle 25">
            <a:extLst>
              <a:ext uri="{FF2B5EF4-FFF2-40B4-BE49-F238E27FC236}">
                <a16:creationId xmlns:a16="http://schemas.microsoft.com/office/drawing/2014/main" id="{4F84F352-3B2A-0240-A944-9D1BBE4CB543}"/>
              </a:ext>
            </a:extLst>
          </p:cNvPr>
          <p:cNvSpPr/>
          <p:nvPr/>
        </p:nvSpPr>
        <p:spPr>
          <a:xfrm>
            <a:off x="8991600" y="3047942"/>
            <a:ext cx="2286000" cy="703935"/>
          </a:xfrm>
          <a:prstGeom prst="rect">
            <a:avLst/>
          </a:prstGeom>
          <a:solidFill>
            <a:srgbClr val="07B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E606BC-05B6-4B41-AE70-C6DC76BD203A}"/>
              </a:ext>
            </a:extLst>
          </p:cNvPr>
          <p:cNvSpPr/>
          <p:nvPr/>
        </p:nvSpPr>
        <p:spPr>
          <a:xfrm>
            <a:off x="8991600" y="3945409"/>
            <a:ext cx="1845731" cy="703935"/>
          </a:xfrm>
          <a:prstGeom prst="rect">
            <a:avLst/>
          </a:prstGeom>
          <a:solidFill>
            <a:srgbClr val="07B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548C3EC-E84A-FC42-910E-F6B41178B773}"/>
              </a:ext>
            </a:extLst>
          </p:cNvPr>
          <p:cNvSpPr/>
          <p:nvPr/>
        </p:nvSpPr>
        <p:spPr>
          <a:xfrm>
            <a:off x="8991601" y="4851342"/>
            <a:ext cx="491066" cy="703935"/>
          </a:xfrm>
          <a:prstGeom prst="rect">
            <a:avLst/>
          </a:prstGeom>
          <a:solidFill>
            <a:srgbClr val="07B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0DFE9243-439F-BD42-B653-29AD87F99A2B}"/>
              </a:ext>
            </a:extLst>
          </p:cNvPr>
          <p:cNvCxnSpPr>
            <a:cxnSpLocks/>
          </p:cNvCxnSpPr>
          <p:nvPr/>
        </p:nvCxnSpPr>
        <p:spPr>
          <a:xfrm flipH="1">
            <a:off x="8973661" y="2045776"/>
            <a:ext cx="17939" cy="3653248"/>
          </a:xfrm>
          <a:prstGeom prst="line">
            <a:avLst/>
          </a:prstGeom>
          <a:ln w="3175">
            <a:solidFill>
              <a:srgbClr val="07B197"/>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BFE14F37-5C7F-CD4D-BE30-C6DF8903E799}"/>
              </a:ext>
            </a:extLst>
          </p:cNvPr>
          <p:cNvSpPr txBox="1"/>
          <p:nvPr/>
        </p:nvSpPr>
        <p:spPr>
          <a:xfrm>
            <a:off x="9311911" y="5018643"/>
            <a:ext cx="754641" cy="369332"/>
          </a:xfrm>
          <a:prstGeom prst="rect">
            <a:avLst/>
          </a:prstGeom>
          <a:noFill/>
        </p:spPr>
        <p:txBody>
          <a:bodyPr wrap="square">
            <a:spAutoFit/>
          </a:bodyPr>
          <a:lstStyle/>
          <a:p>
            <a:pPr algn="ctr"/>
            <a:r>
              <a:rPr lang="en-US" b="1" dirty="0">
                <a:solidFill>
                  <a:srgbClr val="07B197"/>
                </a:solidFill>
                <a:latin typeface="Arial" panose="020B0604020202020204" pitchFamily="34" charset="0"/>
                <a:cs typeface="Arial" panose="020B0604020202020204" pitchFamily="34" charset="0"/>
              </a:rPr>
              <a:t>5%</a:t>
            </a:r>
            <a:endParaRPr lang="en-US" b="1" dirty="0">
              <a:solidFill>
                <a:srgbClr val="07B197"/>
              </a:solidFill>
            </a:endParaRPr>
          </a:p>
        </p:txBody>
      </p:sp>
      <p:sp>
        <p:nvSpPr>
          <p:cNvPr id="63" name="TextBox 62">
            <a:extLst>
              <a:ext uri="{FF2B5EF4-FFF2-40B4-BE49-F238E27FC236}">
                <a16:creationId xmlns:a16="http://schemas.microsoft.com/office/drawing/2014/main" id="{E6F51170-53B2-1243-AAD4-9D1A3651BB39}"/>
              </a:ext>
            </a:extLst>
          </p:cNvPr>
          <p:cNvSpPr txBox="1"/>
          <p:nvPr/>
        </p:nvSpPr>
        <p:spPr>
          <a:xfrm>
            <a:off x="10737940" y="4112710"/>
            <a:ext cx="754641" cy="369332"/>
          </a:xfrm>
          <a:prstGeom prst="rect">
            <a:avLst/>
          </a:prstGeom>
          <a:noFill/>
        </p:spPr>
        <p:txBody>
          <a:bodyPr wrap="square">
            <a:spAutoFit/>
          </a:bodyPr>
          <a:lstStyle/>
          <a:p>
            <a:pPr algn="ctr"/>
            <a:r>
              <a:rPr lang="en-US" b="1" dirty="0">
                <a:solidFill>
                  <a:srgbClr val="07B197"/>
                </a:solidFill>
                <a:latin typeface="Arial" panose="020B0604020202020204" pitchFamily="34" charset="0"/>
                <a:cs typeface="Arial" panose="020B0604020202020204" pitchFamily="34" charset="0"/>
              </a:rPr>
              <a:t>21%</a:t>
            </a:r>
            <a:endParaRPr lang="en-US" b="1" dirty="0">
              <a:solidFill>
                <a:srgbClr val="07B197"/>
              </a:solidFill>
            </a:endParaRPr>
          </a:p>
        </p:txBody>
      </p:sp>
      <p:sp>
        <p:nvSpPr>
          <p:cNvPr id="64" name="TextBox 63">
            <a:extLst>
              <a:ext uri="{FF2B5EF4-FFF2-40B4-BE49-F238E27FC236}">
                <a16:creationId xmlns:a16="http://schemas.microsoft.com/office/drawing/2014/main" id="{436310CB-8B71-F742-89A0-544E47F61E1C}"/>
              </a:ext>
            </a:extLst>
          </p:cNvPr>
          <p:cNvSpPr txBox="1"/>
          <p:nvPr/>
        </p:nvSpPr>
        <p:spPr>
          <a:xfrm>
            <a:off x="11169537" y="3244334"/>
            <a:ext cx="754641" cy="369332"/>
          </a:xfrm>
          <a:prstGeom prst="rect">
            <a:avLst/>
          </a:prstGeom>
          <a:noFill/>
        </p:spPr>
        <p:txBody>
          <a:bodyPr wrap="square">
            <a:spAutoFit/>
          </a:bodyPr>
          <a:lstStyle/>
          <a:p>
            <a:pPr algn="ctr"/>
            <a:r>
              <a:rPr lang="en-US" b="1" dirty="0">
                <a:solidFill>
                  <a:srgbClr val="07B197"/>
                </a:solidFill>
                <a:latin typeface="Arial" panose="020B0604020202020204" pitchFamily="34" charset="0"/>
                <a:cs typeface="Arial" panose="020B0604020202020204" pitchFamily="34" charset="0"/>
              </a:rPr>
              <a:t>26%</a:t>
            </a:r>
            <a:endParaRPr lang="en-US" b="1" dirty="0">
              <a:solidFill>
                <a:srgbClr val="07B197"/>
              </a:solidFill>
            </a:endParaRPr>
          </a:p>
        </p:txBody>
      </p:sp>
      <p:sp>
        <p:nvSpPr>
          <p:cNvPr id="65" name="TextBox 64">
            <a:extLst>
              <a:ext uri="{FF2B5EF4-FFF2-40B4-BE49-F238E27FC236}">
                <a16:creationId xmlns:a16="http://schemas.microsoft.com/office/drawing/2014/main" id="{223F4F51-E8FF-F249-B3B7-242707E076AB}"/>
              </a:ext>
            </a:extLst>
          </p:cNvPr>
          <p:cNvSpPr txBox="1"/>
          <p:nvPr/>
        </p:nvSpPr>
        <p:spPr>
          <a:xfrm>
            <a:off x="8874871" y="2309295"/>
            <a:ext cx="754641" cy="369332"/>
          </a:xfrm>
          <a:prstGeom prst="rect">
            <a:avLst/>
          </a:prstGeom>
          <a:noFill/>
        </p:spPr>
        <p:txBody>
          <a:bodyPr wrap="square">
            <a:spAutoFit/>
          </a:bodyPr>
          <a:lstStyle/>
          <a:p>
            <a:pPr algn="ctr"/>
            <a:r>
              <a:rPr lang="en-US" b="1" dirty="0">
                <a:solidFill>
                  <a:srgbClr val="07B197"/>
                </a:solidFill>
                <a:latin typeface="Arial" panose="020B0604020202020204" pitchFamily="34" charset="0"/>
                <a:cs typeface="Arial" panose="020B0604020202020204" pitchFamily="34" charset="0"/>
              </a:rPr>
              <a:t>0%</a:t>
            </a:r>
            <a:endParaRPr lang="en-US" b="1" dirty="0">
              <a:solidFill>
                <a:srgbClr val="07B197"/>
              </a:solidFill>
            </a:endParaRPr>
          </a:p>
        </p:txBody>
      </p:sp>
      <p:sp>
        <p:nvSpPr>
          <p:cNvPr id="66" name="TextBox 65">
            <a:extLst>
              <a:ext uri="{FF2B5EF4-FFF2-40B4-BE49-F238E27FC236}">
                <a16:creationId xmlns:a16="http://schemas.microsoft.com/office/drawing/2014/main" id="{7F13EF00-7E1D-2E42-9011-D529F10FB3F2}"/>
              </a:ext>
            </a:extLst>
          </p:cNvPr>
          <p:cNvSpPr txBox="1"/>
          <p:nvPr/>
        </p:nvSpPr>
        <p:spPr>
          <a:xfrm>
            <a:off x="7837471" y="2332194"/>
            <a:ext cx="1121431" cy="292388"/>
          </a:xfrm>
          <a:prstGeom prst="rect">
            <a:avLst/>
          </a:prstGeom>
          <a:noFill/>
        </p:spPr>
        <p:txBody>
          <a:bodyPr wrap="square">
            <a:spAutoFit/>
          </a:bodyPr>
          <a:lstStyle/>
          <a:p>
            <a:pPr algn="r"/>
            <a:r>
              <a:rPr lang="en-US" sz="1300" dirty="0">
                <a:latin typeface="Arial" panose="020B0604020202020204" pitchFamily="34" charset="0"/>
                <a:cs typeface="Arial" panose="020B0604020202020204" pitchFamily="34" charset="0"/>
              </a:rPr>
              <a:t>Entry/Level1</a:t>
            </a:r>
            <a:endParaRPr lang="en-US" sz="1300" dirty="0"/>
          </a:p>
        </p:txBody>
      </p:sp>
      <p:sp>
        <p:nvSpPr>
          <p:cNvPr id="67" name="TextBox 66">
            <a:extLst>
              <a:ext uri="{FF2B5EF4-FFF2-40B4-BE49-F238E27FC236}">
                <a16:creationId xmlns:a16="http://schemas.microsoft.com/office/drawing/2014/main" id="{87424DDE-5ABD-EE4E-9437-0C71B9D989B2}"/>
              </a:ext>
            </a:extLst>
          </p:cNvPr>
          <p:cNvSpPr txBox="1"/>
          <p:nvPr/>
        </p:nvSpPr>
        <p:spPr>
          <a:xfrm>
            <a:off x="7635851" y="3275855"/>
            <a:ext cx="1323051" cy="292388"/>
          </a:xfrm>
          <a:prstGeom prst="rect">
            <a:avLst/>
          </a:prstGeom>
          <a:noFill/>
        </p:spPr>
        <p:txBody>
          <a:bodyPr wrap="square">
            <a:spAutoFit/>
          </a:bodyPr>
          <a:lstStyle/>
          <a:p>
            <a:pPr algn="r"/>
            <a:r>
              <a:rPr lang="en-US" sz="1300" dirty="0">
                <a:latin typeface="Arial" panose="020B0604020202020204" pitchFamily="34" charset="0"/>
                <a:cs typeface="Arial" panose="020B0604020202020204" pitchFamily="34" charset="0"/>
              </a:rPr>
              <a:t>Level 2</a:t>
            </a:r>
            <a:endParaRPr lang="en-US" sz="1300" dirty="0"/>
          </a:p>
        </p:txBody>
      </p:sp>
      <p:sp>
        <p:nvSpPr>
          <p:cNvPr id="68" name="TextBox 67">
            <a:extLst>
              <a:ext uri="{FF2B5EF4-FFF2-40B4-BE49-F238E27FC236}">
                <a16:creationId xmlns:a16="http://schemas.microsoft.com/office/drawing/2014/main" id="{9AB1A17D-1471-524E-9A0D-76BA05BB4D96}"/>
              </a:ext>
            </a:extLst>
          </p:cNvPr>
          <p:cNvSpPr txBox="1"/>
          <p:nvPr/>
        </p:nvSpPr>
        <p:spPr>
          <a:xfrm>
            <a:off x="7635851" y="4153679"/>
            <a:ext cx="1323051" cy="292388"/>
          </a:xfrm>
          <a:prstGeom prst="rect">
            <a:avLst/>
          </a:prstGeom>
          <a:noFill/>
        </p:spPr>
        <p:txBody>
          <a:bodyPr wrap="square">
            <a:spAutoFit/>
          </a:bodyPr>
          <a:lstStyle/>
          <a:p>
            <a:pPr algn="r"/>
            <a:r>
              <a:rPr lang="en-US" sz="1300" dirty="0">
                <a:latin typeface="Arial" panose="020B0604020202020204" pitchFamily="34" charset="0"/>
                <a:cs typeface="Arial" panose="020B0604020202020204" pitchFamily="34" charset="0"/>
              </a:rPr>
              <a:t>Level 3</a:t>
            </a:r>
            <a:endParaRPr lang="en-US" sz="1300" dirty="0"/>
          </a:p>
        </p:txBody>
      </p:sp>
      <p:sp>
        <p:nvSpPr>
          <p:cNvPr id="69" name="TextBox 68">
            <a:extLst>
              <a:ext uri="{FF2B5EF4-FFF2-40B4-BE49-F238E27FC236}">
                <a16:creationId xmlns:a16="http://schemas.microsoft.com/office/drawing/2014/main" id="{6D349FE3-BDFB-9E45-82C1-7A75421F298D}"/>
              </a:ext>
            </a:extLst>
          </p:cNvPr>
          <p:cNvSpPr txBox="1"/>
          <p:nvPr/>
        </p:nvSpPr>
        <p:spPr>
          <a:xfrm>
            <a:off x="7891294" y="5060764"/>
            <a:ext cx="1067608" cy="492443"/>
          </a:xfrm>
          <a:prstGeom prst="rect">
            <a:avLst/>
          </a:prstGeom>
          <a:noFill/>
        </p:spPr>
        <p:txBody>
          <a:bodyPr wrap="square">
            <a:spAutoFit/>
          </a:bodyPr>
          <a:lstStyle/>
          <a:p>
            <a:pPr algn="r"/>
            <a:r>
              <a:rPr lang="en-US" sz="1300" dirty="0">
                <a:latin typeface="Arial" panose="020B0604020202020204" pitchFamily="34" charset="0"/>
                <a:cs typeface="Arial" panose="020B0604020202020204" pitchFamily="34" charset="0"/>
              </a:rPr>
              <a:t>Level 4 </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and above</a:t>
            </a:r>
            <a:endParaRPr lang="en-US" sz="1300" dirty="0"/>
          </a:p>
        </p:txBody>
      </p:sp>
      <p:sp>
        <p:nvSpPr>
          <p:cNvPr id="37" name="Rectangle 36">
            <a:extLst>
              <a:ext uri="{FF2B5EF4-FFF2-40B4-BE49-F238E27FC236}">
                <a16:creationId xmlns:a16="http://schemas.microsoft.com/office/drawing/2014/main" id="{9D526543-3199-C84C-B46A-F66A8223B33E}"/>
              </a:ext>
            </a:extLst>
          </p:cNvPr>
          <p:cNvSpPr/>
          <p:nvPr/>
        </p:nvSpPr>
        <p:spPr>
          <a:xfrm>
            <a:off x="3859225" y="3780784"/>
            <a:ext cx="3510841" cy="1918231"/>
          </a:xfrm>
          <a:prstGeom prst="rect">
            <a:avLst/>
          </a:prstGeom>
          <a:solidFill>
            <a:srgbClr val="07B19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nchorCtr="0"/>
          <a:lstStyle/>
          <a:p>
            <a:r>
              <a:rPr lang="en-US" sz="2000" b="1" dirty="0">
                <a:solidFill>
                  <a:schemeClr val="bg1"/>
                </a:solidFill>
                <a:latin typeface="Arial" panose="020B0604020202020204" pitchFamily="34" charset="0"/>
                <a:cs typeface="Arial" panose="020B0604020202020204" pitchFamily="34" charset="0"/>
              </a:rPr>
              <a:t>4,500 vacancies</a:t>
            </a:r>
          </a:p>
          <a:p>
            <a:r>
              <a:rPr lang="en-US" sz="2000" b="1" dirty="0">
                <a:solidFill>
                  <a:schemeClr val="bg1"/>
                </a:solidFill>
                <a:latin typeface="Arial" panose="020B0604020202020204" pitchFamily="34" charset="0"/>
                <a:cs typeface="Arial" panose="020B0604020202020204" pitchFamily="34" charset="0"/>
              </a:rPr>
              <a:t>were advertised on an average day 2020/2021.</a:t>
            </a:r>
          </a:p>
        </p:txBody>
      </p:sp>
      <p:sp>
        <p:nvSpPr>
          <p:cNvPr id="40" name="Rectangle 39">
            <a:extLst>
              <a:ext uri="{FF2B5EF4-FFF2-40B4-BE49-F238E27FC236}">
                <a16:creationId xmlns:a16="http://schemas.microsoft.com/office/drawing/2014/main" id="{AFDE31D8-0BCD-6C4B-B39D-56B6DC3F327E}"/>
              </a:ext>
            </a:extLst>
          </p:cNvPr>
          <p:cNvSpPr/>
          <p:nvPr/>
        </p:nvSpPr>
        <p:spPr>
          <a:xfrm>
            <a:off x="379727" y="4549271"/>
            <a:ext cx="2843328" cy="1074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dirty="0">
                <a:solidFill>
                  <a:schemeClr val="tx1"/>
                </a:solidFill>
                <a:latin typeface="Arial" panose="020B0604020202020204" pitchFamily="34" charset="0"/>
                <a:cs typeface="Arial" panose="020B0604020202020204" pitchFamily="34" charset="0"/>
              </a:rPr>
              <a:t>96% jobs filled by individuals with a British nationality.</a:t>
            </a:r>
            <a:br>
              <a:rPr lang="en-US" sz="1300" dirty="0">
                <a:solidFill>
                  <a:schemeClr val="tx1"/>
                </a:solidFill>
                <a:latin typeface="Arial" panose="020B0604020202020204" pitchFamily="34" charset="0"/>
                <a:cs typeface="Arial" panose="020B0604020202020204" pitchFamily="34" charset="0"/>
              </a:rPr>
            </a:br>
            <a:r>
              <a:rPr lang="en-US" sz="1300" dirty="0">
                <a:solidFill>
                  <a:schemeClr val="tx1"/>
                </a:solidFill>
                <a:latin typeface="Arial" panose="020B0604020202020204" pitchFamily="34" charset="0"/>
                <a:cs typeface="Arial" panose="020B0604020202020204" pitchFamily="34" charset="0"/>
              </a:rPr>
              <a:t>2% of the jobs are filled by individuals with an EU nationality and another 2% by non EU nationality.</a:t>
            </a:r>
          </a:p>
          <a:p>
            <a:endParaRPr lang="en-US" sz="1300" dirty="0">
              <a:solidFill>
                <a:schemeClr val="tx1"/>
              </a:solidFill>
              <a:latin typeface="Arial" panose="020B0604020202020204" pitchFamily="34" charset="0"/>
              <a:cs typeface="Arial" panose="020B0604020202020204" pitchFamily="34" charset="0"/>
            </a:endParaRPr>
          </a:p>
          <a:p>
            <a:r>
              <a:rPr lang="en-US" sz="1300" dirty="0">
                <a:solidFill>
                  <a:schemeClr val="tx1"/>
                </a:solidFill>
                <a:latin typeface="Arial" panose="020B0604020202020204" pitchFamily="34" charset="0"/>
                <a:cs typeface="Arial" panose="020B0604020202020204" pitchFamily="34" charset="0"/>
              </a:rPr>
              <a:t>.</a:t>
            </a:r>
          </a:p>
        </p:txBody>
      </p:sp>
      <p:pic>
        <p:nvPicPr>
          <p:cNvPr id="3" name="Picture 2" descr="A picture containing clipart, gear&#10;&#10;Description automatically generated">
            <a:extLst>
              <a:ext uri="{FF2B5EF4-FFF2-40B4-BE49-F238E27FC236}">
                <a16:creationId xmlns:a16="http://schemas.microsoft.com/office/drawing/2014/main" id="{43DFEF9D-DB79-2748-B6ED-FA6C9B223787}"/>
              </a:ext>
            </a:extLst>
          </p:cNvPr>
          <p:cNvPicPr>
            <a:picLocks noChangeAspect="1"/>
          </p:cNvPicPr>
          <p:nvPr/>
        </p:nvPicPr>
        <p:blipFill>
          <a:blip r:embed="rId4"/>
          <a:stretch>
            <a:fillRect/>
          </a:stretch>
        </p:blipFill>
        <p:spPr>
          <a:xfrm>
            <a:off x="3979328" y="4364153"/>
            <a:ext cx="533400" cy="533400"/>
          </a:xfrm>
          <a:prstGeom prst="rect">
            <a:avLst/>
          </a:prstGeom>
        </p:spPr>
      </p:pic>
      <p:pic>
        <p:nvPicPr>
          <p:cNvPr id="2" name="Picture 1">
            <a:extLst>
              <a:ext uri="{FF2B5EF4-FFF2-40B4-BE49-F238E27FC236}">
                <a16:creationId xmlns:a16="http://schemas.microsoft.com/office/drawing/2014/main" id="{261E7BBF-D4BB-40CA-902B-05335032ECC1}"/>
              </a:ext>
            </a:extLst>
          </p:cNvPr>
          <p:cNvPicPr>
            <a:picLocks noChangeAspect="1"/>
          </p:cNvPicPr>
          <p:nvPr/>
        </p:nvPicPr>
        <p:blipFill>
          <a:blip r:embed="rId5"/>
          <a:stretch>
            <a:fillRect/>
          </a:stretch>
        </p:blipFill>
        <p:spPr>
          <a:xfrm>
            <a:off x="1446949" y="3853364"/>
            <a:ext cx="819391" cy="803111"/>
          </a:xfrm>
          <a:prstGeom prst="rect">
            <a:avLst/>
          </a:prstGeom>
        </p:spPr>
      </p:pic>
    </p:spTree>
    <p:extLst>
      <p:ext uri="{BB962C8B-B14F-4D97-AF65-F5344CB8AC3E}">
        <p14:creationId xmlns:p14="http://schemas.microsoft.com/office/powerpoint/2010/main" val="3570410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FA8A9C-9E05-4546-ABDF-5E90F67298D9}"/>
              </a:ext>
            </a:extLst>
          </p:cNvPr>
          <p:cNvSpPr>
            <a:spLocks noGrp="1"/>
          </p:cNvSpPr>
          <p:nvPr>
            <p:ph idx="1"/>
          </p:nvPr>
        </p:nvSpPr>
        <p:spPr>
          <a:xfrm>
            <a:off x="5473700" y="1986584"/>
            <a:ext cx="5537200" cy="2217636"/>
          </a:xfrm>
        </p:spPr>
        <p:txBody>
          <a:bodyPr/>
          <a:lstStyle/>
          <a:p>
            <a:pPr marL="0" indent="0">
              <a:buNone/>
            </a:pPr>
            <a:r>
              <a:rPr lang="en-GB" sz="2000" dirty="0">
                <a:latin typeface="Arial"/>
                <a:cs typeface="Arial"/>
              </a:rPr>
              <a:t>Navigate your way around </a:t>
            </a:r>
            <a:r>
              <a:rPr lang="en-GB" sz="2000" b="1" dirty="0">
                <a:latin typeface="Arial"/>
                <a:cs typeface="Arial"/>
              </a:rPr>
              <a:t>Durham Care</a:t>
            </a:r>
            <a:r>
              <a:rPr lang="en-GB" sz="2000" dirty="0">
                <a:latin typeface="Arial"/>
                <a:cs typeface="Arial"/>
              </a:rPr>
              <a:t> and meet a range of employees describing their roles and career pathways open to you within the sector.</a:t>
            </a:r>
            <a:endParaRPr lang="en-US" sz="2000" dirty="0">
              <a:latin typeface="Arial"/>
              <a:cs typeface="Arial"/>
            </a:endParaRPr>
          </a:p>
          <a:p>
            <a:pPr marL="0" indent="0">
              <a:buNone/>
            </a:pPr>
            <a:endParaRPr lang="en-GB" sz="2000" dirty="0">
              <a:latin typeface="Arial"/>
              <a:cs typeface="Arial"/>
            </a:endParaRPr>
          </a:p>
          <a:p>
            <a:pPr marL="0" indent="0">
              <a:buNone/>
            </a:pPr>
            <a:r>
              <a:rPr lang="en-GB" sz="2000" b="1" dirty="0">
                <a:latin typeface="Arial"/>
                <a:cs typeface="Arial"/>
              </a:rPr>
              <a:t>Student Activity</a:t>
            </a:r>
          </a:p>
          <a:p>
            <a:pPr marL="0" indent="0">
              <a:buNone/>
            </a:pPr>
            <a:r>
              <a:rPr lang="en-GB" sz="1400" dirty="0">
                <a:hlinkClick r:id="rId3"/>
              </a:rPr>
              <a:t>Explore the Workplace (northeastambition.co.uk)</a:t>
            </a:r>
            <a:endParaRPr lang="en-GB" sz="2000" dirty="0"/>
          </a:p>
        </p:txBody>
      </p:sp>
      <p:sp>
        <p:nvSpPr>
          <p:cNvPr id="5" name="Title 1">
            <a:extLst>
              <a:ext uri="{FF2B5EF4-FFF2-40B4-BE49-F238E27FC236}">
                <a16:creationId xmlns:a16="http://schemas.microsoft.com/office/drawing/2014/main" id="{991FF316-7263-5240-BD1C-CAE8F0C6CF10}"/>
              </a:ext>
            </a:extLst>
          </p:cNvPr>
          <p:cNvSpPr txBox="1">
            <a:spLocks/>
          </p:cNvSpPr>
          <p:nvPr/>
        </p:nvSpPr>
        <p:spPr bwMode="auto">
          <a:xfrm>
            <a:off x="379141" y="188574"/>
            <a:ext cx="1073612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a:lstStyle>
          <a:p>
            <a:r>
              <a:rPr lang="en-GB" sz="3200" dirty="0"/>
              <a:t>Workplace Tour: Durham Care Academy</a:t>
            </a:r>
          </a:p>
        </p:txBody>
      </p:sp>
      <p:pic>
        <p:nvPicPr>
          <p:cNvPr id="4" name="Picture 3">
            <a:hlinkClick r:id="rId4"/>
            <a:extLst>
              <a:ext uri="{FF2B5EF4-FFF2-40B4-BE49-F238E27FC236}">
                <a16:creationId xmlns:a16="http://schemas.microsoft.com/office/drawing/2014/main" id="{47D779EF-1F2F-7441-9042-4384CEB052C5}"/>
              </a:ext>
            </a:extLst>
          </p:cNvPr>
          <p:cNvPicPr>
            <a:picLocks noChangeAspect="1"/>
          </p:cNvPicPr>
          <p:nvPr/>
        </p:nvPicPr>
        <p:blipFill>
          <a:blip r:embed="rId5"/>
          <a:srcRect/>
          <a:stretch/>
        </p:blipFill>
        <p:spPr>
          <a:xfrm>
            <a:off x="607103" y="1987246"/>
            <a:ext cx="4420383" cy="2483215"/>
          </a:xfrm>
          <a:prstGeom prst="rect">
            <a:avLst/>
          </a:prstGeom>
        </p:spPr>
      </p:pic>
    </p:spTree>
    <p:extLst>
      <p:ext uri="{BB962C8B-B14F-4D97-AF65-F5344CB8AC3E}">
        <p14:creationId xmlns:p14="http://schemas.microsoft.com/office/powerpoint/2010/main" val="4284626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1FF316-7263-5240-BD1C-CAE8F0C6CF10}"/>
              </a:ext>
            </a:extLst>
          </p:cNvPr>
          <p:cNvSpPr txBox="1">
            <a:spLocks/>
          </p:cNvSpPr>
          <p:nvPr/>
        </p:nvSpPr>
        <p:spPr bwMode="auto">
          <a:xfrm>
            <a:off x="379141" y="188574"/>
            <a:ext cx="1073612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a:lstStyle>
          <a:p>
            <a:r>
              <a:rPr lang="en-GB" sz="3200" dirty="0"/>
              <a:t>Jobs in health and social care</a:t>
            </a:r>
          </a:p>
        </p:txBody>
      </p:sp>
      <p:cxnSp>
        <p:nvCxnSpPr>
          <p:cNvPr id="9" name="Straight Connector 8">
            <a:extLst>
              <a:ext uri="{FF2B5EF4-FFF2-40B4-BE49-F238E27FC236}">
                <a16:creationId xmlns:a16="http://schemas.microsoft.com/office/drawing/2014/main" id="{843B117E-D93F-5349-B926-EA3AD73E91C2}"/>
              </a:ext>
            </a:extLst>
          </p:cNvPr>
          <p:cNvCxnSpPr>
            <a:cxnSpLocks/>
          </p:cNvCxnSpPr>
          <p:nvPr/>
        </p:nvCxnSpPr>
        <p:spPr>
          <a:xfrm>
            <a:off x="5747201" y="2006600"/>
            <a:ext cx="0" cy="3584887"/>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3B804E96-426F-AD4C-9869-3D67748130F6}"/>
              </a:ext>
            </a:extLst>
          </p:cNvPr>
          <p:cNvSpPr txBox="1">
            <a:spLocks/>
          </p:cNvSpPr>
          <p:nvPr/>
        </p:nvSpPr>
        <p:spPr bwMode="auto">
          <a:xfrm>
            <a:off x="602166" y="3074979"/>
            <a:ext cx="5040351" cy="323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Watch the videos of people working in health and social care in the North East and answer the questions.</a:t>
            </a:r>
          </a:p>
          <a:p>
            <a:r>
              <a:rPr lang="en-US" sz="1800" dirty="0">
                <a:hlinkClick r:id="rId3"/>
              </a:rPr>
              <a:t>Radiographer</a:t>
            </a:r>
            <a:endParaRPr lang="en-US" sz="1800" dirty="0"/>
          </a:p>
          <a:p>
            <a:r>
              <a:rPr lang="en-US" sz="1800" dirty="0">
                <a:hlinkClick r:id="rId4"/>
              </a:rPr>
              <a:t>Genomics Practitioner</a:t>
            </a:r>
            <a:endParaRPr lang="en-US" sz="1800" dirty="0"/>
          </a:p>
          <a:p>
            <a:r>
              <a:rPr lang="en-US" sz="1800" dirty="0">
                <a:hlinkClick r:id="rId5"/>
              </a:rPr>
              <a:t>Dental Nurse Apprentice</a:t>
            </a:r>
            <a:endParaRPr lang="en-US" sz="1800" dirty="0"/>
          </a:p>
          <a:p>
            <a:r>
              <a:rPr lang="en-US" sz="1800" dirty="0">
                <a:hlinkClick r:id="rId6"/>
              </a:rPr>
              <a:t>Support Worker</a:t>
            </a:r>
            <a:endParaRPr lang="en-US" sz="1800" dirty="0"/>
          </a:p>
          <a:p>
            <a:r>
              <a:rPr lang="en-US" sz="1800" dirty="0">
                <a:hlinkClick r:id="rId7"/>
              </a:rPr>
              <a:t>Deputy Operations Director</a:t>
            </a:r>
            <a:endParaRPr lang="en-US" sz="1800" dirty="0"/>
          </a:p>
        </p:txBody>
      </p:sp>
      <p:pic>
        <p:nvPicPr>
          <p:cNvPr id="11" name="Picture 10" descr="Icon&#10;&#10;Description automatically generated">
            <a:extLst>
              <a:ext uri="{FF2B5EF4-FFF2-40B4-BE49-F238E27FC236}">
                <a16:creationId xmlns:a16="http://schemas.microsoft.com/office/drawing/2014/main" id="{E039F296-365C-1442-96BB-4872732B92DF}"/>
              </a:ext>
            </a:extLst>
          </p:cNvPr>
          <p:cNvPicPr>
            <a:picLocks noChangeAspect="1"/>
          </p:cNvPicPr>
          <p:nvPr/>
        </p:nvPicPr>
        <p:blipFill>
          <a:blip r:embed="rId8"/>
          <a:stretch>
            <a:fillRect/>
          </a:stretch>
        </p:blipFill>
        <p:spPr>
          <a:xfrm>
            <a:off x="729166" y="1399540"/>
            <a:ext cx="2128490" cy="1458725"/>
          </a:xfrm>
          <a:prstGeom prst="rect">
            <a:avLst/>
          </a:prstGeom>
        </p:spPr>
      </p:pic>
      <p:sp>
        <p:nvSpPr>
          <p:cNvPr id="12" name="Content Placeholder 2">
            <a:extLst>
              <a:ext uri="{FF2B5EF4-FFF2-40B4-BE49-F238E27FC236}">
                <a16:creationId xmlns:a16="http://schemas.microsoft.com/office/drawing/2014/main" id="{78F29ED8-7133-7441-B103-1A9088BBB75E}"/>
              </a:ext>
            </a:extLst>
          </p:cNvPr>
          <p:cNvSpPr txBox="1">
            <a:spLocks/>
          </p:cNvSpPr>
          <p:nvPr/>
        </p:nvSpPr>
        <p:spPr bwMode="auto">
          <a:xfrm>
            <a:off x="6095999" y="2133554"/>
            <a:ext cx="5753097" cy="345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Questions</a:t>
            </a:r>
          </a:p>
          <a:p>
            <a:r>
              <a:rPr lang="en-US" sz="2000" dirty="0"/>
              <a:t>Where does the person work?</a:t>
            </a:r>
          </a:p>
          <a:p>
            <a:r>
              <a:rPr lang="en-US" sz="2000" dirty="0"/>
              <a:t>What job does the speaker have and what types of things do they do in the role?</a:t>
            </a:r>
          </a:p>
          <a:p>
            <a:r>
              <a:rPr lang="en-US" sz="2000" dirty="0"/>
              <a:t>What qualifications do you need to get the job?</a:t>
            </a:r>
          </a:p>
          <a:p>
            <a:r>
              <a:rPr lang="en-US" sz="2000" dirty="0"/>
              <a:t>Which skills are important to the job?</a:t>
            </a:r>
          </a:p>
          <a:p>
            <a:r>
              <a:rPr lang="en-US" sz="2000" dirty="0"/>
              <a:t>How can you find out more about jobs such as these?</a:t>
            </a:r>
          </a:p>
          <a:p>
            <a:endParaRPr lang="en-US" sz="2000" dirty="0"/>
          </a:p>
        </p:txBody>
      </p:sp>
    </p:spTree>
    <p:extLst>
      <p:ext uri="{BB962C8B-B14F-4D97-AF65-F5344CB8AC3E}">
        <p14:creationId xmlns:p14="http://schemas.microsoft.com/office/powerpoint/2010/main" val="2401947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1FF316-7263-5240-BD1C-CAE8F0C6CF10}"/>
              </a:ext>
            </a:extLst>
          </p:cNvPr>
          <p:cNvSpPr txBox="1">
            <a:spLocks/>
          </p:cNvSpPr>
          <p:nvPr/>
        </p:nvSpPr>
        <p:spPr bwMode="auto">
          <a:xfrm>
            <a:off x="379141" y="188574"/>
            <a:ext cx="1073612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a:lstStyle>
          <a:p>
            <a:r>
              <a:rPr lang="en-GB" sz="3200" dirty="0"/>
              <a:t>What careers are available in health and social care?</a:t>
            </a:r>
          </a:p>
        </p:txBody>
      </p:sp>
      <p:cxnSp>
        <p:nvCxnSpPr>
          <p:cNvPr id="9" name="Straight Connector 8">
            <a:extLst>
              <a:ext uri="{FF2B5EF4-FFF2-40B4-BE49-F238E27FC236}">
                <a16:creationId xmlns:a16="http://schemas.microsoft.com/office/drawing/2014/main" id="{843B117E-D93F-5349-B926-EA3AD73E91C2}"/>
              </a:ext>
            </a:extLst>
          </p:cNvPr>
          <p:cNvCxnSpPr>
            <a:cxnSpLocks/>
          </p:cNvCxnSpPr>
          <p:nvPr/>
        </p:nvCxnSpPr>
        <p:spPr>
          <a:xfrm>
            <a:off x="6492875" y="1357313"/>
            <a:ext cx="0" cy="4234174"/>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3E7666E-65FE-C84C-B47E-BE74729E5573}"/>
              </a:ext>
            </a:extLst>
          </p:cNvPr>
          <p:cNvSpPr txBox="1"/>
          <p:nvPr/>
        </p:nvSpPr>
        <p:spPr>
          <a:xfrm>
            <a:off x="558955" y="1514137"/>
            <a:ext cx="5537041" cy="707886"/>
          </a:xfrm>
          <a:prstGeom prst="rect">
            <a:avLst/>
          </a:prstGeom>
          <a:noFill/>
        </p:spPr>
        <p:txBody>
          <a:bodyPr wrap="square" lIns="91440" tIns="45720" rIns="91440" bIns="45720" numCol="1" rtlCol="0" anchor="t">
            <a:spAutoFit/>
          </a:bodyPr>
          <a:lstStyle/>
          <a:p>
            <a:r>
              <a:rPr lang="en-GB" sz="2000" b="1" dirty="0">
                <a:latin typeface="Arial" panose="020B0604020202020204" pitchFamily="34" charset="0"/>
                <a:cs typeface="Arial" panose="020B0604020202020204" pitchFamily="34" charset="0"/>
              </a:rPr>
              <a:t>Here are some examples of jobs which are available in this sector:</a:t>
            </a:r>
          </a:p>
        </p:txBody>
      </p:sp>
      <p:sp>
        <p:nvSpPr>
          <p:cNvPr id="11" name="TextBox 10">
            <a:extLst>
              <a:ext uri="{FF2B5EF4-FFF2-40B4-BE49-F238E27FC236}">
                <a16:creationId xmlns:a16="http://schemas.microsoft.com/office/drawing/2014/main" id="{F550E838-2B25-BA48-BDDD-5B1C36DE9AD7}"/>
              </a:ext>
            </a:extLst>
          </p:cNvPr>
          <p:cNvSpPr txBox="1"/>
          <p:nvPr/>
        </p:nvSpPr>
        <p:spPr>
          <a:xfrm>
            <a:off x="558955" y="2555474"/>
            <a:ext cx="3084355"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Paramedic</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Pathologist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Radiographer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Audiologist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Healthcare science assistant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Dentist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Care worker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Biomedical scientist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Anaesthetist</a:t>
            </a:r>
          </a:p>
        </p:txBody>
      </p:sp>
      <p:sp>
        <p:nvSpPr>
          <p:cNvPr id="12" name="Content Placeholder 2">
            <a:extLst>
              <a:ext uri="{FF2B5EF4-FFF2-40B4-BE49-F238E27FC236}">
                <a16:creationId xmlns:a16="http://schemas.microsoft.com/office/drawing/2014/main" id="{BE1AF8A2-E85A-AD4F-9E68-0786E3D4CAAB}"/>
              </a:ext>
            </a:extLst>
          </p:cNvPr>
          <p:cNvSpPr>
            <a:spLocks noGrp="1"/>
          </p:cNvSpPr>
          <p:nvPr>
            <p:ph idx="1"/>
          </p:nvPr>
        </p:nvSpPr>
        <p:spPr>
          <a:xfrm>
            <a:off x="6670679" y="1514137"/>
            <a:ext cx="4962361" cy="4371975"/>
          </a:xfrm>
        </p:spPr>
        <p:txBody>
          <a:bodyPr/>
          <a:lstStyle/>
          <a:p>
            <a:pPr marL="0" indent="0">
              <a:buNone/>
            </a:pPr>
            <a:r>
              <a:rPr lang="en-US" sz="2000" b="1" dirty="0">
                <a:latin typeface="Arial"/>
                <a:cs typeface="Arial"/>
              </a:rPr>
              <a:t>Pick one of the jobs listed and </a:t>
            </a:r>
            <a:br>
              <a:rPr lang="en-US" sz="2000" b="1" dirty="0">
                <a:latin typeface="Arial"/>
                <a:cs typeface="Arial"/>
              </a:rPr>
            </a:br>
            <a:r>
              <a:rPr lang="en-US" sz="2000" b="1" dirty="0">
                <a:latin typeface="Arial"/>
                <a:cs typeface="Arial"/>
              </a:rPr>
              <a:t>research the following:</a:t>
            </a:r>
            <a:endParaRPr lang="en-US" sz="1800" b="1" dirty="0">
              <a:latin typeface="Arial"/>
              <a:cs typeface="Arial"/>
            </a:endParaRPr>
          </a:p>
          <a:p>
            <a:r>
              <a:rPr lang="en-US" sz="2000" dirty="0">
                <a:latin typeface="Arial"/>
                <a:cs typeface="Arial"/>
              </a:rPr>
              <a:t>What is the job, what types of things would you do in the role?</a:t>
            </a:r>
          </a:p>
          <a:p>
            <a:r>
              <a:rPr lang="en-US" sz="2000" dirty="0">
                <a:latin typeface="Arial"/>
                <a:cs typeface="Arial"/>
              </a:rPr>
              <a:t>How many hours would you work </a:t>
            </a:r>
            <a:br>
              <a:rPr lang="en-US" sz="2000" dirty="0">
                <a:latin typeface="Arial"/>
                <a:cs typeface="Arial"/>
              </a:rPr>
            </a:br>
            <a:r>
              <a:rPr lang="en-US" sz="2000" dirty="0">
                <a:latin typeface="Arial"/>
                <a:cs typeface="Arial"/>
              </a:rPr>
              <a:t>a week? Is it a typical 9-5 or varied hours? Can you work part-time or freelance?</a:t>
            </a:r>
          </a:p>
          <a:p>
            <a:r>
              <a:rPr lang="en-US" sz="2000" dirty="0">
                <a:latin typeface="Arial"/>
                <a:cs typeface="Arial"/>
              </a:rPr>
              <a:t>What qualifications do you need </a:t>
            </a:r>
            <a:br>
              <a:rPr lang="en-US" sz="2000" dirty="0">
                <a:latin typeface="Arial"/>
                <a:cs typeface="Arial"/>
              </a:rPr>
            </a:br>
            <a:r>
              <a:rPr lang="en-US" sz="2000" dirty="0">
                <a:latin typeface="Arial"/>
                <a:cs typeface="Arial"/>
              </a:rPr>
              <a:t>to get the job?</a:t>
            </a:r>
          </a:p>
          <a:p>
            <a:r>
              <a:rPr lang="en-US" sz="2000" dirty="0">
                <a:latin typeface="Arial"/>
                <a:cs typeface="Arial"/>
              </a:rPr>
              <a:t>What is the starting salary?</a:t>
            </a:r>
          </a:p>
          <a:p>
            <a:r>
              <a:rPr lang="en-US" sz="2000" dirty="0">
                <a:latin typeface="Arial"/>
                <a:cs typeface="Arial"/>
              </a:rPr>
              <a:t>What jobs could you progress </a:t>
            </a:r>
            <a:br>
              <a:rPr lang="en-US" sz="2000" dirty="0">
                <a:latin typeface="Arial"/>
                <a:cs typeface="Arial"/>
              </a:rPr>
            </a:br>
            <a:r>
              <a:rPr lang="en-US" sz="2000" dirty="0">
                <a:latin typeface="Arial"/>
                <a:cs typeface="Arial"/>
              </a:rPr>
              <a:t>to in the future?</a:t>
            </a:r>
          </a:p>
          <a:p>
            <a:pPr marL="0" indent="0">
              <a:buNone/>
            </a:pPr>
            <a:endParaRPr lang="en-US" sz="1800" dirty="0"/>
          </a:p>
        </p:txBody>
      </p:sp>
      <p:sp>
        <p:nvSpPr>
          <p:cNvPr id="13" name="TextBox 12">
            <a:extLst>
              <a:ext uri="{FF2B5EF4-FFF2-40B4-BE49-F238E27FC236}">
                <a16:creationId xmlns:a16="http://schemas.microsoft.com/office/drawing/2014/main" id="{88EC12F4-0DE0-254F-8D0C-AF92B1047F7B}"/>
              </a:ext>
            </a:extLst>
          </p:cNvPr>
          <p:cNvSpPr txBox="1"/>
          <p:nvPr/>
        </p:nvSpPr>
        <p:spPr>
          <a:xfrm>
            <a:off x="3505276" y="2555474"/>
            <a:ext cx="2987599" cy="2554545"/>
          </a:xfrm>
          <a:prstGeom prst="rect">
            <a:avLst/>
          </a:prstGeom>
          <a:noFill/>
        </p:spPr>
        <p:txBody>
          <a:bodyPr wrap="square">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Chiropractor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Genomics practitioner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Physiotherapist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Speech and language therapist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Psychologist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Nutritionist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Nursing associate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Midwife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Personal care assistant</a:t>
            </a:r>
          </a:p>
        </p:txBody>
      </p:sp>
    </p:spTree>
    <p:extLst>
      <p:ext uri="{BB962C8B-B14F-4D97-AF65-F5344CB8AC3E}">
        <p14:creationId xmlns:p14="http://schemas.microsoft.com/office/powerpoint/2010/main" val="4013098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1FF316-7263-5240-BD1C-CAE8F0C6CF10}"/>
              </a:ext>
            </a:extLst>
          </p:cNvPr>
          <p:cNvSpPr txBox="1">
            <a:spLocks/>
          </p:cNvSpPr>
          <p:nvPr/>
        </p:nvSpPr>
        <p:spPr bwMode="auto">
          <a:xfrm>
            <a:off x="379141" y="188574"/>
            <a:ext cx="1073612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a:lstStyle>
          <a:p>
            <a:r>
              <a:rPr lang="en-US" sz="3200" dirty="0"/>
              <a:t>Useful links for research task on job roles</a:t>
            </a:r>
            <a:endParaRPr lang="en-GB" sz="3200" dirty="0"/>
          </a:p>
        </p:txBody>
      </p:sp>
      <p:cxnSp>
        <p:nvCxnSpPr>
          <p:cNvPr id="9" name="Straight Connector 8">
            <a:extLst>
              <a:ext uri="{FF2B5EF4-FFF2-40B4-BE49-F238E27FC236}">
                <a16:creationId xmlns:a16="http://schemas.microsoft.com/office/drawing/2014/main" id="{843B117E-D93F-5349-B926-EA3AD73E91C2}"/>
              </a:ext>
            </a:extLst>
          </p:cNvPr>
          <p:cNvCxnSpPr>
            <a:cxnSpLocks/>
          </p:cNvCxnSpPr>
          <p:nvPr/>
        </p:nvCxnSpPr>
        <p:spPr>
          <a:xfrm>
            <a:off x="5129203" y="1357313"/>
            <a:ext cx="0" cy="4234174"/>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3E7666E-65FE-C84C-B47E-BE74729E5573}"/>
              </a:ext>
            </a:extLst>
          </p:cNvPr>
          <p:cNvSpPr txBox="1"/>
          <p:nvPr/>
        </p:nvSpPr>
        <p:spPr>
          <a:xfrm>
            <a:off x="558956" y="1514137"/>
            <a:ext cx="4455958" cy="427746"/>
          </a:xfrm>
          <a:prstGeom prst="rect">
            <a:avLst/>
          </a:prstGeom>
          <a:noFill/>
        </p:spPr>
        <p:txBody>
          <a:bodyPr wrap="square" lIns="91440" tIns="45720" rIns="91440" bIns="45720" numCol="1" rtlCol="0" anchor="t">
            <a:spAutoFit/>
          </a:bodyPr>
          <a:lstStyle/>
          <a:p>
            <a:pPr>
              <a:lnSpc>
                <a:spcPct val="120000"/>
              </a:lnSpc>
              <a:spcAft>
                <a:spcPts val="600"/>
              </a:spcAft>
            </a:pPr>
            <a:r>
              <a:rPr lang="en-GB" sz="2000" b="1" dirty="0">
                <a:latin typeface="Arial"/>
                <a:ea typeface="+mn-lt"/>
                <a:cs typeface="Arial"/>
              </a:rPr>
              <a:t>Routes into health and social care</a:t>
            </a:r>
            <a:endParaRPr lang="en-US" sz="2000" b="1" dirty="0">
              <a:latin typeface="Arial"/>
              <a:cs typeface="Arial"/>
            </a:endParaRPr>
          </a:p>
        </p:txBody>
      </p:sp>
      <p:sp>
        <p:nvSpPr>
          <p:cNvPr id="10" name="TextBox 9">
            <a:extLst>
              <a:ext uri="{FF2B5EF4-FFF2-40B4-BE49-F238E27FC236}">
                <a16:creationId xmlns:a16="http://schemas.microsoft.com/office/drawing/2014/main" id="{17A2A9FE-7478-FF4B-BDDA-229472EDD164}"/>
              </a:ext>
            </a:extLst>
          </p:cNvPr>
          <p:cNvSpPr txBox="1"/>
          <p:nvPr/>
        </p:nvSpPr>
        <p:spPr>
          <a:xfrm>
            <a:off x="558956" y="2056866"/>
            <a:ext cx="4570249" cy="3346365"/>
          </a:xfrm>
          <a:prstGeom prst="rect">
            <a:avLst/>
          </a:prstGeom>
          <a:noFill/>
        </p:spPr>
        <p:txBody>
          <a:bodyPr wrap="square" lIns="91440" tIns="45720" rIns="91440" bIns="45720" numCol="1" rtlCol="0" anchor="t">
            <a:spAutoFit/>
          </a:bodyPr>
          <a:lstStyle/>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3"/>
              </a:rPr>
              <a:t>NHS Careers</a:t>
            </a:r>
            <a:endParaRPr lang="en-GB" sz="1400" dirty="0">
              <a:latin typeface="Arial" panose="020B0604020202020204" pitchFamily="34" charset="0"/>
              <a:ea typeface="+mn-lt"/>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4"/>
              </a:rPr>
              <a:t>Health careers | Healthcare Science</a:t>
            </a:r>
            <a:endParaRPr lang="en-GB" sz="1400" dirty="0">
              <a:latin typeface="Arial" panose="020B0604020202020204" pitchFamily="34" charset="0"/>
              <a:ea typeface="+mn-lt"/>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5"/>
              </a:rPr>
              <a:t>National Careers Service</a:t>
            </a:r>
            <a:endParaRPr lang="en-GB" sz="1400" dirty="0">
              <a:latin typeface="Arial" panose="020B0604020202020204" pitchFamily="34" charset="0"/>
              <a:ea typeface="+mn-lt"/>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6"/>
              </a:rPr>
              <a:t>Prospects | Healthcare</a:t>
            </a:r>
            <a:endParaRPr lang="en-GB" sz="1400" dirty="0">
              <a:latin typeface="Arial" panose="020B0604020202020204" pitchFamily="34" charset="0"/>
              <a:ea typeface="+mn-lt"/>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7"/>
              </a:rPr>
              <a:t>Amazing Apprenticeships</a:t>
            </a:r>
            <a:endParaRPr lang="en-GB" sz="1400"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8"/>
              </a:rPr>
              <a:t>GOV UK | Apprenticeships</a:t>
            </a:r>
            <a:endParaRPr lang="en-GB" sz="1400" dirty="0">
              <a:latin typeface="Arial" panose="020B0604020202020204" pitchFamily="34" charset="0"/>
              <a:ea typeface="+mn-lt"/>
              <a:cs typeface="Arial" panose="020B0604020202020204" pitchFamily="34" charset="0"/>
            </a:endParaRPr>
          </a:p>
          <a:p>
            <a:pPr>
              <a:lnSpc>
                <a:spcPct val="120000"/>
              </a:lnSpc>
              <a:spcAft>
                <a:spcPts val="600"/>
              </a:spcAft>
            </a:pPr>
            <a:r>
              <a:rPr lang="en-GB" sz="1400" dirty="0">
                <a:latin typeface="Arial" panose="020B0604020202020204" pitchFamily="34" charset="0"/>
                <a:cs typeface="Arial" panose="020B0604020202020204" pitchFamily="34" charset="0"/>
                <a:hlinkClick r:id="rId9"/>
              </a:rPr>
              <a:t>Institute for Apprenticeships | Occupational Maps</a:t>
            </a:r>
            <a:endParaRPr lang="en-GB" sz="1400"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10"/>
              </a:rPr>
              <a:t>Department for Education | Post-16 options</a:t>
            </a: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11"/>
              </a:rPr>
              <a:t>Adult Social Care jobs: Explore roles and care settings</a:t>
            </a:r>
            <a:r>
              <a:rPr lang="en-GB" sz="1400" dirty="0">
                <a:latin typeface="Arial" panose="020B0604020202020204" pitchFamily="34" charset="0"/>
                <a:ea typeface="+mn-lt"/>
                <a:cs typeface="Arial" panose="020B0604020202020204" pitchFamily="34" charset="0"/>
              </a:rPr>
              <a:t> </a:t>
            </a: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12"/>
              </a:rPr>
              <a:t>Take the quiz: Could you work in Adult Social Care?</a:t>
            </a:r>
            <a:r>
              <a:rPr lang="en-GB" sz="1400" dirty="0">
                <a:latin typeface="Arial" panose="020B0604020202020204" pitchFamily="34" charset="0"/>
                <a:ea typeface="+mn-lt"/>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20B2217-7165-A64F-B501-C37F90397DC2}"/>
              </a:ext>
            </a:extLst>
          </p:cNvPr>
          <p:cNvSpPr txBox="1"/>
          <p:nvPr/>
        </p:nvSpPr>
        <p:spPr>
          <a:xfrm>
            <a:off x="5330981" y="1514137"/>
            <a:ext cx="4455958" cy="400110"/>
          </a:xfrm>
          <a:prstGeom prst="rect">
            <a:avLst/>
          </a:prstGeom>
          <a:noFill/>
        </p:spPr>
        <p:txBody>
          <a:bodyPr wrap="square" lIns="91440" tIns="45720" rIns="91440" bIns="45720" numCol="1" rtlCol="0" anchor="t">
            <a:spAutoFit/>
          </a:bodyPr>
          <a:lstStyle/>
          <a:p>
            <a:r>
              <a:rPr lang="en-GB" sz="2000" b="1" dirty="0">
                <a:latin typeface="Arial"/>
                <a:cs typeface="Arial"/>
              </a:rPr>
              <a:t>Local employers</a:t>
            </a:r>
          </a:p>
        </p:txBody>
      </p:sp>
      <p:sp>
        <p:nvSpPr>
          <p:cNvPr id="15" name="Content Placeholder 2">
            <a:extLst>
              <a:ext uri="{FF2B5EF4-FFF2-40B4-BE49-F238E27FC236}">
                <a16:creationId xmlns:a16="http://schemas.microsoft.com/office/drawing/2014/main" id="{F949E009-1BFA-2249-9B57-5755DD889E5C}"/>
              </a:ext>
            </a:extLst>
          </p:cNvPr>
          <p:cNvSpPr>
            <a:spLocks noGrp="1"/>
          </p:cNvSpPr>
          <p:nvPr>
            <p:ph idx="1"/>
          </p:nvPr>
        </p:nvSpPr>
        <p:spPr>
          <a:xfrm>
            <a:off x="5457973" y="2056866"/>
            <a:ext cx="3614587" cy="3896352"/>
          </a:xfrm>
        </p:spPr>
        <p:txBody>
          <a:bodyPr/>
          <a:lstStyle/>
          <a:p>
            <a:pPr marL="0" indent="0">
              <a:buNone/>
            </a:pPr>
            <a:r>
              <a:rPr lang="en-GB" sz="1400" dirty="0">
                <a:hlinkClick r:id="rId13"/>
              </a:rPr>
              <a:t>Northumbria Healthcare NHS Trust</a:t>
            </a:r>
            <a:r>
              <a:rPr lang="en-GB" sz="1400" dirty="0"/>
              <a:t> </a:t>
            </a:r>
          </a:p>
          <a:p>
            <a:pPr marL="0" indent="0">
              <a:buNone/>
            </a:pPr>
            <a:r>
              <a:rPr lang="en-GB" sz="1400" dirty="0">
                <a:hlinkClick r:id="rId14"/>
              </a:rPr>
              <a:t>Gateshead Health NHS Foundation Trust</a:t>
            </a:r>
            <a:endParaRPr lang="en-GB" sz="1400" dirty="0"/>
          </a:p>
          <a:p>
            <a:pPr marL="0" indent="0">
              <a:buNone/>
            </a:pPr>
            <a:r>
              <a:rPr lang="en-GB" sz="1400" dirty="0">
                <a:hlinkClick r:id="rId15"/>
              </a:rPr>
              <a:t>Newcastle upon Tyne Hospitals NHS Foundation Trust</a:t>
            </a:r>
            <a:endParaRPr lang="en-GB" sz="1400" dirty="0"/>
          </a:p>
          <a:p>
            <a:pPr marL="0" indent="0">
              <a:buNone/>
            </a:pPr>
            <a:r>
              <a:rPr lang="en-GB" sz="1400" dirty="0">
                <a:hlinkClick r:id="rId16"/>
              </a:rPr>
              <a:t>Cumbria, Northumbria, Tyne and Wear NHS Foundation Trust</a:t>
            </a:r>
            <a:r>
              <a:rPr lang="en-GB" sz="1400" dirty="0"/>
              <a:t> </a:t>
            </a:r>
          </a:p>
          <a:p>
            <a:pPr marL="0" indent="0">
              <a:buNone/>
            </a:pPr>
            <a:r>
              <a:rPr lang="en-GB" sz="1400" dirty="0">
                <a:hlinkClick r:id="rId17"/>
              </a:rPr>
              <a:t>County Durham and Darlington NHS Foundation Trust</a:t>
            </a:r>
            <a:endParaRPr lang="en-GB" sz="1400" dirty="0"/>
          </a:p>
          <a:p>
            <a:pPr marL="0" indent="0">
              <a:buNone/>
            </a:pPr>
            <a:r>
              <a:rPr lang="en-GB" sz="1400" dirty="0">
                <a:hlinkClick r:id="rId18"/>
              </a:rPr>
              <a:t>South Tyneside and Sunderland NHS Foundation Trust</a:t>
            </a:r>
            <a:r>
              <a:rPr lang="en-GB" sz="1400" dirty="0"/>
              <a:t>  </a:t>
            </a:r>
          </a:p>
          <a:p>
            <a:pPr marL="0" indent="0">
              <a:buNone/>
            </a:pPr>
            <a:r>
              <a:rPr lang="en-GB" sz="1400" dirty="0">
                <a:hlinkClick r:id="rId19"/>
              </a:rPr>
              <a:t>Tees, Esk and Wear Valleys NHS Foundation Trust</a:t>
            </a:r>
            <a:endParaRPr lang="en-GB" sz="1400" dirty="0"/>
          </a:p>
          <a:p>
            <a:pPr marL="0" indent="0">
              <a:buNone/>
            </a:pPr>
            <a:r>
              <a:rPr lang="en-GB" sz="1400" dirty="0">
                <a:hlinkClick r:id="rId20"/>
              </a:rPr>
              <a:t>NHS Shared Business Services</a:t>
            </a:r>
            <a:endParaRPr lang="en-GB" sz="1400" dirty="0">
              <a:hlinkClick r:id="rId21"/>
            </a:endParaRPr>
          </a:p>
          <a:p>
            <a:pPr marL="0" indent="0">
              <a:buNone/>
            </a:pPr>
            <a:endParaRPr lang="en-GB" sz="1400" dirty="0"/>
          </a:p>
        </p:txBody>
      </p:sp>
      <p:sp>
        <p:nvSpPr>
          <p:cNvPr id="16" name="Content Placeholder 2">
            <a:extLst>
              <a:ext uri="{FF2B5EF4-FFF2-40B4-BE49-F238E27FC236}">
                <a16:creationId xmlns:a16="http://schemas.microsoft.com/office/drawing/2014/main" id="{55B6C72F-A5FE-F04B-93BD-3201ACF82A61}"/>
              </a:ext>
            </a:extLst>
          </p:cNvPr>
          <p:cNvSpPr txBox="1">
            <a:spLocks/>
          </p:cNvSpPr>
          <p:nvPr/>
        </p:nvSpPr>
        <p:spPr bwMode="auto">
          <a:xfrm>
            <a:off x="9072560" y="2056866"/>
            <a:ext cx="3119436" cy="356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hlinkClick r:id="rId21"/>
              </a:rPr>
              <a:t>North East Ambulance Service NHS Trust</a:t>
            </a:r>
            <a:r>
              <a:rPr lang="en-GB" sz="1400" dirty="0"/>
              <a:t> </a:t>
            </a:r>
            <a:endParaRPr lang="en-GB" sz="1400" dirty="0">
              <a:hlinkClick r:id="rId22"/>
            </a:endParaRPr>
          </a:p>
          <a:p>
            <a:pPr marL="0" indent="0">
              <a:buNone/>
            </a:pPr>
            <a:r>
              <a:rPr lang="en-GB" sz="1400" dirty="0">
                <a:hlinkClick r:id="rId22"/>
              </a:rPr>
              <a:t>Integrated COVID Hub North East</a:t>
            </a:r>
            <a:r>
              <a:rPr lang="en-GB" sz="1400" dirty="0"/>
              <a:t> </a:t>
            </a:r>
            <a:endParaRPr lang="en-GB" sz="1400" dirty="0">
              <a:hlinkClick r:id="rId23"/>
            </a:endParaRPr>
          </a:p>
          <a:p>
            <a:pPr marL="0" indent="0">
              <a:buNone/>
            </a:pPr>
            <a:r>
              <a:rPr lang="en-GB" sz="1400" dirty="0">
                <a:hlinkClick r:id="rId23"/>
              </a:rPr>
              <a:t>Pioneering Care Partnership</a:t>
            </a:r>
            <a:endParaRPr lang="en-US" sz="1400" dirty="0"/>
          </a:p>
          <a:p>
            <a:pPr marL="0" indent="0">
              <a:buNone/>
            </a:pPr>
            <a:r>
              <a:rPr lang="en-GB" sz="1400" dirty="0">
                <a:hlinkClick r:id="rId24"/>
              </a:rPr>
              <a:t>Healthcare Careers | Exemplar Health Care (exemplarhc.com)</a:t>
            </a:r>
          </a:p>
          <a:p>
            <a:pPr marL="0" indent="0">
              <a:buNone/>
            </a:pPr>
            <a:r>
              <a:rPr lang="en-GB" sz="1400" dirty="0">
                <a:hlinkClick r:id="rId25"/>
              </a:rPr>
              <a:t>Home care agencies in Newcastle - Information Now</a:t>
            </a:r>
          </a:p>
          <a:p>
            <a:pPr marL="0" indent="0">
              <a:buNone/>
            </a:pPr>
            <a:r>
              <a:rPr lang="en-GB" sz="1400" dirty="0">
                <a:hlinkClick r:id="rId26"/>
              </a:rPr>
              <a:t>HOME - Sunderland Care and Support</a:t>
            </a:r>
            <a:endParaRPr lang="en-GB" sz="1400" dirty="0"/>
          </a:p>
          <a:p>
            <a:pPr marL="0" indent="0">
              <a:buNone/>
            </a:pPr>
            <a:r>
              <a:rPr lang="en-GB" sz="1400" dirty="0">
                <a:hlinkClick r:id="rId27"/>
              </a:rPr>
              <a:t>County Durham Care Academy</a:t>
            </a:r>
            <a:endParaRPr lang="en-GB" sz="1400" dirty="0"/>
          </a:p>
        </p:txBody>
      </p:sp>
    </p:spTree>
    <p:extLst>
      <p:ext uri="{BB962C8B-B14F-4D97-AF65-F5344CB8AC3E}">
        <p14:creationId xmlns:p14="http://schemas.microsoft.com/office/powerpoint/2010/main" val="3739161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C009910082934097460A7F63B0B4A5" ma:contentTypeVersion="9" ma:contentTypeDescription="Create a new document." ma:contentTypeScope="" ma:versionID="034f8f4a3d962c4fc86283de1dfed680">
  <xsd:schema xmlns:xsd="http://www.w3.org/2001/XMLSchema" xmlns:xs="http://www.w3.org/2001/XMLSchema" xmlns:p="http://schemas.microsoft.com/office/2006/metadata/properties" xmlns:ns2="0a74d1f6-2196-493a-b438-e9b7c0b8e247" xmlns:ns3="db688f3a-50be-4ff6-929f-dd9ef6d37328" targetNamespace="http://schemas.microsoft.com/office/2006/metadata/properties" ma:root="true" ma:fieldsID="a3e364f4ced47b99b944a470830858e1" ns2:_="" ns3:_="">
    <xsd:import namespace="0a74d1f6-2196-493a-b438-e9b7c0b8e247"/>
    <xsd:import namespace="db688f3a-50be-4ff6-929f-dd9ef6d373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74d1f6-2196-493a-b438-e9b7c0b8e2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688f3a-50be-4ff6-929f-dd9ef6d373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8AAE5C-B1EF-46F2-A95D-14C5E3B0107F}">
  <ds:schemaRefs>
    <ds:schemaRef ds:uri="0a74d1f6-2196-493a-b438-e9b7c0b8e247"/>
    <ds:schemaRef ds:uri="db688f3a-50be-4ff6-929f-dd9ef6d373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927DD93-2753-4171-8EDD-9682B7B7FD01}">
  <ds:schemaRefs>
    <ds:schemaRef ds:uri="http://schemas.microsoft.com/sharepoint/v3/contenttype/forms"/>
  </ds:schemaRefs>
</ds:datastoreItem>
</file>

<file path=customXml/itemProps3.xml><?xml version="1.0" encoding="utf-8"?>
<ds:datastoreItem xmlns:ds="http://schemas.openxmlformats.org/officeDocument/2006/customXml" ds:itemID="{913C1C5C-B5DB-4130-8C0D-668727D4D00F}">
  <ds:schemaRefs>
    <ds:schemaRef ds:uri="0a74d1f6-2196-493a-b438-e9b7c0b8e247"/>
    <ds:schemaRef ds:uri="db688f3a-50be-4ff6-929f-dd9ef6d373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483</TotalTime>
  <Words>1675</Words>
  <Application>Microsoft Office PowerPoint</Application>
  <PresentationFormat>Widescreen</PresentationFormat>
  <Paragraphs>212</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Segoe UI</vt:lpstr>
      <vt:lpstr>Office Theme</vt:lpstr>
      <vt:lpstr>Careers in the North East health  and life sciences sector</vt:lpstr>
      <vt:lpstr>The health and life sciences sector in the North East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Karen Burgess</cp:lastModifiedBy>
  <cp:revision>13</cp:revision>
  <dcterms:created xsi:type="dcterms:W3CDTF">2019-11-28T00:18:28Z</dcterms:created>
  <dcterms:modified xsi:type="dcterms:W3CDTF">2022-02-28T15:12:19Z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0x010100B0C009910082934097460A7F63B0B4A5</vt:lpwstr>
  </property>
</Properties>
</file>