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Hanken Grotesk Bold" panose="020B0604020202020204" charset="0"/>
      <p:regular r:id="rId15"/>
    </p:embeddedFont>
    <p:embeddedFont>
      <p:font typeface="Hanken Grotesk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EC06C-342D-8443-4DBF-CFCF903D0DFE}" v="22" dt="2024-12-11T16:34:38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cker, Georgina (North East CA)" userId="S::georgina.cocker@northeast-ca.gov.uk::9f0db9c8-2244-47d2-b4c1-2243f9117d54" providerId="AD" clId="Web-{3DAEC06C-342D-8443-4DBF-CFCF903D0DFE}"/>
    <pc:docChg chg="modSld">
      <pc:chgData name="Cocker, Georgina (North East CA)" userId="S::georgina.cocker@northeast-ca.gov.uk::9f0db9c8-2244-47d2-b4c1-2243f9117d54" providerId="AD" clId="Web-{3DAEC06C-342D-8443-4DBF-CFCF903D0DFE}" dt="2024-12-11T16:34:38.428" v="21" actId="1076"/>
      <pc:docMkLst>
        <pc:docMk/>
      </pc:docMkLst>
      <pc:sldChg chg="addSp delSp modSp">
        <pc:chgData name="Cocker, Georgina (North East CA)" userId="S::georgina.cocker@northeast-ca.gov.uk::9f0db9c8-2244-47d2-b4c1-2243f9117d54" providerId="AD" clId="Web-{3DAEC06C-342D-8443-4DBF-CFCF903D0DFE}" dt="2024-12-11T16:34:38.428" v="21" actId="1076"/>
        <pc:sldMkLst>
          <pc:docMk/>
          <pc:sldMk cId="0" sldId="264"/>
        </pc:sldMkLst>
        <pc:spChg chg="mod">
          <ac:chgData name="Cocker, Georgina (North East CA)" userId="S::georgina.cocker@northeast-ca.gov.uk::9f0db9c8-2244-47d2-b4c1-2243f9117d54" providerId="AD" clId="Web-{3DAEC06C-342D-8443-4DBF-CFCF903D0DFE}" dt="2024-12-11T16:34:08.177" v="13" actId="1076"/>
          <ac:spMkLst>
            <pc:docMk/>
            <pc:sldMk cId="0" sldId="264"/>
            <ac:spMk id="3" creationId="{00000000-0000-0000-0000-000000000000}"/>
          </ac:spMkLst>
        </pc:spChg>
        <pc:spChg chg="del mod">
          <ac:chgData name="Cocker, Georgina (North East CA)" userId="S::georgina.cocker@northeast-ca.gov.uk::9f0db9c8-2244-47d2-b4c1-2243f9117d54" providerId="AD" clId="Web-{3DAEC06C-342D-8443-4DBF-CFCF903D0DFE}" dt="2024-12-11T16:34:30.678" v="19"/>
          <ac:spMkLst>
            <pc:docMk/>
            <pc:sldMk cId="0" sldId="264"/>
            <ac:spMk id="4" creationId="{00000000-0000-0000-0000-000000000000}"/>
          </ac:spMkLst>
        </pc:spChg>
        <pc:spChg chg="del">
          <ac:chgData name="Cocker, Georgina (North East CA)" userId="S::georgina.cocker@northeast-ca.gov.uk::9f0db9c8-2244-47d2-b4c1-2243f9117d54" providerId="AD" clId="Web-{3DAEC06C-342D-8443-4DBF-CFCF903D0DFE}" dt="2024-12-11T16:33:43.223" v="2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Cocker, Georgina (North East CA)" userId="S::georgina.cocker@northeast-ca.gov.uk::9f0db9c8-2244-47d2-b4c1-2243f9117d54" providerId="AD" clId="Web-{3DAEC06C-342D-8443-4DBF-CFCF903D0DFE}" dt="2024-12-11T16:33:49.254" v="3" actId="1076"/>
          <ac:spMkLst>
            <pc:docMk/>
            <pc:sldMk cId="0" sldId="264"/>
            <ac:spMk id="6" creationId="{D510FE8B-8EC7-93F9-4920-8415298BE6F4}"/>
          </ac:spMkLst>
        </pc:spChg>
        <pc:picChg chg="add del mod">
          <ac:chgData name="Cocker, Georgina (North East CA)" userId="S::georgina.cocker@northeast-ca.gov.uk::9f0db9c8-2244-47d2-b4c1-2243f9117d54" providerId="AD" clId="Web-{3DAEC06C-342D-8443-4DBF-CFCF903D0DFE}" dt="2024-12-11T16:34:38.428" v="21" actId="1076"/>
          <ac:picMkLst>
            <pc:docMk/>
            <pc:sldMk cId="0" sldId="264"/>
            <ac:picMk id="7" creationId="{8FC8D0A8-03AC-7818-434F-F8CFF147EC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bbc.co.uk/bitesize/articles/zg7hp4j#z3fy3j6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HSNMIebOuAc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shout.mindofmyown.org.uk/s/NorthEastLTP/" TargetMode="Externa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88" y="3714981"/>
            <a:ext cx="18316575" cy="5177300"/>
            <a:chOff x="0" y="0"/>
            <a:chExt cx="24422100" cy="6903066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24384000" cy="6864985"/>
            </a:xfrm>
            <a:custGeom>
              <a:avLst/>
              <a:gdLst/>
              <a:ahLst/>
              <a:cxnLst/>
              <a:rect l="l" t="t" r="r" b="b"/>
              <a:pathLst>
                <a:path w="24384000" h="6864985">
                  <a:moveTo>
                    <a:pt x="0" y="0"/>
                  </a:moveTo>
                  <a:lnTo>
                    <a:pt x="24384000" y="0"/>
                  </a:lnTo>
                  <a:lnTo>
                    <a:pt x="24384000" y="6864985"/>
                  </a:lnTo>
                  <a:lnTo>
                    <a:pt x="0" y="686498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22100" cy="6903085"/>
            </a:xfrm>
            <a:custGeom>
              <a:avLst/>
              <a:gdLst/>
              <a:ahLst/>
              <a:cxnLst/>
              <a:rect l="l" t="t" r="r" b="b"/>
              <a:pathLst>
                <a:path w="24422100" h="6903085">
                  <a:moveTo>
                    <a:pt x="19050" y="0"/>
                  </a:moveTo>
                  <a:lnTo>
                    <a:pt x="24403050" y="0"/>
                  </a:lnTo>
                  <a:cubicBezTo>
                    <a:pt x="24413590" y="0"/>
                    <a:pt x="24422100" y="8509"/>
                    <a:pt x="24422100" y="19050"/>
                  </a:cubicBezTo>
                  <a:lnTo>
                    <a:pt x="24422100" y="6884035"/>
                  </a:lnTo>
                  <a:cubicBezTo>
                    <a:pt x="24422100" y="6894576"/>
                    <a:pt x="24413590" y="6903085"/>
                    <a:pt x="24403050" y="6903085"/>
                  </a:cubicBezTo>
                  <a:lnTo>
                    <a:pt x="19050" y="6903085"/>
                  </a:lnTo>
                  <a:cubicBezTo>
                    <a:pt x="8509" y="6903085"/>
                    <a:pt x="0" y="6894576"/>
                    <a:pt x="0" y="688403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884035"/>
                  </a:lnTo>
                  <a:lnTo>
                    <a:pt x="19050" y="6884035"/>
                  </a:lnTo>
                  <a:lnTo>
                    <a:pt x="19050" y="6864985"/>
                  </a:lnTo>
                  <a:lnTo>
                    <a:pt x="24403050" y="6864985"/>
                  </a:lnTo>
                  <a:lnTo>
                    <a:pt x="24403050" y="6884035"/>
                  </a:lnTo>
                  <a:lnTo>
                    <a:pt x="24384000" y="6884035"/>
                  </a:lnTo>
                  <a:lnTo>
                    <a:pt x="24384000" y="19050"/>
                  </a:lnTo>
                  <a:lnTo>
                    <a:pt x="24403050" y="19050"/>
                  </a:lnTo>
                  <a:lnTo>
                    <a:pt x="244030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42433"/>
            </a:solidFill>
          </p:spPr>
        </p:sp>
      </p:grpSp>
      <p:sp>
        <p:nvSpPr>
          <p:cNvPr id="5" name="Freeform 5" descr="A black and white logo  Description automatically generated"/>
          <p:cNvSpPr/>
          <p:nvPr/>
        </p:nvSpPr>
        <p:spPr>
          <a:xfrm>
            <a:off x="748146" y="709997"/>
            <a:ext cx="5153890" cy="1398020"/>
          </a:xfrm>
          <a:custGeom>
            <a:avLst/>
            <a:gdLst/>
            <a:ahLst/>
            <a:cxnLst/>
            <a:rect l="l" t="t" r="r" b="b"/>
            <a:pathLst>
              <a:path w="5153890" h="1398020">
                <a:moveTo>
                  <a:pt x="0" y="0"/>
                </a:moveTo>
                <a:lnTo>
                  <a:pt x="5153890" y="0"/>
                </a:lnTo>
                <a:lnTo>
                  <a:pt x="5153890" y="1398019"/>
                </a:lnTo>
                <a:lnTo>
                  <a:pt x="0" y="139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6" name="Freeform 6" descr="A black and grey square  Description automatically generated"/>
          <p:cNvSpPr/>
          <p:nvPr/>
        </p:nvSpPr>
        <p:spPr>
          <a:xfrm>
            <a:off x="9416054" y="-3039"/>
            <a:ext cx="8881032" cy="8881032"/>
          </a:xfrm>
          <a:custGeom>
            <a:avLst/>
            <a:gdLst/>
            <a:ahLst/>
            <a:cxnLst/>
            <a:rect l="l" t="t" r="r" b="b"/>
            <a:pathLst>
              <a:path w="8881032" h="8881032">
                <a:moveTo>
                  <a:pt x="0" y="0"/>
                </a:moveTo>
                <a:lnTo>
                  <a:pt x="8881032" y="0"/>
                </a:lnTo>
                <a:lnTo>
                  <a:pt x="8881032" y="8881032"/>
                </a:lnTo>
                <a:lnTo>
                  <a:pt x="0" y="8881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6079" y="8960238"/>
            <a:ext cx="16396888" cy="1287195"/>
          </a:xfrm>
          <a:custGeom>
            <a:avLst/>
            <a:gdLst/>
            <a:ahLst/>
            <a:cxnLst/>
            <a:rect l="l" t="t" r="r" b="b"/>
            <a:pathLst>
              <a:path w="16396888" h="1287195">
                <a:moveTo>
                  <a:pt x="0" y="0"/>
                </a:moveTo>
                <a:lnTo>
                  <a:pt x="16396888" y="0"/>
                </a:lnTo>
                <a:lnTo>
                  <a:pt x="16396888" y="1287195"/>
                </a:lnTo>
                <a:lnTo>
                  <a:pt x="0" y="1287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9" b="-56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5197" y="6438423"/>
            <a:ext cx="1283574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000" b="1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The North East Local Transport 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6688" y="7550277"/>
            <a:ext cx="12848024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FFFFFF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Schools Session 8-13 years</a:t>
            </a:r>
          </a:p>
        </p:txBody>
      </p:sp>
      <p:sp>
        <p:nvSpPr>
          <p:cNvPr id="10" name="Freeform 10" descr="A close-up of a logo  Description automatically generated"/>
          <p:cNvSpPr/>
          <p:nvPr/>
        </p:nvSpPr>
        <p:spPr>
          <a:xfrm>
            <a:off x="351924" y="265446"/>
            <a:ext cx="9944100" cy="2085975"/>
          </a:xfrm>
          <a:custGeom>
            <a:avLst/>
            <a:gdLst/>
            <a:ahLst/>
            <a:cxnLst/>
            <a:rect l="l" t="t" r="r" b="b"/>
            <a:pathLst>
              <a:path w="9944100" h="2085975">
                <a:moveTo>
                  <a:pt x="0" y="0"/>
                </a:moveTo>
                <a:lnTo>
                  <a:pt x="9944100" y="0"/>
                </a:lnTo>
                <a:lnTo>
                  <a:pt x="9944100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4" r="-45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2084" y="5836453"/>
            <a:ext cx="1338689" cy="1338689"/>
          </a:xfrm>
          <a:custGeom>
            <a:avLst/>
            <a:gdLst/>
            <a:ahLst/>
            <a:cxnLst/>
            <a:rect l="l" t="t" r="r" b="b"/>
            <a:pathLst>
              <a:path w="1338689" h="1338689">
                <a:moveTo>
                  <a:pt x="0" y="0"/>
                </a:moveTo>
                <a:lnTo>
                  <a:pt x="1338688" y="0"/>
                </a:lnTo>
                <a:lnTo>
                  <a:pt x="1338688" y="1338689"/>
                </a:lnTo>
                <a:lnTo>
                  <a:pt x="0" y="1338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7591870"/>
            <a:ext cx="1345456" cy="1348829"/>
          </a:xfrm>
          <a:custGeom>
            <a:avLst/>
            <a:gdLst/>
            <a:ahLst/>
            <a:cxnLst/>
            <a:rect l="l" t="t" r="r" b="b"/>
            <a:pathLst>
              <a:path w="1345456" h="1348829">
                <a:moveTo>
                  <a:pt x="0" y="0"/>
                </a:moveTo>
                <a:lnTo>
                  <a:pt x="1345456" y="0"/>
                </a:lnTo>
                <a:lnTo>
                  <a:pt x="1345456" y="1348829"/>
                </a:lnTo>
                <a:lnTo>
                  <a:pt x="0" y="13488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2084" y="4081036"/>
            <a:ext cx="1338689" cy="1338689"/>
          </a:xfrm>
          <a:custGeom>
            <a:avLst/>
            <a:gdLst/>
            <a:ahLst/>
            <a:cxnLst/>
            <a:rect l="l" t="t" r="r" b="b"/>
            <a:pathLst>
              <a:path w="1338689" h="1338689">
                <a:moveTo>
                  <a:pt x="0" y="0"/>
                </a:moveTo>
                <a:lnTo>
                  <a:pt x="1338688" y="0"/>
                </a:lnTo>
                <a:lnTo>
                  <a:pt x="1338688" y="1338689"/>
                </a:lnTo>
                <a:lnTo>
                  <a:pt x="0" y="13386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Thank you for your time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0510" y="4450343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northeast-ca.gov.uk/localtransportplan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60510" y="6205760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haveyoursay@northeast-ca.gov.uk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60510" y="7966247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0191 277 7010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arrow  Description automatically generated"/>
          <p:cNvSpPr/>
          <p:nvPr/>
        </p:nvSpPr>
        <p:spPr>
          <a:xfrm>
            <a:off x="16787523" y="335773"/>
            <a:ext cx="1109382" cy="1109382"/>
          </a:xfrm>
          <a:custGeom>
            <a:avLst/>
            <a:gdLst/>
            <a:ahLst/>
            <a:cxnLst/>
            <a:rect l="l" t="t" r="r" b="b"/>
            <a:pathLst>
              <a:path w="1109382" h="1109382">
                <a:moveTo>
                  <a:pt x="0" y="0"/>
                </a:moveTo>
                <a:lnTo>
                  <a:pt x="1109382" y="0"/>
                </a:lnTo>
                <a:lnTo>
                  <a:pt x="1109382" y="1109383"/>
                </a:lnTo>
                <a:lnTo>
                  <a:pt x="0" y="110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44027" y="4733925"/>
            <a:ext cx="1019994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9000" b="1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Welcome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In today’s session we will: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3940918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2"/>
                </a:lnTo>
                <a:lnTo>
                  <a:pt x="0" y="97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5192267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2"/>
                </a:lnTo>
                <a:lnTo>
                  <a:pt x="0" y="97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463212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1"/>
                </a:lnTo>
                <a:lnTo>
                  <a:pt x="0" y="971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17123" y="4009282"/>
            <a:ext cx="14040143" cy="63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7"/>
              </a:lnSpc>
            </a:pPr>
            <a:r>
              <a:rPr lang="en-US" sz="423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Consider why transport is important to us in our region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7123" y="5146743"/>
            <a:ext cx="14939657" cy="63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7"/>
              </a:lnSpc>
            </a:pPr>
            <a:r>
              <a:rPr lang="en-US" sz="423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Identify the types of transport we use in our daily lives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17123" y="6284204"/>
            <a:ext cx="13417094" cy="1273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7"/>
              </a:lnSpc>
            </a:pPr>
            <a:r>
              <a:rPr lang="en-US" sz="423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Give you a chance to </a:t>
            </a:r>
            <a:r>
              <a:rPr lang="en-US" sz="4239" b="1">
                <a:solidFill>
                  <a:srgbClr val="ED1163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have your say</a:t>
            </a:r>
            <a:r>
              <a:rPr lang="en-US" sz="423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 and shape how transport works for us in our region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983292"/>
            <a:ext cx="8437780" cy="318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3"/>
              </a:lnSpc>
            </a:pPr>
            <a:r>
              <a:rPr lang="en-US" sz="57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is transport?</a:t>
            </a:r>
          </a:p>
          <a:p>
            <a:pPr algn="l">
              <a:lnSpc>
                <a:spcPts val="6263"/>
              </a:lnSpc>
            </a:pPr>
            <a:endParaRPr lang="en-US" sz="57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6263"/>
              </a:lnSpc>
            </a:pPr>
            <a:r>
              <a:rPr lang="en-US" sz="57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How many types of transport can you name?</a:t>
            </a:r>
          </a:p>
        </p:txBody>
      </p:sp>
      <p:sp>
        <p:nvSpPr>
          <p:cNvPr id="5" name="Freeform 5"/>
          <p:cNvSpPr/>
          <p:nvPr/>
        </p:nvSpPr>
        <p:spPr>
          <a:xfrm>
            <a:off x="11171103" y="1825625"/>
            <a:ext cx="6088197" cy="7432675"/>
          </a:xfrm>
          <a:custGeom>
            <a:avLst/>
            <a:gdLst/>
            <a:ahLst/>
            <a:cxnLst/>
            <a:rect l="l" t="t" r="r" b="b"/>
            <a:pathLst>
              <a:path w="6088197" h="7432675">
                <a:moveTo>
                  <a:pt x="0" y="0"/>
                </a:moveTo>
                <a:lnTo>
                  <a:pt x="6088197" y="0"/>
                </a:lnTo>
                <a:lnTo>
                  <a:pt x="6088197" y="7432675"/>
                </a:lnTo>
                <a:lnTo>
                  <a:pt x="0" y="7432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303" r="-20657"/>
            </a:stretch>
          </a:blipFill>
        </p:spPr>
      </p:sp>
      <p:sp>
        <p:nvSpPr>
          <p:cNvPr id="6" name="Freeform 6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540189"/>
            <a:ext cx="8437780" cy="511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is ‘good’ transport?</a:t>
            </a:r>
          </a:p>
          <a:p>
            <a:pPr algn="l">
              <a:lnSpc>
                <a:spcPts val="5075"/>
              </a:lnSpc>
            </a:pPr>
            <a:endParaRPr lang="en-US" sz="4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Why do you need good transport in your life?</a:t>
            </a:r>
          </a:p>
          <a:p>
            <a:pPr algn="l">
              <a:lnSpc>
                <a:spcPts val="5075"/>
              </a:lnSpc>
            </a:pPr>
            <a:endParaRPr lang="en-US" sz="4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Why do others (people and businesses) need good transport in the North East?</a:t>
            </a:r>
          </a:p>
        </p:txBody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8353" y="9296400"/>
            <a:ext cx="5552281" cy="44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  <a:spcBef>
                <a:spcPct val="0"/>
              </a:spcBef>
            </a:pPr>
            <a:r>
              <a:rPr lang="en-US" sz="3200" b="1" u="sng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5" tooltip="https://www.bbc.co.uk/bitesize/articles/zg7hp4j#z3fy3j6"/>
              </a:rPr>
              <a:t>Resource: Transport in the UK</a:t>
            </a:r>
          </a:p>
        </p:txBody>
      </p:sp>
      <p:sp>
        <p:nvSpPr>
          <p:cNvPr id="8" name="Freeform 8"/>
          <p:cNvSpPr/>
          <p:nvPr/>
        </p:nvSpPr>
        <p:spPr>
          <a:xfrm>
            <a:off x="9329250" y="2577233"/>
            <a:ext cx="7930050" cy="6681067"/>
          </a:xfrm>
          <a:custGeom>
            <a:avLst/>
            <a:gdLst/>
            <a:ahLst/>
            <a:cxnLst/>
            <a:rect l="l" t="t" r="r" b="b"/>
            <a:pathLst>
              <a:path w="7930050" h="6681067">
                <a:moveTo>
                  <a:pt x="0" y="0"/>
                </a:moveTo>
                <a:lnTo>
                  <a:pt x="7930050" y="0"/>
                </a:lnTo>
                <a:lnTo>
                  <a:pt x="7930050" y="6681067"/>
                </a:lnTo>
                <a:lnTo>
                  <a:pt x="0" y="66810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71103" y="1825625"/>
            <a:ext cx="6088197" cy="7432675"/>
          </a:xfrm>
          <a:custGeom>
            <a:avLst/>
            <a:gdLst/>
            <a:ahLst/>
            <a:cxnLst/>
            <a:rect l="l" t="t" r="r" b="b"/>
            <a:pathLst>
              <a:path w="6088197" h="7432675">
                <a:moveTo>
                  <a:pt x="0" y="0"/>
                </a:moveTo>
                <a:lnTo>
                  <a:pt x="6088197" y="0"/>
                </a:lnTo>
                <a:lnTo>
                  <a:pt x="6088197" y="7432675"/>
                </a:lnTo>
                <a:lnTo>
                  <a:pt x="0" y="7432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729" r="-41729"/>
            </a:stretch>
          </a:blipFill>
        </p:spPr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687953"/>
            <a:ext cx="8437780" cy="475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Think of a journey that you’ve been on recently...</a:t>
            </a:r>
          </a:p>
          <a:p>
            <a:pPr algn="l">
              <a:lnSpc>
                <a:spcPts val="5399"/>
              </a:lnSpc>
            </a:pPr>
            <a:endParaRPr lang="en-US" sz="49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was good about it?</a:t>
            </a:r>
          </a:p>
          <a:p>
            <a:pPr algn="l">
              <a:lnSpc>
                <a:spcPts val="5399"/>
              </a:lnSpc>
            </a:pPr>
            <a:endParaRPr lang="en-US" sz="49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399"/>
              </a:lnSpc>
            </a:pPr>
            <a:r>
              <a:rPr lang="en-US" sz="4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could make it better?</a:t>
            </a:r>
          </a:p>
          <a:p>
            <a:pPr algn="l">
              <a:lnSpc>
                <a:spcPts val="5399"/>
              </a:lnSpc>
            </a:pPr>
            <a:endParaRPr lang="en-US" sz="49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2029" y="2192128"/>
            <a:ext cx="6707271" cy="7066172"/>
          </a:xfrm>
          <a:custGeom>
            <a:avLst/>
            <a:gdLst/>
            <a:ahLst/>
            <a:cxnLst/>
            <a:rect l="l" t="t" r="r" b="b"/>
            <a:pathLst>
              <a:path w="6707271" h="7066172">
                <a:moveTo>
                  <a:pt x="0" y="0"/>
                </a:moveTo>
                <a:lnTo>
                  <a:pt x="6707271" y="0"/>
                </a:lnTo>
                <a:lnTo>
                  <a:pt x="6707271" y="7066172"/>
                </a:lnTo>
                <a:lnTo>
                  <a:pt x="0" y="706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613" r="-212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781660"/>
            <a:ext cx="8027472" cy="436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ED1163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Kim McGuinness</a:t>
            </a: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 elected as North East Mayor in May 2024.</a:t>
            </a:r>
          </a:p>
          <a:p>
            <a:pPr algn="l">
              <a:lnSpc>
                <a:spcPts val="4319"/>
              </a:lnSpc>
            </a:pPr>
            <a:endParaRPr lang="en-US" sz="3999" b="1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She committed to delivering “</a:t>
            </a:r>
            <a:r>
              <a:rPr lang="en-US" sz="3999" b="1">
                <a:solidFill>
                  <a:srgbClr val="ED1163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green transport that works for all</a:t>
            </a: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”.</a:t>
            </a:r>
          </a:p>
          <a:p>
            <a:pPr algn="l">
              <a:lnSpc>
                <a:spcPts val="4319"/>
              </a:lnSpc>
            </a:pPr>
            <a:endParaRPr lang="en-US" sz="3999" b="1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Let’s hear what she has to say...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The Mayor</a:t>
            </a:r>
          </a:p>
        </p:txBody>
      </p:sp>
      <p:sp>
        <p:nvSpPr>
          <p:cNvPr id="5" name="Freeform 5" descr="A black and white logo  Description automatically generated"/>
          <p:cNvSpPr/>
          <p:nvPr/>
        </p:nvSpPr>
        <p:spPr>
          <a:xfrm>
            <a:off x="751348" y="391451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1"/>
                </a:lnTo>
                <a:lnTo>
                  <a:pt x="0" y="965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" b="-81"/>
            </a:stretch>
          </a:blipFill>
        </p:spPr>
      </p:sp>
      <p:sp>
        <p:nvSpPr>
          <p:cNvPr id="6" name="Freeform 6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 descr="A close-up of a logo  Description automatically generated"/>
          <p:cNvSpPr/>
          <p:nvPr/>
        </p:nvSpPr>
        <p:spPr>
          <a:xfrm>
            <a:off x="579665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7" y="0"/>
                </a:lnTo>
                <a:lnTo>
                  <a:pt x="6547757" y="1351190"/>
                </a:lnTo>
                <a:lnTo>
                  <a:pt x="0" y="1351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7670" y="2405283"/>
            <a:ext cx="12192660" cy="6853017"/>
          </a:xfrm>
          <a:prstGeom prst="rect">
            <a:avLst/>
          </a:prstGeom>
        </p:spPr>
      </p:pic>
      <p:sp>
        <p:nvSpPr>
          <p:cNvPr id="3" name="Freeform 3" descr="A black and white logo  Description automatically generated"/>
          <p:cNvSpPr/>
          <p:nvPr/>
        </p:nvSpPr>
        <p:spPr>
          <a:xfrm>
            <a:off x="751348" y="391451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1"/>
                </a:lnTo>
                <a:lnTo>
                  <a:pt x="0" y="965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1" b="-81"/>
            </a:stretch>
          </a:blipFill>
        </p:spPr>
      </p:sp>
      <p:sp>
        <p:nvSpPr>
          <p:cNvPr id="4" name="Freeform 4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5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7" y="0"/>
                </a:lnTo>
                <a:lnTo>
                  <a:pt x="6547757" y="1351190"/>
                </a:lnTo>
                <a:lnTo>
                  <a:pt x="0" y="135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68" b="-368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arrow  Description automatically generated"/>
          <p:cNvSpPr/>
          <p:nvPr/>
        </p:nvSpPr>
        <p:spPr>
          <a:xfrm>
            <a:off x="16787523" y="335773"/>
            <a:ext cx="1109382" cy="1109382"/>
          </a:xfrm>
          <a:custGeom>
            <a:avLst/>
            <a:gdLst/>
            <a:ahLst/>
            <a:cxnLst/>
            <a:rect l="l" t="t" r="r" b="b"/>
            <a:pathLst>
              <a:path w="1109382" h="1109382">
                <a:moveTo>
                  <a:pt x="0" y="0"/>
                </a:moveTo>
                <a:lnTo>
                  <a:pt x="1109382" y="0"/>
                </a:lnTo>
                <a:lnTo>
                  <a:pt x="1109382" y="1109383"/>
                </a:lnTo>
                <a:lnTo>
                  <a:pt x="0" y="110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63520" y="4211953"/>
            <a:ext cx="4455451" cy="4936788"/>
          </a:xfrm>
          <a:custGeom>
            <a:avLst/>
            <a:gdLst/>
            <a:ahLst/>
            <a:cxnLst/>
            <a:rect l="l" t="t" r="r" b="b"/>
            <a:pathLst>
              <a:path w="4455451" h="4936788">
                <a:moveTo>
                  <a:pt x="0" y="0"/>
                </a:moveTo>
                <a:lnTo>
                  <a:pt x="4455452" y="0"/>
                </a:lnTo>
                <a:lnTo>
                  <a:pt x="4455452" y="4936788"/>
                </a:lnTo>
                <a:lnTo>
                  <a:pt x="0" y="49367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0FE8B-8EC7-93F9-4920-8415298BE6F4}"/>
              </a:ext>
            </a:extLst>
          </p:cNvPr>
          <p:cNvSpPr txBox="1"/>
          <p:nvPr/>
        </p:nvSpPr>
        <p:spPr>
          <a:xfrm>
            <a:off x="1264588" y="2573984"/>
            <a:ext cx="15758823" cy="896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475"/>
              </a:lnSpc>
            </a:pPr>
            <a:r>
              <a:rPr lang="en-US" sz="7400" b="1" u="sng" dirty="0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5"/>
              </a:rPr>
              <a:t>Complete our transport survey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C8D0A8-03AC-7818-434F-F8CFF147E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074" y="4842760"/>
            <a:ext cx="4079789" cy="4146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7096ed-b66d-47fd-8789-3aa4bf7f8f11" xsi:nil="true"/>
    <lcf76f155ced4ddcb4097134ff3c332f xmlns="58f5cb24-4c7c-4fda-a074-f21ba45ff4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D590759B1824A88A4AB0F3EB58D78" ma:contentTypeVersion="12" ma:contentTypeDescription="Create a new document." ma:contentTypeScope="" ma:versionID="5ee355fc5e24fee801916901295cea44">
  <xsd:schema xmlns:xsd="http://www.w3.org/2001/XMLSchema" xmlns:xs="http://www.w3.org/2001/XMLSchema" xmlns:p="http://schemas.microsoft.com/office/2006/metadata/properties" xmlns:ns2="58f5cb24-4c7c-4fda-a074-f21ba45ff4e1" xmlns:ns3="467096ed-b66d-47fd-8789-3aa4bf7f8f11" targetNamespace="http://schemas.microsoft.com/office/2006/metadata/properties" ma:root="true" ma:fieldsID="bb2d144d9ced97e4610cb0489270d74c" ns2:_="" ns3:_="">
    <xsd:import namespace="58f5cb24-4c7c-4fda-a074-f21ba45ff4e1"/>
    <xsd:import namespace="467096ed-b66d-47fd-8789-3aa4bf7f8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5cb24-4c7c-4fda-a074-f21ba45ff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096ed-b66d-47fd-8789-3aa4bf7f8f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e27df2-7a18-4c4d-bf37-97ce2384e7af}" ma:internalName="TaxCatchAll" ma:showField="CatchAllData" ma:web="467096ed-b66d-47fd-8789-3aa4bf7f8f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BA2DC-2B26-434E-882D-68AE9C592F33}">
  <ds:schemaRefs>
    <ds:schemaRef ds:uri="http://schemas.microsoft.com/office/2006/metadata/properties"/>
    <ds:schemaRef ds:uri="http://schemas.microsoft.com/office/infopath/2007/PartnerControls"/>
    <ds:schemaRef ds:uri="467096ed-b66d-47fd-8789-3aa4bf7f8f11"/>
    <ds:schemaRef ds:uri="58f5cb24-4c7c-4fda-a074-f21ba45ff4e1"/>
  </ds:schemaRefs>
</ds:datastoreItem>
</file>

<file path=customXml/itemProps2.xml><?xml version="1.0" encoding="utf-8"?>
<ds:datastoreItem xmlns:ds="http://schemas.openxmlformats.org/officeDocument/2006/customXml" ds:itemID="{C31FB5F5-3AE4-41CF-AC46-8C7B58332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2A6185-7557-4DA6-9F88-652AED0CF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5cb24-4c7c-4fda-a074-f21ba45ff4e1"/>
    <ds:schemaRef ds:uri="467096ed-b66d-47fd-8789-3aa4bf7f8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LTP Consultation 8-13 years schools presentation .pptx</dc:title>
  <cp:revision>10</cp:revision>
  <dcterms:created xsi:type="dcterms:W3CDTF">2006-08-16T00:00:00Z</dcterms:created>
  <dcterms:modified xsi:type="dcterms:W3CDTF">2024-12-11T16:34:40Z</dcterms:modified>
  <dc:identifier>DAGYP8gZi4Y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0x01010021DD590759B1824A88A4AB0F3EB58D78</vt:lpwstr>
  </property>
  <property fmtid="{D5CDD505-2E9C-101B-9397-08002B2CF9AE}" pid="3" name="MediaServiceImageTags">
    <vt:lpwstr/>
  </property>
</Properties>
</file>