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26"/>
  </p:notesMasterIdLst>
  <p:sldIdLst>
    <p:sldId id="4438" r:id="rId5"/>
    <p:sldId id="4454" r:id="rId6"/>
    <p:sldId id="4439" r:id="rId7"/>
    <p:sldId id="4455" r:id="rId8"/>
    <p:sldId id="4458" r:id="rId9"/>
    <p:sldId id="4441" r:id="rId10"/>
    <p:sldId id="4442" r:id="rId11"/>
    <p:sldId id="4443" r:id="rId12"/>
    <p:sldId id="4444" r:id="rId13"/>
    <p:sldId id="4445" r:id="rId14"/>
    <p:sldId id="4457" r:id="rId15"/>
    <p:sldId id="4435" r:id="rId16"/>
    <p:sldId id="4447" r:id="rId17"/>
    <p:sldId id="4448" r:id="rId18"/>
    <p:sldId id="4449" r:id="rId19"/>
    <p:sldId id="4436" r:id="rId20"/>
    <p:sldId id="4450" r:id="rId21"/>
    <p:sldId id="4456" r:id="rId22"/>
    <p:sldId id="292" r:id="rId23"/>
    <p:sldId id="4451" r:id="rId24"/>
    <p:sldId id="43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3E8E"/>
    <a:srgbClr val="00478A"/>
    <a:srgbClr val="F25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14309-6F02-430C-A135-16EE7AC37CC9}" v="24" dt="2024-09-30T09:19:17.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762"/>
  </p:normalViewPr>
  <p:slideViewPr>
    <p:cSldViewPr snapToGrid="0">
      <p:cViewPr varScale="1">
        <p:scale>
          <a:sx n="49" d="100"/>
          <a:sy n="49" d="100"/>
        </p:scale>
        <p:origin x="13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w, Hannah (North East CA)" userId="545933fa-7583-4e8f-9e9d-bef73bf3ebfa" providerId="ADAL" clId="{48314309-6F02-430C-A135-16EE7AC37CC9}"/>
    <pc:docChg chg="custSel modSld">
      <pc:chgData name="Gow, Hannah (North East CA)" userId="545933fa-7583-4e8f-9e9d-bef73bf3ebfa" providerId="ADAL" clId="{48314309-6F02-430C-A135-16EE7AC37CC9}" dt="2024-09-30T09:19:32.435" v="29" actId="12788"/>
      <pc:docMkLst>
        <pc:docMk/>
      </pc:docMkLst>
      <pc:sldChg chg="delSp">
        <pc:chgData name="Gow, Hannah (North East CA)" userId="545933fa-7583-4e8f-9e9d-bef73bf3ebfa" providerId="ADAL" clId="{48314309-6F02-430C-A135-16EE7AC37CC9}" dt="2024-09-30T09:17:33.256" v="13" actId="478"/>
        <pc:sldMkLst>
          <pc:docMk/>
          <pc:sldMk cId="4053781236" sldId="292"/>
        </pc:sldMkLst>
        <pc:picChg chg="del">
          <ac:chgData name="Gow, Hannah (North East CA)" userId="545933fa-7583-4e8f-9e9d-bef73bf3ebfa" providerId="ADAL" clId="{48314309-6F02-430C-A135-16EE7AC37CC9}" dt="2024-09-30T09:17:33.256" v="13" actId="478"/>
          <ac:picMkLst>
            <pc:docMk/>
            <pc:sldMk cId="4053781236" sldId="292"/>
            <ac:picMk id="26" creationId="{3BE9CB1B-E4C2-47FB-AF3C-31FEB8559B0E}"/>
          </ac:picMkLst>
        </pc:picChg>
      </pc:sldChg>
      <pc:sldChg chg="delSp">
        <pc:chgData name="Gow, Hannah (North East CA)" userId="545933fa-7583-4e8f-9e9d-bef73bf3ebfa" providerId="ADAL" clId="{48314309-6F02-430C-A135-16EE7AC37CC9}" dt="2024-09-30T09:17:35.770" v="15" actId="478"/>
        <pc:sldMkLst>
          <pc:docMk/>
          <pc:sldMk cId="1665565866" sldId="4397"/>
        </pc:sldMkLst>
        <pc:picChg chg="del">
          <ac:chgData name="Gow, Hannah (North East CA)" userId="545933fa-7583-4e8f-9e9d-bef73bf3ebfa" providerId="ADAL" clId="{48314309-6F02-430C-A135-16EE7AC37CC9}" dt="2024-09-30T09:17:35.770" v="15" actId="478"/>
          <ac:picMkLst>
            <pc:docMk/>
            <pc:sldMk cId="1665565866" sldId="4397"/>
            <ac:picMk id="26" creationId="{3BE9CB1B-E4C2-47FB-AF3C-31FEB8559B0E}"/>
          </ac:picMkLst>
        </pc:picChg>
      </pc:sldChg>
      <pc:sldChg chg="delSp">
        <pc:chgData name="Gow, Hannah (North East CA)" userId="545933fa-7583-4e8f-9e9d-bef73bf3ebfa" providerId="ADAL" clId="{48314309-6F02-430C-A135-16EE7AC37CC9}" dt="2024-09-30T09:17:25.547" v="7" actId="478"/>
        <pc:sldMkLst>
          <pc:docMk/>
          <pc:sldMk cId="1314347064" sldId="4435"/>
        </pc:sldMkLst>
        <pc:picChg chg="del">
          <ac:chgData name="Gow, Hannah (North East CA)" userId="545933fa-7583-4e8f-9e9d-bef73bf3ebfa" providerId="ADAL" clId="{48314309-6F02-430C-A135-16EE7AC37CC9}" dt="2024-09-30T09:17:25.547" v="7" actId="478"/>
          <ac:picMkLst>
            <pc:docMk/>
            <pc:sldMk cId="1314347064" sldId="4435"/>
            <ac:picMk id="54" creationId="{D18A38B4-1243-4E50-99CB-4724563743D8}"/>
          </ac:picMkLst>
        </pc:picChg>
      </pc:sldChg>
      <pc:sldChg chg="delSp">
        <pc:chgData name="Gow, Hannah (North East CA)" userId="545933fa-7583-4e8f-9e9d-bef73bf3ebfa" providerId="ADAL" clId="{48314309-6F02-430C-A135-16EE7AC37CC9}" dt="2024-09-30T09:17:29.783" v="11" actId="478"/>
        <pc:sldMkLst>
          <pc:docMk/>
          <pc:sldMk cId="3256324875" sldId="4436"/>
        </pc:sldMkLst>
        <pc:picChg chg="del">
          <ac:chgData name="Gow, Hannah (North East CA)" userId="545933fa-7583-4e8f-9e9d-bef73bf3ebfa" providerId="ADAL" clId="{48314309-6F02-430C-A135-16EE7AC37CC9}" dt="2024-09-30T09:17:29.783" v="11" actId="478"/>
          <ac:picMkLst>
            <pc:docMk/>
            <pc:sldMk cId="3256324875" sldId="4436"/>
            <ac:picMk id="54" creationId="{D18A38B4-1243-4E50-99CB-4724563743D8}"/>
          </ac:picMkLst>
        </pc:picChg>
      </pc:sldChg>
      <pc:sldChg chg="delSp">
        <pc:chgData name="Gow, Hannah (North East CA)" userId="545933fa-7583-4e8f-9e9d-bef73bf3ebfa" providerId="ADAL" clId="{48314309-6F02-430C-A135-16EE7AC37CC9}" dt="2024-09-30T09:17:08.273" v="0" actId="478"/>
        <pc:sldMkLst>
          <pc:docMk/>
          <pc:sldMk cId="798211782" sldId="4439"/>
        </pc:sldMkLst>
        <pc:picChg chg="del">
          <ac:chgData name="Gow, Hannah (North East CA)" userId="545933fa-7583-4e8f-9e9d-bef73bf3ebfa" providerId="ADAL" clId="{48314309-6F02-430C-A135-16EE7AC37CC9}" dt="2024-09-30T09:17:08.273" v="0" actId="478"/>
          <ac:picMkLst>
            <pc:docMk/>
            <pc:sldMk cId="798211782" sldId="4439"/>
            <ac:picMk id="18" creationId="{470A9C5A-83F4-4F4E-AEE8-8CEE7F02F5DD}"/>
          </ac:picMkLst>
        </pc:picChg>
      </pc:sldChg>
      <pc:sldChg chg="delSp">
        <pc:chgData name="Gow, Hannah (North East CA)" userId="545933fa-7583-4e8f-9e9d-bef73bf3ebfa" providerId="ADAL" clId="{48314309-6F02-430C-A135-16EE7AC37CC9}" dt="2024-09-30T09:17:16.483" v="2" actId="478"/>
        <pc:sldMkLst>
          <pc:docMk/>
          <pc:sldMk cId="3340889683" sldId="4441"/>
        </pc:sldMkLst>
        <pc:picChg chg="del">
          <ac:chgData name="Gow, Hannah (North East CA)" userId="545933fa-7583-4e8f-9e9d-bef73bf3ebfa" providerId="ADAL" clId="{48314309-6F02-430C-A135-16EE7AC37CC9}" dt="2024-09-30T09:17:16.483" v="2" actId="478"/>
          <ac:picMkLst>
            <pc:docMk/>
            <pc:sldMk cId="3340889683" sldId="4441"/>
            <ac:picMk id="54" creationId="{D18A38B4-1243-4E50-99CB-4724563743D8}"/>
          </ac:picMkLst>
        </pc:picChg>
      </pc:sldChg>
      <pc:sldChg chg="delSp">
        <pc:chgData name="Gow, Hannah (North East CA)" userId="545933fa-7583-4e8f-9e9d-bef73bf3ebfa" providerId="ADAL" clId="{48314309-6F02-430C-A135-16EE7AC37CC9}" dt="2024-09-30T09:17:18.159" v="3" actId="478"/>
        <pc:sldMkLst>
          <pc:docMk/>
          <pc:sldMk cId="4188812323" sldId="4442"/>
        </pc:sldMkLst>
        <pc:picChg chg="del">
          <ac:chgData name="Gow, Hannah (North East CA)" userId="545933fa-7583-4e8f-9e9d-bef73bf3ebfa" providerId="ADAL" clId="{48314309-6F02-430C-A135-16EE7AC37CC9}" dt="2024-09-30T09:17:18.159" v="3" actId="478"/>
          <ac:picMkLst>
            <pc:docMk/>
            <pc:sldMk cId="4188812323" sldId="4442"/>
            <ac:picMk id="54" creationId="{D18A38B4-1243-4E50-99CB-4724563743D8}"/>
          </ac:picMkLst>
        </pc:picChg>
      </pc:sldChg>
      <pc:sldChg chg="delSp">
        <pc:chgData name="Gow, Hannah (North East CA)" userId="545933fa-7583-4e8f-9e9d-bef73bf3ebfa" providerId="ADAL" clId="{48314309-6F02-430C-A135-16EE7AC37CC9}" dt="2024-09-30T09:17:19.470" v="4" actId="478"/>
        <pc:sldMkLst>
          <pc:docMk/>
          <pc:sldMk cId="551879829" sldId="4443"/>
        </pc:sldMkLst>
        <pc:picChg chg="del">
          <ac:chgData name="Gow, Hannah (North East CA)" userId="545933fa-7583-4e8f-9e9d-bef73bf3ebfa" providerId="ADAL" clId="{48314309-6F02-430C-A135-16EE7AC37CC9}" dt="2024-09-30T09:17:19.470" v="4" actId="478"/>
          <ac:picMkLst>
            <pc:docMk/>
            <pc:sldMk cId="551879829" sldId="4443"/>
            <ac:picMk id="54" creationId="{D18A38B4-1243-4E50-99CB-4724563743D8}"/>
          </ac:picMkLst>
        </pc:picChg>
      </pc:sldChg>
      <pc:sldChg chg="delSp">
        <pc:chgData name="Gow, Hannah (North East CA)" userId="545933fa-7583-4e8f-9e9d-bef73bf3ebfa" providerId="ADAL" clId="{48314309-6F02-430C-A135-16EE7AC37CC9}" dt="2024-09-30T09:17:21.401" v="5" actId="478"/>
        <pc:sldMkLst>
          <pc:docMk/>
          <pc:sldMk cId="2040400904" sldId="4444"/>
        </pc:sldMkLst>
        <pc:picChg chg="del">
          <ac:chgData name="Gow, Hannah (North East CA)" userId="545933fa-7583-4e8f-9e9d-bef73bf3ebfa" providerId="ADAL" clId="{48314309-6F02-430C-A135-16EE7AC37CC9}" dt="2024-09-30T09:17:21.401" v="5" actId="478"/>
          <ac:picMkLst>
            <pc:docMk/>
            <pc:sldMk cId="2040400904" sldId="4444"/>
            <ac:picMk id="54" creationId="{D18A38B4-1243-4E50-99CB-4724563743D8}"/>
          </ac:picMkLst>
        </pc:picChg>
      </pc:sldChg>
      <pc:sldChg chg="delSp">
        <pc:chgData name="Gow, Hannah (North East CA)" userId="545933fa-7583-4e8f-9e9d-bef73bf3ebfa" providerId="ADAL" clId="{48314309-6F02-430C-A135-16EE7AC37CC9}" dt="2024-09-30T09:17:22.528" v="6" actId="478"/>
        <pc:sldMkLst>
          <pc:docMk/>
          <pc:sldMk cId="2175059578" sldId="4445"/>
        </pc:sldMkLst>
        <pc:picChg chg="del">
          <ac:chgData name="Gow, Hannah (North East CA)" userId="545933fa-7583-4e8f-9e9d-bef73bf3ebfa" providerId="ADAL" clId="{48314309-6F02-430C-A135-16EE7AC37CC9}" dt="2024-09-30T09:17:22.528" v="6" actId="478"/>
          <ac:picMkLst>
            <pc:docMk/>
            <pc:sldMk cId="2175059578" sldId="4445"/>
            <ac:picMk id="33" creationId="{9157D896-A42B-4540-9CF7-F89DBDCA137D}"/>
          </ac:picMkLst>
        </pc:picChg>
      </pc:sldChg>
      <pc:sldChg chg="delSp">
        <pc:chgData name="Gow, Hannah (North East CA)" userId="545933fa-7583-4e8f-9e9d-bef73bf3ebfa" providerId="ADAL" clId="{48314309-6F02-430C-A135-16EE7AC37CC9}" dt="2024-09-30T09:17:26.694" v="8" actId="478"/>
        <pc:sldMkLst>
          <pc:docMk/>
          <pc:sldMk cId="3385255393" sldId="4447"/>
        </pc:sldMkLst>
        <pc:picChg chg="del">
          <ac:chgData name="Gow, Hannah (North East CA)" userId="545933fa-7583-4e8f-9e9d-bef73bf3ebfa" providerId="ADAL" clId="{48314309-6F02-430C-A135-16EE7AC37CC9}" dt="2024-09-30T09:17:26.694" v="8" actId="478"/>
          <ac:picMkLst>
            <pc:docMk/>
            <pc:sldMk cId="3385255393" sldId="4447"/>
            <ac:picMk id="54" creationId="{D18A38B4-1243-4E50-99CB-4724563743D8}"/>
          </ac:picMkLst>
        </pc:picChg>
      </pc:sldChg>
      <pc:sldChg chg="delSp">
        <pc:chgData name="Gow, Hannah (North East CA)" userId="545933fa-7583-4e8f-9e9d-bef73bf3ebfa" providerId="ADAL" clId="{48314309-6F02-430C-A135-16EE7AC37CC9}" dt="2024-09-30T09:17:27.737" v="9" actId="478"/>
        <pc:sldMkLst>
          <pc:docMk/>
          <pc:sldMk cId="862758075" sldId="4448"/>
        </pc:sldMkLst>
        <pc:picChg chg="del">
          <ac:chgData name="Gow, Hannah (North East CA)" userId="545933fa-7583-4e8f-9e9d-bef73bf3ebfa" providerId="ADAL" clId="{48314309-6F02-430C-A135-16EE7AC37CC9}" dt="2024-09-30T09:17:27.737" v="9" actId="478"/>
          <ac:picMkLst>
            <pc:docMk/>
            <pc:sldMk cId="862758075" sldId="4448"/>
            <ac:picMk id="54" creationId="{D18A38B4-1243-4E50-99CB-4724563743D8}"/>
          </ac:picMkLst>
        </pc:picChg>
      </pc:sldChg>
      <pc:sldChg chg="delSp">
        <pc:chgData name="Gow, Hannah (North East CA)" userId="545933fa-7583-4e8f-9e9d-bef73bf3ebfa" providerId="ADAL" clId="{48314309-6F02-430C-A135-16EE7AC37CC9}" dt="2024-09-30T09:17:28.771" v="10" actId="478"/>
        <pc:sldMkLst>
          <pc:docMk/>
          <pc:sldMk cId="573672736" sldId="4449"/>
        </pc:sldMkLst>
        <pc:picChg chg="del">
          <ac:chgData name="Gow, Hannah (North East CA)" userId="545933fa-7583-4e8f-9e9d-bef73bf3ebfa" providerId="ADAL" clId="{48314309-6F02-430C-A135-16EE7AC37CC9}" dt="2024-09-30T09:17:28.771" v="10" actId="478"/>
          <ac:picMkLst>
            <pc:docMk/>
            <pc:sldMk cId="573672736" sldId="4449"/>
            <ac:picMk id="54" creationId="{D18A38B4-1243-4E50-99CB-4724563743D8}"/>
          </ac:picMkLst>
        </pc:picChg>
      </pc:sldChg>
      <pc:sldChg chg="addSp delSp modSp mod setBg">
        <pc:chgData name="Gow, Hannah (North East CA)" userId="545933fa-7583-4e8f-9e9d-bef73bf3ebfa" providerId="ADAL" clId="{48314309-6F02-430C-A135-16EE7AC37CC9}" dt="2024-09-30T09:19:32.435" v="29" actId="12788"/>
        <pc:sldMkLst>
          <pc:docMk/>
          <pc:sldMk cId="619217142" sldId="4450"/>
        </pc:sldMkLst>
        <pc:spChg chg="del">
          <ac:chgData name="Gow, Hannah (North East CA)" userId="545933fa-7583-4e8f-9e9d-bef73bf3ebfa" providerId="ADAL" clId="{48314309-6F02-430C-A135-16EE7AC37CC9}" dt="2024-09-30T09:18:29.211" v="16" actId="478"/>
          <ac:spMkLst>
            <pc:docMk/>
            <pc:sldMk cId="619217142" sldId="4450"/>
            <ac:spMk id="8" creationId="{C470030A-2AFB-4869-1ECE-D38ADFC1C197}"/>
          </ac:spMkLst>
        </pc:spChg>
        <pc:spChg chg="del">
          <ac:chgData name="Gow, Hannah (North East CA)" userId="545933fa-7583-4e8f-9e9d-bef73bf3ebfa" providerId="ADAL" clId="{48314309-6F02-430C-A135-16EE7AC37CC9}" dt="2024-09-30T09:18:29.211" v="16" actId="478"/>
          <ac:spMkLst>
            <pc:docMk/>
            <pc:sldMk cId="619217142" sldId="4450"/>
            <ac:spMk id="9" creationId="{8D37ACBB-60D9-4F5D-AC36-923B3B73A61B}"/>
          </ac:spMkLst>
        </pc:spChg>
        <pc:spChg chg="del">
          <ac:chgData name="Gow, Hannah (North East CA)" userId="545933fa-7583-4e8f-9e9d-bef73bf3ebfa" providerId="ADAL" clId="{48314309-6F02-430C-A135-16EE7AC37CC9}" dt="2024-09-30T09:18:29.211" v="16" actId="478"/>
          <ac:spMkLst>
            <pc:docMk/>
            <pc:sldMk cId="619217142" sldId="4450"/>
            <ac:spMk id="10" creationId="{7450CB87-CA68-202D-5DAB-0AAA226BD6BC}"/>
          </ac:spMkLst>
        </pc:spChg>
        <pc:spChg chg="del">
          <ac:chgData name="Gow, Hannah (North East CA)" userId="545933fa-7583-4e8f-9e9d-bef73bf3ebfa" providerId="ADAL" clId="{48314309-6F02-430C-A135-16EE7AC37CC9}" dt="2024-09-30T09:18:29.211" v="16" actId="478"/>
          <ac:spMkLst>
            <pc:docMk/>
            <pc:sldMk cId="619217142" sldId="4450"/>
            <ac:spMk id="11" creationId="{AEDA801E-8358-9116-9BCA-10278A228F21}"/>
          </ac:spMkLst>
        </pc:spChg>
        <pc:spChg chg="del">
          <ac:chgData name="Gow, Hannah (North East CA)" userId="545933fa-7583-4e8f-9e9d-bef73bf3ebfa" providerId="ADAL" clId="{48314309-6F02-430C-A135-16EE7AC37CC9}" dt="2024-09-30T09:18:36.854" v="19" actId="478"/>
          <ac:spMkLst>
            <pc:docMk/>
            <pc:sldMk cId="619217142" sldId="4450"/>
            <ac:spMk id="12" creationId="{DF65523B-BFD4-48FB-6FB2-09D8ED62BEE8}"/>
          </ac:spMkLst>
        </pc:spChg>
        <pc:spChg chg="add del mod">
          <ac:chgData name="Gow, Hannah (North East CA)" userId="545933fa-7583-4e8f-9e9d-bef73bf3ebfa" providerId="ADAL" clId="{48314309-6F02-430C-A135-16EE7AC37CC9}" dt="2024-09-30T09:18:40.148" v="20" actId="478"/>
          <ac:spMkLst>
            <pc:docMk/>
            <pc:sldMk cId="619217142" sldId="4450"/>
            <ac:spMk id="13" creationId="{3BAF9E0A-E1FA-7549-5E9A-79770BAD20CF}"/>
          </ac:spMkLst>
        </pc:spChg>
        <pc:spChg chg="del">
          <ac:chgData name="Gow, Hannah (North East CA)" userId="545933fa-7583-4e8f-9e9d-bef73bf3ebfa" providerId="ADAL" clId="{48314309-6F02-430C-A135-16EE7AC37CC9}" dt="2024-09-30T09:18:29.211" v="16" actId="478"/>
          <ac:spMkLst>
            <pc:docMk/>
            <pc:sldMk cId="619217142" sldId="4450"/>
            <ac:spMk id="23" creationId="{A6E4C4F4-D3E9-4A1E-AEAB-D90ECC2C7BCD}"/>
          </ac:spMkLst>
        </pc:spChg>
        <pc:picChg chg="del">
          <ac:chgData name="Gow, Hannah (North East CA)" userId="545933fa-7583-4e8f-9e9d-bef73bf3ebfa" providerId="ADAL" clId="{48314309-6F02-430C-A135-16EE7AC37CC9}" dt="2024-09-30T09:18:29.211" v="16" actId="478"/>
          <ac:picMkLst>
            <pc:docMk/>
            <pc:sldMk cId="619217142" sldId="4450"/>
            <ac:picMk id="2" creationId="{57043BA9-5E44-B6BA-B3DB-12D7C24EB8CA}"/>
          </ac:picMkLst>
        </pc:picChg>
        <pc:picChg chg="del">
          <ac:chgData name="Gow, Hannah (North East CA)" userId="545933fa-7583-4e8f-9e9d-bef73bf3ebfa" providerId="ADAL" clId="{48314309-6F02-430C-A135-16EE7AC37CC9}" dt="2024-09-30T09:18:29.211" v="16" actId="478"/>
          <ac:picMkLst>
            <pc:docMk/>
            <pc:sldMk cId="619217142" sldId="4450"/>
            <ac:picMk id="3" creationId="{6F15CD7D-A5B7-5A6F-73E9-9B50AE9EDED7}"/>
          </ac:picMkLst>
        </pc:picChg>
        <pc:picChg chg="del">
          <ac:chgData name="Gow, Hannah (North East CA)" userId="545933fa-7583-4e8f-9e9d-bef73bf3ebfa" providerId="ADAL" clId="{48314309-6F02-430C-A135-16EE7AC37CC9}" dt="2024-09-30T09:18:29.211" v="16" actId="478"/>
          <ac:picMkLst>
            <pc:docMk/>
            <pc:sldMk cId="619217142" sldId="4450"/>
            <ac:picMk id="4" creationId="{F861D2D8-D937-9EE8-7F30-375D536F0BE9}"/>
          </ac:picMkLst>
        </pc:picChg>
        <pc:picChg chg="del">
          <ac:chgData name="Gow, Hannah (North East CA)" userId="545933fa-7583-4e8f-9e9d-bef73bf3ebfa" providerId="ADAL" clId="{48314309-6F02-430C-A135-16EE7AC37CC9}" dt="2024-09-30T09:18:29.211" v="16" actId="478"/>
          <ac:picMkLst>
            <pc:docMk/>
            <pc:sldMk cId="619217142" sldId="4450"/>
            <ac:picMk id="5" creationId="{024048C8-CEB7-670C-1821-AEF3A27AF9F0}"/>
          </ac:picMkLst>
        </pc:picChg>
        <pc:picChg chg="del">
          <ac:chgData name="Gow, Hannah (North East CA)" userId="545933fa-7583-4e8f-9e9d-bef73bf3ebfa" providerId="ADAL" clId="{48314309-6F02-430C-A135-16EE7AC37CC9}" dt="2024-09-30T09:18:29.211" v="16" actId="478"/>
          <ac:picMkLst>
            <pc:docMk/>
            <pc:sldMk cId="619217142" sldId="4450"/>
            <ac:picMk id="6" creationId="{A94BBF7D-BB47-C762-4F7D-42E80A5385A0}"/>
          </ac:picMkLst>
        </pc:picChg>
        <pc:picChg chg="add mod">
          <ac:chgData name="Gow, Hannah (North East CA)" userId="545933fa-7583-4e8f-9e9d-bef73bf3ebfa" providerId="ADAL" clId="{48314309-6F02-430C-A135-16EE7AC37CC9}" dt="2024-09-30T09:19:32.435" v="29" actId="12788"/>
          <ac:picMkLst>
            <pc:docMk/>
            <pc:sldMk cId="619217142" sldId="4450"/>
            <ac:picMk id="15" creationId="{E6F7E5FB-F479-6533-E243-2D802E13D8EC}"/>
          </ac:picMkLst>
        </pc:picChg>
        <pc:picChg chg="del">
          <ac:chgData name="Gow, Hannah (North East CA)" userId="545933fa-7583-4e8f-9e9d-bef73bf3ebfa" providerId="ADAL" clId="{48314309-6F02-430C-A135-16EE7AC37CC9}" dt="2024-09-30T09:17:30.761" v="12" actId="478"/>
          <ac:picMkLst>
            <pc:docMk/>
            <pc:sldMk cId="619217142" sldId="4450"/>
            <ac:picMk id="33" creationId="{9157D896-A42B-4540-9CF7-F89DBDCA137D}"/>
          </ac:picMkLst>
        </pc:picChg>
        <pc:picChg chg="add del mod">
          <ac:chgData name="Gow, Hannah (North East CA)" userId="545933fa-7583-4e8f-9e9d-bef73bf3ebfa" providerId="ADAL" clId="{48314309-6F02-430C-A135-16EE7AC37CC9}" dt="2024-09-30T09:19:10.665" v="24" actId="478"/>
          <ac:picMkLst>
            <pc:docMk/>
            <pc:sldMk cId="619217142" sldId="4450"/>
            <ac:picMk id="1026" creationId="{DFE7C6DC-518E-2ED0-8AD8-113715F7B8A6}"/>
          </ac:picMkLst>
        </pc:picChg>
      </pc:sldChg>
      <pc:sldChg chg="delSp">
        <pc:chgData name="Gow, Hannah (North East CA)" userId="545933fa-7583-4e8f-9e9d-bef73bf3ebfa" providerId="ADAL" clId="{48314309-6F02-430C-A135-16EE7AC37CC9}" dt="2024-09-30T09:17:34.589" v="14" actId="478"/>
        <pc:sldMkLst>
          <pc:docMk/>
          <pc:sldMk cId="3388139674" sldId="4451"/>
        </pc:sldMkLst>
        <pc:picChg chg="del">
          <ac:chgData name="Gow, Hannah (North East CA)" userId="545933fa-7583-4e8f-9e9d-bef73bf3ebfa" providerId="ADAL" clId="{48314309-6F02-430C-A135-16EE7AC37CC9}" dt="2024-09-30T09:17:34.589" v="14" actId="478"/>
          <ac:picMkLst>
            <pc:docMk/>
            <pc:sldMk cId="3388139674" sldId="4451"/>
            <ac:picMk id="26" creationId="{3BE9CB1B-E4C2-47FB-AF3C-31FEB8559B0E}"/>
          </ac:picMkLst>
        </pc:picChg>
      </pc:sldChg>
      <pc:sldChg chg="delSp">
        <pc:chgData name="Gow, Hannah (North East CA)" userId="545933fa-7583-4e8f-9e9d-bef73bf3ebfa" providerId="ADAL" clId="{48314309-6F02-430C-A135-16EE7AC37CC9}" dt="2024-09-30T09:17:11.452" v="1" actId="478"/>
        <pc:sldMkLst>
          <pc:docMk/>
          <pc:sldMk cId="326449005" sldId="4458"/>
        </pc:sldMkLst>
        <pc:picChg chg="del">
          <ac:chgData name="Gow, Hannah (North East CA)" userId="545933fa-7583-4e8f-9e9d-bef73bf3ebfa" providerId="ADAL" clId="{48314309-6F02-430C-A135-16EE7AC37CC9}" dt="2024-09-30T09:17:11.452" v="1" actId="478"/>
          <ac:picMkLst>
            <pc:docMk/>
            <pc:sldMk cId="326449005" sldId="4458"/>
            <ac:picMk id="18" creationId="{470A9C5A-83F4-4F4E-AEE8-8CEE7F02F5DD}"/>
          </ac:picMkLst>
        </pc:picChg>
      </pc:sldChg>
    </pc:docChg>
  </pc:docChgLst>
  <pc:docChgLst>
    <pc:chgData name="Gow, Hannah (North East CA)" userId="545933fa-7583-4e8f-9e9d-bef73bf3ebfa" providerId="ADAL" clId="{E40C5832-0AB7-4046-B01F-B68DDCA7D13D}"/>
    <pc:docChg chg="custSel modSld">
      <pc:chgData name="Gow, Hannah (North East CA)" userId="545933fa-7583-4e8f-9e9d-bef73bf3ebfa" providerId="ADAL" clId="{E40C5832-0AB7-4046-B01F-B68DDCA7D13D}" dt="2024-09-24T08:38:01.190" v="151" actId="20577"/>
      <pc:docMkLst>
        <pc:docMk/>
      </pc:docMkLst>
      <pc:sldChg chg="modNotesTx">
        <pc:chgData name="Gow, Hannah (North East CA)" userId="545933fa-7583-4e8f-9e9d-bef73bf3ebfa" providerId="ADAL" clId="{E40C5832-0AB7-4046-B01F-B68DDCA7D13D}" dt="2024-09-24T08:38:01.190" v="151" actId="20577"/>
        <pc:sldMkLst>
          <pc:docMk/>
          <pc:sldMk cId="1665565866" sldId="4397"/>
        </pc:sldMkLst>
      </pc:sldChg>
      <pc:sldChg chg="modNotesTx">
        <pc:chgData name="Gow, Hannah (North East CA)" userId="545933fa-7583-4e8f-9e9d-bef73bf3ebfa" providerId="ADAL" clId="{E40C5832-0AB7-4046-B01F-B68DDCA7D13D}" dt="2024-09-23T11:07:37.239" v="142" actId="20577"/>
        <pc:sldMkLst>
          <pc:docMk/>
          <pc:sldMk cId="3131194164" sldId="4438"/>
        </pc:sldMkLst>
      </pc:sldChg>
      <pc:sldChg chg="modNotesTx">
        <pc:chgData name="Gow, Hannah (North East CA)" userId="545933fa-7583-4e8f-9e9d-bef73bf3ebfa" providerId="ADAL" clId="{E40C5832-0AB7-4046-B01F-B68DDCA7D13D}" dt="2024-09-23T11:08:18.983" v="144" actId="6549"/>
        <pc:sldMkLst>
          <pc:docMk/>
          <pc:sldMk cId="798211782" sldId="4439"/>
        </pc:sldMkLst>
      </pc:sldChg>
      <pc:sldChg chg="modNotesTx">
        <pc:chgData name="Gow, Hannah (North East CA)" userId="545933fa-7583-4e8f-9e9d-bef73bf3ebfa" providerId="ADAL" clId="{E40C5832-0AB7-4046-B01F-B68DDCA7D13D}" dt="2024-09-23T11:09:22.307" v="146" actId="20577"/>
        <pc:sldMkLst>
          <pc:docMk/>
          <pc:sldMk cId="2175059578" sldId="4445"/>
        </pc:sldMkLst>
      </pc:sldChg>
      <pc:sldChg chg="modNotesTx">
        <pc:chgData name="Gow, Hannah (North East CA)" userId="545933fa-7583-4e8f-9e9d-bef73bf3ebfa" providerId="ADAL" clId="{E40C5832-0AB7-4046-B01F-B68DDCA7D13D}" dt="2024-09-23T11:07:56.369" v="143" actId="6549"/>
        <pc:sldMkLst>
          <pc:docMk/>
          <pc:sldMk cId="300713241" sldId="4454"/>
        </pc:sldMkLst>
      </pc:sldChg>
    </pc:docChg>
  </pc:docChgLst>
  <pc:docChgLst>
    <pc:chgData name="Tallent, Paul (North East CA)" userId="439e7561-f9cc-4477-b737-9901fca3c02c" providerId="ADAL" clId="{B744DB31-6DC5-4DB6-9066-790A11AE2133}"/>
    <pc:docChg chg="modSld">
      <pc:chgData name="Tallent, Paul (North East CA)" userId="439e7561-f9cc-4477-b737-9901fca3c02c" providerId="ADAL" clId="{B744DB31-6DC5-4DB6-9066-790A11AE2133}" dt="2024-09-24T07:11:24.467" v="8"/>
      <pc:docMkLst>
        <pc:docMk/>
      </pc:docMkLst>
      <pc:sldChg chg="modAnim">
        <pc:chgData name="Tallent, Paul (North East CA)" userId="439e7561-f9cc-4477-b737-9901fca3c02c" providerId="ADAL" clId="{B744DB31-6DC5-4DB6-9066-790A11AE2133}" dt="2024-09-24T07:11:24.467" v="8"/>
        <pc:sldMkLst>
          <pc:docMk/>
          <pc:sldMk cId="1608454892" sldId="4457"/>
        </pc:sldMkLst>
      </pc:sldChg>
    </pc:docChg>
  </pc:docChgLst>
  <pc:docChgLst>
    <pc:chgData name="Johnson, Lucy (North East CA)" userId="441ae8ae-6a61-4951-b432-549d1ed22ce6" providerId="ADAL" clId="{ED358C97-6ECB-4435-A21F-800BC7798BB0}"/>
    <pc:docChg chg="undo custSel addSld delSld modSld sldOrd">
      <pc:chgData name="Johnson, Lucy (North East CA)" userId="441ae8ae-6a61-4951-b432-549d1ed22ce6" providerId="ADAL" clId="{ED358C97-6ECB-4435-A21F-800BC7798BB0}" dt="2024-09-24T08:35:30.149" v="5747" actId="113"/>
      <pc:docMkLst>
        <pc:docMk/>
      </pc:docMkLst>
      <pc:sldChg chg="addSp modSp mod ord modAnim modNotesTx">
        <pc:chgData name="Johnson, Lucy (North East CA)" userId="441ae8ae-6a61-4951-b432-549d1ed22ce6" providerId="ADAL" clId="{ED358C97-6ECB-4435-A21F-800BC7798BB0}" dt="2024-09-24T08:35:30.149" v="5747" actId="113"/>
        <pc:sldMkLst>
          <pc:docMk/>
          <pc:sldMk cId="4053781236" sldId="292"/>
        </pc:sldMkLst>
        <pc:spChg chg="add mod">
          <ac:chgData name="Johnson, Lucy (North East CA)" userId="441ae8ae-6a61-4951-b432-549d1ed22ce6" providerId="ADAL" clId="{ED358C97-6ECB-4435-A21F-800BC7798BB0}" dt="2024-09-24T08:23:17.013" v="4691" actId="20577"/>
          <ac:spMkLst>
            <pc:docMk/>
            <pc:sldMk cId="4053781236" sldId="292"/>
            <ac:spMk id="2" creationId="{F0A7F16E-57D7-ED67-C222-D2CBC7593958}"/>
          </ac:spMkLst>
        </pc:spChg>
        <pc:spChg chg="mod">
          <ac:chgData name="Johnson, Lucy (North East CA)" userId="441ae8ae-6a61-4951-b432-549d1ed22ce6" providerId="ADAL" clId="{ED358C97-6ECB-4435-A21F-800BC7798BB0}" dt="2024-09-24T08:09:23.876" v="4528" actId="1076"/>
          <ac:spMkLst>
            <pc:docMk/>
            <pc:sldMk cId="4053781236" sldId="292"/>
            <ac:spMk id="14" creationId="{5BCA5F89-7B65-427C-AA17-B1AC528FA2C2}"/>
          </ac:spMkLst>
        </pc:spChg>
        <pc:picChg chg="mod">
          <ac:chgData name="Johnson, Lucy (North East CA)" userId="441ae8ae-6a61-4951-b432-549d1ed22ce6" providerId="ADAL" clId="{ED358C97-6ECB-4435-A21F-800BC7798BB0}" dt="2024-09-24T08:20:37.371" v="4530" actId="1076"/>
          <ac:picMkLst>
            <pc:docMk/>
            <pc:sldMk cId="4053781236" sldId="292"/>
            <ac:picMk id="1026" creationId="{A32A360A-58F2-4A1F-B34E-72C5B7177294}"/>
          </ac:picMkLst>
        </pc:picChg>
      </pc:sldChg>
      <pc:sldChg chg="addSp modSp mod ord modAnim modNotesTx">
        <pc:chgData name="Johnson, Lucy (North East CA)" userId="441ae8ae-6a61-4951-b432-549d1ed22ce6" providerId="ADAL" clId="{ED358C97-6ECB-4435-A21F-800BC7798BB0}" dt="2024-09-24T08:26:54.276" v="4785" actId="20577"/>
        <pc:sldMkLst>
          <pc:docMk/>
          <pc:sldMk cId="1665565866" sldId="4397"/>
        </pc:sldMkLst>
        <pc:spChg chg="add mod">
          <ac:chgData name="Johnson, Lucy (North East CA)" userId="441ae8ae-6a61-4951-b432-549d1ed22ce6" providerId="ADAL" clId="{ED358C97-6ECB-4435-A21F-800BC7798BB0}" dt="2024-09-24T08:24:26.329" v="4779"/>
          <ac:spMkLst>
            <pc:docMk/>
            <pc:sldMk cId="1665565866" sldId="4397"/>
            <ac:spMk id="2" creationId="{067B6584-3804-A46E-C766-6FB464B0AC66}"/>
          </ac:spMkLst>
        </pc:spChg>
        <pc:spChg chg="mod">
          <ac:chgData name="Johnson, Lucy (North East CA)" userId="441ae8ae-6a61-4951-b432-549d1ed22ce6" providerId="ADAL" clId="{ED358C97-6ECB-4435-A21F-800BC7798BB0}" dt="2024-09-24T08:24:34.649" v="4783" actId="1076"/>
          <ac:spMkLst>
            <pc:docMk/>
            <pc:sldMk cId="1665565866" sldId="4397"/>
            <ac:spMk id="14" creationId="{5BCA5F89-7B65-427C-AA17-B1AC528FA2C2}"/>
          </ac:spMkLst>
        </pc:spChg>
        <pc:picChg chg="mod">
          <ac:chgData name="Johnson, Lucy (North East CA)" userId="441ae8ae-6a61-4951-b432-549d1ed22ce6" providerId="ADAL" clId="{ED358C97-6ECB-4435-A21F-800BC7798BB0}" dt="2024-09-24T08:24:21.143" v="4778" actId="1076"/>
          <ac:picMkLst>
            <pc:docMk/>
            <pc:sldMk cId="1665565866" sldId="4397"/>
            <ac:picMk id="4098" creationId="{51614470-18ED-405F-1E11-B967E0200EDB}"/>
          </ac:picMkLst>
        </pc:picChg>
      </pc:sldChg>
      <pc:sldChg chg="del modNotesTx">
        <pc:chgData name="Johnson, Lucy (North East CA)" userId="441ae8ae-6a61-4951-b432-549d1ed22ce6" providerId="ADAL" clId="{ED358C97-6ECB-4435-A21F-800BC7798BB0}" dt="2024-09-23T10:36:27.512" v="3837" actId="47"/>
        <pc:sldMkLst>
          <pc:docMk/>
          <pc:sldMk cId="2448028107" sldId="4434"/>
        </pc:sldMkLst>
      </pc:sldChg>
      <pc:sldChg chg="modNotesTx">
        <pc:chgData name="Johnson, Lucy (North East CA)" userId="441ae8ae-6a61-4951-b432-549d1ed22ce6" providerId="ADAL" clId="{ED358C97-6ECB-4435-A21F-800BC7798BB0}" dt="2024-09-23T09:53:41.380" v="3708"/>
        <pc:sldMkLst>
          <pc:docMk/>
          <pc:sldMk cId="1314347064" sldId="4435"/>
        </pc:sldMkLst>
      </pc:sldChg>
      <pc:sldChg chg="modNotesTx">
        <pc:chgData name="Johnson, Lucy (North East CA)" userId="441ae8ae-6a61-4951-b432-549d1ed22ce6" providerId="ADAL" clId="{ED358C97-6ECB-4435-A21F-800BC7798BB0}" dt="2024-09-23T09:40:08.701" v="2421" actId="20577"/>
        <pc:sldMkLst>
          <pc:docMk/>
          <pc:sldMk cId="3256324875" sldId="4436"/>
        </pc:sldMkLst>
      </pc:sldChg>
      <pc:sldChg chg="modNotesTx">
        <pc:chgData name="Johnson, Lucy (North East CA)" userId="441ae8ae-6a61-4951-b432-549d1ed22ce6" providerId="ADAL" clId="{ED358C97-6ECB-4435-A21F-800BC7798BB0}" dt="2024-09-23T09:21:41.640" v="662" actId="20577"/>
        <pc:sldMkLst>
          <pc:docMk/>
          <pc:sldMk cId="1082187551" sldId="4440"/>
        </pc:sldMkLst>
      </pc:sldChg>
      <pc:sldChg chg="modNotesTx">
        <pc:chgData name="Johnson, Lucy (North East CA)" userId="441ae8ae-6a61-4951-b432-549d1ed22ce6" providerId="ADAL" clId="{ED358C97-6ECB-4435-A21F-800BC7798BB0}" dt="2024-09-23T09:27:38.591" v="1139" actId="20577"/>
        <pc:sldMkLst>
          <pc:docMk/>
          <pc:sldMk cId="3340889683" sldId="4441"/>
        </pc:sldMkLst>
      </pc:sldChg>
      <pc:sldChg chg="modNotesTx">
        <pc:chgData name="Johnson, Lucy (North East CA)" userId="441ae8ae-6a61-4951-b432-549d1ed22ce6" providerId="ADAL" clId="{ED358C97-6ECB-4435-A21F-800BC7798BB0}" dt="2024-09-23T09:27:29.165" v="1135" actId="113"/>
        <pc:sldMkLst>
          <pc:docMk/>
          <pc:sldMk cId="4188812323" sldId="4442"/>
        </pc:sldMkLst>
      </pc:sldChg>
      <pc:sldChg chg="modNotesTx">
        <pc:chgData name="Johnson, Lucy (North East CA)" userId="441ae8ae-6a61-4951-b432-549d1ed22ce6" providerId="ADAL" clId="{ED358C97-6ECB-4435-A21F-800BC7798BB0}" dt="2024-09-23T09:27:32.054" v="1136" actId="113"/>
        <pc:sldMkLst>
          <pc:docMk/>
          <pc:sldMk cId="551879829" sldId="4443"/>
        </pc:sldMkLst>
      </pc:sldChg>
      <pc:sldChg chg="modNotesTx">
        <pc:chgData name="Johnson, Lucy (North East CA)" userId="441ae8ae-6a61-4951-b432-549d1ed22ce6" providerId="ADAL" clId="{ED358C97-6ECB-4435-A21F-800BC7798BB0}" dt="2024-09-23T09:28:39.027" v="1408" actId="313"/>
        <pc:sldMkLst>
          <pc:docMk/>
          <pc:sldMk cId="2040400904" sldId="4444"/>
        </pc:sldMkLst>
      </pc:sldChg>
      <pc:sldChg chg="modNotesTx">
        <pc:chgData name="Johnson, Lucy (North East CA)" userId="441ae8ae-6a61-4951-b432-549d1ed22ce6" providerId="ADAL" clId="{ED358C97-6ECB-4435-A21F-800BC7798BB0}" dt="2024-09-23T09:29:57.705" v="1553" actId="27107"/>
        <pc:sldMkLst>
          <pc:docMk/>
          <pc:sldMk cId="2175059578" sldId="4445"/>
        </pc:sldMkLst>
      </pc:sldChg>
      <pc:sldChg chg="del modNotesTx">
        <pc:chgData name="Johnson, Lucy (North East CA)" userId="441ae8ae-6a61-4951-b432-549d1ed22ce6" providerId="ADAL" clId="{ED358C97-6ECB-4435-A21F-800BC7798BB0}" dt="2024-09-23T10:36:56.465" v="3839" actId="47"/>
        <pc:sldMkLst>
          <pc:docMk/>
          <pc:sldMk cId="1239512062" sldId="4446"/>
        </pc:sldMkLst>
      </pc:sldChg>
      <pc:sldChg chg="modNotesTx">
        <pc:chgData name="Johnson, Lucy (North East CA)" userId="441ae8ae-6a61-4951-b432-549d1ed22ce6" providerId="ADAL" clId="{ED358C97-6ECB-4435-A21F-800BC7798BB0}" dt="2024-09-23T09:51:13.012" v="3499" actId="113"/>
        <pc:sldMkLst>
          <pc:docMk/>
          <pc:sldMk cId="3385255393" sldId="4447"/>
        </pc:sldMkLst>
      </pc:sldChg>
      <pc:sldChg chg="modNotesTx">
        <pc:chgData name="Johnson, Lucy (North East CA)" userId="441ae8ae-6a61-4951-b432-549d1ed22ce6" providerId="ADAL" clId="{ED358C97-6ECB-4435-A21F-800BC7798BB0}" dt="2024-09-23T09:49:41.447" v="3297" actId="114"/>
        <pc:sldMkLst>
          <pc:docMk/>
          <pc:sldMk cId="862758075" sldId="4448"/>
        </pc:sldMkLst>
      </pc:sldChg>
      <pc:sldChg chg="modNotesTx">
        <pc:chgData name="Johnson, Lucy (North East CA)" userId="441ae8ae-6a61-4951-b432-549d1ed22ce6" providerId="ADAL" clId="{ED358C97-6ECB-4435-A21F-800BC7798BB0}" dt="2024-09-23T09:44:20.335" v="2892" actId="20577"/>
        <pc:sldMkLst>
          <pc:docMk/>
          <pc:sldMk cId="573672736" sldId="4449"/>
        </pc:sldMkLst>
      </pc:sldChg>
      <pc:sldChg chg="modNotesTx">
        <pc:chgData name="Johnson, Lucy (North East CA)" userId="441ae8ae-6a61-4951-b432-549d1ed22ce6" providerId="ADAL" clId="{ED358C97-6ECB-4435-A21F-800BC7798BB0}" dt="2024-09-23T09:37:54.958" v="2036" actId="20577"/>
        <pc:sldMkLst>
          <pc:docMk/>
          <pc:sldMk cId="619217142" sldId="4450"/>
        </pc:sldMkLst>
      </pc:sldChg>
      <pc:sldChg chg="modSp ord modNotesTx">
        <pc:chgData name="Johnson, Lucy (North East CA)" userId="441ae8ae-6a61-4951-b432-549d1ed22ce6" providerId="ADAL" clId="{ED358C97-6ECB-4435-A21F-800BC7798BB0}" dt="2024-09-24T08:34:10.629" v="5336" actId="20577"/>
        <pc:sldMkLst>
          <pc:docMk/>
          <pc:sldMk cId="3388139674" sldId="4451"/>
        </pc:sldMkLst>
        <pc:spChg chg="mod">
          <ac:chgData name="Johnson, Lucy (North East CA)" userId="441ae8ae-6a61-4951-b432-549d1ed22ce6" providerId="ADAL" clId="{ED358C97-6ECB-4435-A21F-800BC7798BB0}" dt="2024-09-24T08:31:32.053" v="5335"/>
          <ac:spMkLst>
            <pc:docMk/>
            <pc:sldMk cId="3388139674" sldId="4451"/>
            <ac:spMk id="23" creationId="{0ED31CC0-4494-4D4F-95E7-BD3DC96606AD}"/>
          </ac:spMkLst>
        </pc:spChg>
      </pc:sldChg>
      <pc:sldChg chg="modNotesTx">
        <pc:chgData name="Johnson, Lucy (North East CA)" userId="441ae8ae-6a61-4951-b432-549d1ed22ce6" providerId="ADAL" clId="{ED358C97-6ECB-4435-A21F-800BC7798BB0}" dt="2024-09-23T09:14:04.226" v="156" actId="27107"/>
        <pc:sldMkLst>
          <pc:docMk/>
          <pc:sldMk cId="1244096792" sldId="4455"/>
        </pc:sldMkLst>
      </pc:sldChg>
      <pc:sldChg chg="addSp delSp modSp new mod modClrScheme chgLayout modNotesTx">
        <pc:chgData name="Johnson, Lucy (North East CA)" userId="441ae8ae-6a61-4951-b432-549d1ed22ce6" providerId="ADAL" clId="{ED358C97-6ECB-4435-A21F-800BC7798BB0}" dt="2024-09-23T09:37:03.880" v="1941" actId="20577"/>
        <pc:sldMkLst>
          <pc:docMk/>
          <pc:sldMk cId="796235098" sldId="4456"/>
        </pc:sldMkLst>
        <pc:spChg chg="mod ord">
          <ac:chgData name="Johnson, Lucy (North East CA)" userId="441ae8ae-6a61-4951-b432-549d1ed22ce6" providerId="ADAL" clId="{ED358C97-6ECB-4435-A21F-800BC7798BB0}" dt="2024-09-23T09:36:22.941" v="1693" actId="27107"/>
          <ac:spMkLst>
            <pc:docMk/>
            <pc:sldMk cId="796235098" sldId="4456"/>
            <ac:spMk id="2" creationId="{7C920167-45CF-E296-ADA6-4483A3EC65D6}"/>
          </ac:spMkLst>
        </pc:spChg>
        <pc:spChg chg="del mod ord">
          <ac:chgData name="Johnson, Lucy (North East CA)" userId="441ae8ae-6a61-4951-b432-549d1ed22ce6" providerId="ADAL" clId="{ED358C97-6ECB-4435-A21F-800BC7798BB0}" dt="2024-09-23T09:32:13.244" v="1641" actId="700"/>
          <ac:spMkLst>
            <pc:docMk/>
            <pc:sldMk cId="796235098" sldId="4456"/>
            <ac:spMk id="3" creationId="{99A58EFA-3515-A23A-D32D-F26B9C269DF0}"/>
          </ac:spMkLst>
        </pc:spChg>
        <pc:spChg chg="add del mod ord">
          <ac:chgData name="Johnson, Lucy (North East CA)" userId="441ae8ae-6a61-4951-b432-549d1ed22ce6" providerId="ADAL" clId="{ED358C97-6ECB-4435-A21F-800BC7798BB0}" dt="2024-09-23T09:32:16.746" v="1643" actId="478"/>
          <ac:spMkLst>
            <pc:docMk/>
            <pc:sldMk cId="796235098" sldId="4456"/>
            <ac:spMk id="4" creationId="{C7973CEC-D983-33B7-F9B6-1B4C12BF3FC9}"/>
          </ac:spMkLst>
        </pc:spChg>
      </pc:sldChg>
      <pc:sldChg chg="addSp delSp modSp new mod modNotesTx">
        <pc:chgData name="Johnson, Lucy (North East CA)" userId="441ae8ae-6a61-4951-b432-549d1ed22ce6" providerId="ADAL" clId="{ED358C97-6ECB-4435-A21F-800BC7798BB0}" dt="2024-09-23T10:42:50.225" v="4449" actId="20577"/>
        <pc:sldMkLst>
          <pc:docMk/>
          <pc:sldMk cId="1608454892" sldId="4457"/>
        </pc:sldMkLst>
        <pc:spChg chg="del">
          <ac:chgData name="Johnson, Lucy (North East CA)" userId="441ae8ae-6a61-4951-b432-549d1ed22ce6" providerId="ADAL" clId="{ED358C97-6ECB-4435-A21F-800BC7798BB0}" dt="2024-09-23T10:27:38.451" v="3727" actId="478"/>
          <ac:spMkLst>
            <pc:docMk/>
            <pc:sldMk cId="1608454892" sldId="4457"/>
            <ac:spMk id="2" creationId="{47952600-F577-C39F-6A07-7AC5A8EE066D}"/>
          </ac:spMkLst>
        </pc:spChg>
        <pc:spChg chg="del">
          <ac:chgData name="Johnson, Lucy (North East CA)" userId="441ae8ae-6a61-4951-b432-549d1ed22ce6" providerId="ADAL" clId="{ED358C97-6ECB-4435-A21F-800BC7798BB0}" dt="2024-09-23T10:27:37.057" v="3726" actId="478"/>
          <ac:spMkLst>
            <pc:docMk/>
            <pc:sldMk cId="1608454892" sldId="4457"/>
            <ac:spMk id="3" creationId="{F99A4966-BBE8-80C5-5DFE-ED50224535F9}"/>
          </ac:spMkLst>
        </pc:spChg>
        <pc:picChg chg="add mod">
          <ac:chgData name="Johnson, Lucy (North East CA)" userId="441ae8ae-6a61-4951-b432-549d1ed22ce6" providerId="ADAL" clId="{ED358C97-6ECB-4435-A21F-800BC7798BB0}" dt="2024-09-23T10:37:11.822" v="3840" actId="14100"/>
          <ac:picMkLst>
            <pc:docMk/>
            <pc:sldMk cId="1608454892" sldId="4457"/>
            <ac:picMk id="5" creationId="{B5F87040-41FE-4749-2B93-B249CD229421}"/>
          </ac:picMkLst>
        </pc:picChg>
        <pc:picChg chg="add mod">
          <ac:chgData name="Johnson, Lucy (North East CA)" userId="441ae8ae-6a61-4951-b432-549d1ed22ce6" providerId="ADAL" clId="{ED358C97-6ECB-4435-A21F-800BC7798BB0}" dt="2024-09-23T10:37:18.270" v="3841" actId="14100"/>
          <ac:picMkLst>
            <pc:docMk/>
            <pc:sldMk cId="1608454892" sldId="4457"/>
            <ac:picMk id="7" creationId="{2FA4372C-57D6-79B1-DEA7-C58182B32ABA}"/>
          </ac:picMkLst>
        </pc:picChg>
        <pc:picChg chg="add mod">
          <ac:chgData name="Johnson, Lucy (North East CA)" userId="441ae8ae-6a61-4951-b432-549d1ed22ce6" providerId="ADAL" clId="{ED358C97-6ECB-4435-A21F-800BC7798BB0}" dt="2024-09-23T10:37:22.054" v="3842" actId="14100"/>
          <ac:picMkLst>
            <pc:docMk/>
            <pc:sldMk cId="1608454892" sldId="4457"/>
            <ac:picMk id="9" creationId="{E6BFB596-2FDF-23C6-CB45-9FAD0424133C}"/>
          </ac:picMkLst>
        </pc:picChg>
        <pc:picChg chg="add mod">
          <ac:chgData name="Johnson, Lucy (North East CA)" userId="441ae8ae-6a61-4951-b432-549d1ed22ce6" providerId="ADAL" clId="{ED358C97-6ECB-4435-A21F-800BC7798BB0}" dt="2024-09-23T10:37:11.822" v="3840" actId="14100"/>
          <ac:picMkLst>
            <pc:docMk/>
            <pc:sldMk cId="1608454892" sldId="4457"/>
            <ac:picMk id="11" creationId="{6C63A2CD-060B-E63F-566E-DFE8446F3BC0}"/>
          </ac:picMkLst>
        </pc:picChg>
        <pc:picChg chg="add mod">
          <ac:chgData name="Johnson, Lucy (North East CA)" userId="441ae8ae-6a61-4951-b432-549d1ed22ce6" providerId="ADAL" clId="{ED358C97-6ECB-4435-A21F-800BC7798BB0}" dt="2024-09-23T10:37:18.270" v="3841" actId="14100"/>
          <ac:picMkLst>
            <pc:docMk/>
            <pc:sldMk cId="1608454892" sldId="4457"/>
            <ac:picMk id="13" creationId="{CA115FC9-A6BD-AD03-FAB1-C276669D9E54}"/>
          </ac:picMkLst>
        </pc:picChg>
        <pc:picChg chg="add mod">
          <ac:chgData name="Johnson, Lucy (North East CA)" userId="441ae8ae-6a61-4951-b432-549d1ed22ce6" providerId="ADAL" clId="{ED358C97-6ECB-4435-A21F-800BC7798BB0}" dt="2024-09-23T10:37:22.054" v="3842" actId="14100"/>
          <ac:picMkLst>
            <pc:docMk/>
            <pc:sldMk cId="1608454892" sldId="4457"/>
            <ac:picMk id="15" creationId="{6F59B42D-A5C8-D75A-57C5-04CA92088714}"/>
          </ac:picMkLst>
        </pc:picChg>
        <pc:picChg chg="add mod">
          <ac:chgData name="Johnson, Lucy (North East CA)" userId="441ae8ae-6a61-4951-b432-549d1ed22ce6" providerId="ADAL" clId="{ED358C97-6ECB-4435-A21F-800BC7798BB0}" dt="2024-09-23T10:37:35.424" v="3844" actId="1076"/>
          <ac:picMkLst>
            <pc:docMk/>
            <pc:sldMk cId="1608454892" sldId="4457"/>
            <ac:picMk id="17" creationId="{266962BF-56FC-FA0B-D411-EC2B50495D0B}"/>
          </ac:picMkLst>
        </pc:picChg>
        <pc:picChg chg="add mod">
          <ac:chgData name="Johnson, Lucy (North East CA)" userId="441ae8ae-6a61-4951-b432-549d1ed22ce6" providerId="ADAL" clId="{ED358C97-6ECB-4435-A21F-800BC7798BB0}" dt="2024-09-23T10:37:11.822" v="3840" actId="14100"/>
          <ac:picMkLst>
            <pc:docMk/>
            <pc:sldMk cId="1608454892" sldId="4457"/>
            <ac:picMk id="19" creationId="{E29639CC-57AE-1A7E-9A0E-E4B416E03967}"/>
          </ac:picMkLst>
        </pc:picChg>
        <pc:picChg chg="add mod">
          <ac:chgData name="Johnson, Lucy (North East CA)" userId="441ae8ae-6a61-4951-b432-549d1ed22ce6" providerId="ADAL" clId="{ED358C97-6ECB-4435-A21F-800BC7798BB0}" dt="2024-09-23T10:37:22.054" v="3842" actId="14100"/>
          <ac:picMkLst>
            <pc:docMk/>
            <pc:sldMk cId="1608454892" sldId="4457"/>
            <ac:picMk id="21" creationId="{4B1FF5AB-C1B9-3902-C8E5-21B22B7D74E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321391197291476"/>
          <c:y val="4.6940658946045426E-2"/>
          <c:w val="0.5357535945125973"/>
          <c:h val="0.74303833378220663"/>
        </c:manualLayout>
      </c:layout>
      <c:barChart>
        <c:barDir val="bar"/>
        <c:grouping val="clustered"/>
        <c:varyColors val="0"/>
        <c:ser>
          <c:idx val="0"/>
          <c:order val="0"/>
          <c:tx>
            <c:strRef>
              <c:f>FutureChartData!$B$1</c:f>
              <c:strCache>
                <c:ptCount val="1"/>
                <c:pt idx="0">
                  <c:v>Thousands</c:v>
                </c:pt>
              </c:strCache>
            </c:strRef>
          </c:tx>
          <c:spPr>
            <a:solidFill>
              <a:srgbClr val="8D0E57"/>
            </a:solidFill>
            <a:ln>
              <a:noFill/>
            </a:ln>
            <a:effectLst/>
          </c:spPr>
          <c:invertIfNegative val="0"/>
          <c:cat>
            <c:strRef>
              <c:f>FutureChartData!$A$2:$A$10</c:f>
              <c:strCache>
                <c:ptCount val="9"/>
                <c:pt idx="0">
                  <c:v>Elementary occupations</c:v>
                </c:pt>
                <c:pt idx="1">
                  <c:v>Process, plant and machine operatives</c:v>
                </c:pt>
                <c:pt idx="2">
                  <c:v>Sales and customer service</c:v>
                </c:pt>
                <c:pt idx="3">
                  <c:v>Caring, leisure and other service</c:v>
                </c:pt>
                <c:pt idx="4">
                  <c:v>Skilled trades occupations</c:v>
                </c:pt>
                <c:pt idx="5">
                  <c:v>Administrative and secretarial</c:v>
                </c:pt>
                <c:pt idx="6">
                  <c:v>Associate professional and technical</c:v>
                </c:pt>
                <c:pt idx="7">
                  <c:v>Professional occupations</c:v>
                </c:pt>
                <c:pt idx="8">
                  <c:v>Managers, directors and senior officials</c:v>
                </c:pt>
              </c:strCache>
            </c:strRef>
          </c:cat>
          <c:val>
            <c:numRef>
              <c:f>FutureChartData!$B$2:$B$10</c:f>
              <c:numCache>
                <c:formatCode>#,##0</c:formatCode>
                <c:ptCount val="9"/>
                <c:pt idx="0">
                  <c:v>34.063805632718818</c:v>
                </c:pt>
                <c:pt idx="1">
                  <c:v>9.5628467651059204</c:v>
                </c:pt>
                <c:pt idx="2">
                  <c:v>35.184610584482151</c:v>
                </c:pt>
                <c:pt idx="3">
                  <c:v>42.670531670536775</c:v>
                </c:pt>
                <c:pt idx="4">
                  <c:v>16.451712808866468</c:v>
                </c:pt>
                <c:pt idx="5">
                  <c:v>18.417651549045882</c:v>
                </c:pt>
                <c:pt idx="6">
                  <c:v>41.873333731077963</c:v>
                </c:pt>
                <c:pt idx="7">
                  <c:v>74.964497835966156</c:v>
                </c:pt>
                <c:pt idx="8">
                  <c:v>33.311359192785531</c:v>
                </c:pt>
              </c:numCache>
            </c:numRef>
          </c:val>
          <c:extLst>
            <c:ext xmlns:c16="http://schemas.microsoft.com/office/drawing/2014/chart" uri="{C3380CC4-5D6E-409C-BE32-E72D297353CC}">
              <c16:uniqueId val="{00000000-1E1B-45DB-9877-CF8018C52BF2}"/>
            </c:ext>
          </c:extLst>
        </c:ser>
        <c:dLbls>
          <c:showLegendKey val="0"/>
          <c:showVal val="0"/>
          <c:showCatName val="0"/>
          <c:showSerName val="0"/>
          <c:showPercent val="0"/>
          <c:showBubbleSize val="0"/>
        </c:dLbls>
        <c:gapWidth val="60"/>
        <c:axId val="407174656"/>
        <c:axId val="407179360"/>
      </c:barChart>
      <c:catAx>
        <c:axId val="407174656"/>
        <c:scaling>
          <c:orientation val="minMax"/>
        </c:scaling>
        <c:delete val="0"/>
        <c:axPos val="l"/>
        <c:numFmt formatCode="General" sourceLinked="1"/>
        <c:majorTickMark val="cross"/>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7179360"/>
        <c:crosses val="autoZero"/>
        <c:auto val="1"/>
        <c:lblAlgn val="ctr"/>
        <c:lblOffset val="100"/>
        <c:noMultiLvlLbl val="0"/>
      </c:catAx>
      <c:valAx>
        <c:axId val="40717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100" b="0" i="0" dirty="0">
                    <a:latin typeface="Aptos" panose="020B0004020202020204" pitchFamily="34" charset="0"/>
                    <a:cs typeface="Arial" panose="020B0604020202020204" pitchFamily="34" charset="0"/>
                  </a:rPr>
                  <a:t>Projected employment requirement 2017-2027 (thousands)</a:t>
                </a:r>
              </a:p>
            </c:rich>
          </c:tx>
          <c:layout>
            <c:manualLayout>
              <c:xMode val="edge"/>
              <c:yMode val="edge"/>
              <c:x val="0.35726966539154908"/>
              <c:y val="0.8753148397522219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7174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100B98DE-E1FA-4FAE-A7E6-27FCC0D25D39}" type="datetimeFigureOut">
              <a:rPr lang="en-GB" smtClean="0"/>
              <a:pPr/>
              <a:t>30/09/2024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E4953644-B331-4B70-A4AE-99F3E873D02E}" type="slidenum">
              <a:rPr lang="en-GB" smtClean="0"/>
              <a:pPr/>
              <a:t>‹#›</a:t>
            </a:fld>
            <a:endParaRPr lang="en-GB" dirty="0"/>
          </a:p>
        </p:txBody>
      </p:sp>
    </p:spTree>
    <p:extLst>
      <p:ext uri="{BB962C8B-B14F-4D97-AF65-F5344CB8AC3E}">
        <p14:creationId xmlns:p14="http://schemas.microsoft.com/office/powerpoint/2010/main" val="231835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videncehub.northeast-ca.gov.uk/evidence-by-them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nvestnortheastengland.co.uk/electric/electric-north-east-england/#:~:text=Our%20experience%20of%20electrification%2C%20combined%20with%20the%20materials,the%20prime%20location%20for%20investment%20in%20electrification%20technologi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videncehub.northeast-ca.gov.uk/emergent-markets-autonomous-and-electric-vehicl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vestnortheastengland.co.uk/sectors/digital-and-tec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videncehub.northeast-ca.gov.uk/report/graduate-outcom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videncehub.northeast-ca.gov.uk/health-and-life-scienc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nvestnortheastengland.co.uk/sectors/energ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miforall.org.uk/explore_lmi/learning-units/what-is-lmi/"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ggerbank.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mbition.northeast-ca.gov.uk/equinor-dogger-bank-wind-far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videncehub.northeast-ca.gov.uk/strategic-evidence-base-peopl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this </a:t>
            </a:r>
            <a:r>
              <a:rPr lang="en-GB" sz="1800" dirty="0">
                <a:effectLst/>
                <a:ea typeface="Calibri" panose="020F0502020204030204" pitchFamily="34" charset="0"/>
              </a:rPr>
              <a:t>interactive resource to help bring the North East labour market to life aiming to support you to find out more about the North East economy and opportunities in the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ea typeface="Calibri" panose="020F0502020204030204" pitchFamily="34" charset="0"/>
              </a:rPr>
              <a:t>You can adapt the content to deliver sessions for pupils as well as for other key stakeholders including parents/ carers and governors.</a:t>
            </a:r>
          </a:p>
        </p:txBody>
      </p:sp>
      <p:sp>
        <p:nvSpPr>
          <p:cNvPr id="4" name="Slide Number Placeholder 3"/>
          <p:cNvSpPr>
            <a:spLocks noGrp="1"/>
          </p:cNvSpPr>
          <p:nvPr>
            <p:ph type="sldNum" sz="quarter" idx="5"/>
          </p:nvPr>
        </p:nvSpPr>
        <p:spPr/>
        <p:txBody>
          <a:bodyPr/>
          <a:lstStyle/>
          <a:p>
            <a:fld id="{E4953644-B331-4B70-A4AE-99F3E873D02E}" type="slidenum">
              <a:rPr lang="en-GB" smtClean="0"/>
              <a:t>1</a:t>
            </a:fld>
            <a:endParaRPr lang="en-GB"/>
          </a:p>
        </p:txBody>
      </p:sp>
    </p:spTree>
    <p:extLst>
      <p:ext uri="{BB962C8B-B14F-4D97-AF65-F5344CB8AC3E}">
        <p14:creationId xmlns:p14="http://schemas.microsoft.com/office/powerpoint/2010/main" val="1897089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a:t>Discussion activity – What are the main areas of opportunity in the North East? </a:t>
            </a:r>
          </a:p>
          <a:p>
            <a:pPr marL="0" indent="0">
              <a:buNone/>
            </a:pPr>
            <a:endParaRPr lang="en-GB" b="0"/>
          </a:p>
          <a:p>
            <a:pPr marL="0" indent="0">
              <a:buNone/>
            </a:pPr>
            <a:r>
              <a:rPr lang="en-GB" b="1"/>
              <a:t>References</a:t>
            </a:r>
          </a:p>
          <a:p>
            <a:pPr marL="230017" indent="-230017">
              <a:buAutoNum type="arabicParenR"/>
            </a:pPr>
            <a:r>
              <a:rPr lang="en-GB" b="0"/>
              <a:t>https://www.northeastambition.co.uk/toolkits/labour-market-insights-toolkit</a:t>
            </a:r>
          </a:p>
          <a:p>
            <a:pPr marL="230017" indent="-230017">
              <a:buAutoNum type="arabicParenR"/>
            </a:pPr>
            <a:r>
              <a:rPr lang="en-GB">
                <a:hlinkClick r:id="rId3"/>
              </a:rPr>
              <a:t>Evidence by Theme - North East Evidence Hub (northeast-ca.gov.uk)</a:t>
            </a:r>
            <a:endParaRPr lang="en-GB" b="0"/>
          </a:p>
          <a:p>
            <a:pPr marL="230017" indent="-230017">
              <a:buAutoNum type="arabicParenR"/>
            </a:pPr>
            <a:r>
              <a:rPr lang="en-GB" b="0"/>
              <a:t>https://dictionary.cambridge.org/dictionary/english/manufacturing</a:t>
            </a:r>
          </a:p>
          <a:p>
            <a:pPr marL="230017" indent="-230017">
              <a:buAutoNum type="arabicParenR"/>
            </a:pPr>
            <a:r>
              <a:rPr lang="en-GB" b="0"/>
              <a:t>https://dictionary.cambridge.org/dictionary/english/administration</a:t>
            </a:r>
          </a:p>
          <a:p>
            <a:pPr marL="230017" indent="-230017">
              <a:buAutoNum type="arabicParenR"/>
            </a:pPr>
            <a:r>
              <a:rPr lang="en-GB" b="0"/>
              <a:t>https://dictionary.cambridge.org/dictionary/english/retail</a:t>
            </a:r>
          </a:p>
          <a:p>
            <a:pPr marL="230017" indent="-230017">
              <a:buAutoNum type="arabicParenR"/>
            </a:pPr>
            <a:r>
              <a:rPr lang="en-GB" b="0"/>
              <a:t>https://dictionary.cambridge.org/dictionary/english/social-care</a:t>
            </a:r>
          </a:p>
          <a:p>
            <a:pPr marL="0" indent="0">
              <a:buNone/>
            </a:pPr>
            <a:endParaRPr lang="en-GB" b="0"/>
          </a:p>
          <a:p>
            <a:pPr marL="230017" indent="-230017">
              <a:buAutoNum type="arabicParenR"/>
            </a:pPr>
            <a:endParaRPr lang="en-GB" b="0"/>
          </a:p>
          <a:p>
            <a:pPr marL="230017" indent="-230017">
              <a:buAutoNum type="arabicParenR"/>
            </a:pPr>
            <a:endParaRPr lang="en-GB" b="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1854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Then North East Labour market incorporates key sectors where we are seeing significant growth and investment across the region for each key sector can you name a North East company?</a:t>
            </a:r>
          </a:p>
          <a:p>
            <a:endParaRPr lang="en-GB"/>
          </a:p>
          <a:p>
            <a:r>
              <a:rPr lang="en-GB"/>
              <a:t>Each image also includes example career roles related to the sector:</a:t>
            </a:r>
          </a:p>
          <a:p>
            <a:endParaRPr lang="en-GB"/>
          </a:p>
          <a:p>
            <a:pPr marL="228600" indent="-228600">
              <a:buFont typeface="+mj-lt"/>
              <a:buAutoNum type="arabicPeriod"/>
            </a:pPr>
            <a:r>
              <a:rPr lang="en-GB"/>
              <a:t>Tourism </a:t>
            </a:r>
          </a:p>
          <a:p>
            <a:pPr marL="228600" indent="-228600">
              <a:buFont typeface="+mj-lt"/>
              <a:buAutoNum type="arabicPeriod"/>
            </a:pPr>
            <a:r>
              <a:rPr lang="en-GB"/>
              <a:t>Advanced Manufacturing </a:t>
            </a:r>
          </a:p>
          <a:p>
            <a:pPr marL="228600" indent="-228600">
              <a:buFont typeface="+mj-lt"/>
              <a:buAutoNum type="arabicPeriod"/>
            </a:pPr>
            <a:r>
              <a:rPr lang="en-GB"/>
              <a:t>Digital </a:t>
            </a:r>
          </a:p>
          <a:p>
            <a:pPr marL="228600" indent="-228600">
              <a:buFont typeface="+mj-lt"/>
              <a:buAutoNum type="arabicPeriod"/>
            </a:pPr>
            <a:r>
              <a:rPr lang="en-GB"/>
              <a:t>Energy</a:t>
            </a:r>
          </a:p>
          <a:p>
            <a:pPr marL="228600" indent="-228600">
              <a:buFont typeface="+mj-lt"/>
              <a:buAutoNum type="arabicPeriod"/>
            </a:pPr>
            <a:r>
              <a:rPr lang="en-GB"/>
              <a:t>Health and life sciences </a:t>
            </a:r>
          </a:p>
          <a:p>
            <a:pPr marL="228600" indent="-228600">
              <a:buFont typeface="+mj-lt"/>
              <a:buAutoNum type="arabicPeriod"/>
            </a:pPr>
            <a:r>
              <a:rPr lang="en-GB"/>
              <a:t>Construction </a:t>
            </a:r>
          </a:p>
          <a:p>
            <a:pPr marL="228600" indent="-228600">
              <a:buFont typeface="+mj-lt"/>
              <a:buAutoNum type="arabicPeriod"/>
            </a:pPr>
            <a:r>
              <a:rPr lang="en-GB"/>
              <a:t>Transport and Logistics </a:t>
            </a:r>
          </a:p>
          <a:p>
            <a:pPr marL="228600" indent="-228600">
              <a:buFont typeface="+mj-lt"/>
              <a:buAutoNum type="arabicPeriod"/>
            </a:pPr>
            <a:r>
              <a:rPr lang="en-GB"/>
              <a:t>Creative and cultural </a:t>
            </a:r>
          </a:p>
          <a:p>
            <a:pPr marL="228600" indent="-228600">
              <a:buFont typeface="+mj-lt"/>
              <a:buAutoNum type="arabicPeriod"/>
            </a:pPr>
            <a:r>
              <a:rPr lang="en-GB"/>
              <a:t>Professional services </a:t>
            </a:r>
          </a:p>
        </p:txBody>
      </p:sp>
      <p:sp>
        <p:nvSpPr>
          <p:cNvPr id="4" name="Slide Number Placeholder 3"/>
          <p:cNvSpPr>
            <a:spLocks noGrp="1"/>
          </p:cNvSpPr>
          <p:nvPr>
            <p:ph type="sldNum" sz="quarter" idx="5"/>
          </p:nvPr>
        </p:nvSpPr>
        <p:spPr/>
        <p:txBody>
          <a:bodyPr/>
          <a:lstStyle/>
          <a:p>
            <a:fld id="{E4953644-B331-4B70-A4AE-99F3E873D02E}" type="slidenum">
              <a:rPr lang="en-GB" smtClean="0"/>
              <a:t>11</a:t>
            </a:fld>
            <a:endParaRPr lang="en-GB"/>
          </a:p>
        </p:txBody>
      </p:sp>
    </p:spTree>
    <p:extLst>
      <p:ext uri="{BB962C8B-B14F-4D97-AF65-F5344CB8AC3E}">
        <p14:creationId xmlns:p14="http://schemas.microsoft.com/office/powerpoint/2010/main" val="363917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What percentage of all UK made electric cars are manufactured in the North East? </a:t>
            </a:r>
          </a:p>
          <a:p>
            <a:r>
              <a:rPr lang="en-GB" b="1"/>
              <a:t>a) 26% (correct)</a:t>
            </a:r>
          </a:p>
          <a:p>
            <a:r>
              <a:rPr lang="en-GB" b="0"/>
              <a:t>b) 52%</a:t>
            </a:r>
          </a:p>
          <a:p>
            <a:r>
              <a:rPr lang="en-GB" b="0"/>
              <a:t>c) 78%</a:t>
            </a:r>
          </a:p>
          <a:p>
            <a:endParaRPr lang="en-GB" b="0"/>
          </a:p>
          <a:p>
            <a:r>
              <a:rPr lang="en-GB" b="0"/>
              <a:t>Where do you think these cars are manufactured?</a:t>
            </a:r>
          </a:p>
          <a:p>
            <a:endParaRPr lang="en-GB" b="1"/>
          </a:p>
          <a:p>
            <a:r>
              <a:rPr lang="en-GB" b="1"/>
              <a:t>References:</a:t>
            </a:r>
          </a:p>
          <a:p>
            <a:r>
              <a:rPr lang="en-GB">
                <a:hlinkClick r:id="rId3"/>
              </a:rPr>
              <a:t>Electric North East England - Invest North East England</a:t>
            </a:r>
            <a:endParaRPr lang="en-GB"/>
          </a:p>
          <a:p>
            <a:r>
              <a:rPr lang="en-GB">
                <a:hlinkClick r:id="rId4"/>
              </a:rPr>
              <a:t>Emergent Markets: Autonomous and Electric Vehicles - North East Evidence Hub (northeast-ca.gov.uk)</a:t>
            </a:r>
            <a:endParaRPr lang="en-GB" b="1"/>
          </a:p>
          <a:p>
            <a:endParaRPr lang="en-GB" b="1"/>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2799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Digital sector in the North East is seeing significant growth how many people are employer in the IT and digital industries? </a:t>
            </a:r>
          </a:p>
          <a:p>
            <a:r>
              <a:rPr lang="en-GB" b="0"/>
              <a:t>a) 10,000</a:t>
            </a:r>
            <a:endParaRPr lang="en-GB" b="1"/>
          </a:p>
          <a:p>
            <a:r>
              <a:rPr lang="en-GB" b="1"/>
              <a:t>b) 29,000 (correct)</a:t>
            </a:r>
          </a:p>
          <a:p>
            <a:r>
              <a:rPr lang="en-GB" b="0"/>
              <a:t>c) 45,000</a:t>
            </a:r>
            <a:endParaRPr lang="en-GB" b="1"/>
          </a:p>
          <a:p>
            <a:endParaRPr lang="en-GB" b="1"/>
          </a:p>
          <a:p>
            <a:endParaRPr lang="en-GB" b="1"/>
          </a:p>
          <a:p>
            <a:r>
              <a:rPr lang="en-GB" b="1"/>
              <a:t>References</a:t>
            </a:r>
          </a:p>
          <a:p>
            <a:pPr marL="230017" indent="-230017">
              <a:buAutoNum type="arabicParenR"/>
            </a:pPr>
            <a:r>
              <a:rPr lang="en-GB">
                <a:hlinkClick r:id="rId3"/>
              </a:rPr>
              <a:t>Digital and Tech | Moving My Business to North East England (investnortheastengland.co.uk)</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6649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How many students are studying at the regions 5 universities?    </a:t>
            </a:r>
            <a:r>
              <a:rPr lang="en-GB" b="0" i="1"/>
              <a:t>(please note this will change year on year) </a:t>
            </a:r>
          </a:p>
          <a:p>
            <a:pPr marL="228600" indent="-228600">
              <a:buAutoNum type="alphaLcParenR"/>
            </a:pPr>
            <a:r>
              <a:rPr lang="en-GB" b="0"/>
              <a:t>81,000</a:t>
            </a:r>
          </a:p>
          <a:p>
            <a:pPr marL="228600" indent="-228600">
              <a:buAutoNum type="alphaLcParenR"/>
            </a:pPr>
            <a:r>
              <a:rPr lang="en-GB" b="1"/>
              <a:t>110,000 (correct)</a:t>
            </a:r>
          </a:p>
          <a:p>
            <a:pPr marL="228600" indent="-228600">
              <a:buAutoNum type="alphaLcParenR"/>
            </a:pPr>
            <a:r>
              <a:rPr lang="en-GB" b="0"/>
              <a:t>210,000</a:t>
            </a:r>
          </a:p>
          <a:p>
            <a:endParaRPr lang="en-GB" b="1"/>
          </a:p>
          <a:p>
            <a:endParaRPr lang="en-GB" b="1"/>
          </a:p>
          <a:p>
            <a:endParaRPr lang="en-GB" b="1"/>
          </a:p>
          <a:p>
            <a:r>
              <a:rPr lang="en-GB" b="1"/>
              <a:t>Can you name the 5 universities in the North East?</a:t>
            </a:r>
          </a:p>
          <a:p>
            <a:pPr marL="171450" indent="-171450">
              <a:buFontTx/>
              <a:buChar char="-"/>
            </a:pPr>
            <a:r>
              <a:rPr lang="en-GB" b="0"/>
              <a:t>Northumbria University </a:t>
            </a:r>
          </a:p>
          <a:p>
            <a:pPr marL="171450" indent="-171450">
              <a:buFontTx/>
              <a:buChar char="-"/>
            </a:pPr>
            <a:r>
              <a:rPr lang="en-GB" b="0"/>
              <a:t>Newcastle University </a:t>
            </a:r>
          </a:p>
          <a:p>
            <a:pPr marL="171450" indent="-171450">
              <a:buFontTx/>
              <a:buChar char="-"/>
            </a:pPr>
            <a:r>
              <a:rPr lang="en-GB" b="0"/>
              <a:t>Sunderland University </a:t>
            </a:r>
          </a:p>
          <a:p>
            <a:pPr marL="171450" indent="-171450">
              <a:buFontTx/>
              <a:buChar char="-"/>
            </a:pPr>
            <a:r>
              <a:rPr lang="en-GB" b="0"/>
              <a:t>Durham University</a:t>
            </a:r>
          </a:p>
          <a:p>
            <a:pPr marL="171450" indent="-171450">
              <a:buFontTx/>
              <a:buChar char="-"/>
            </a:pPr>
            <a:r>
              <a:rPr lang="en-GB" b="0"/>
              <a:t>Teesside University </a:t>
            </a:r>
          </a:p>
          <a:p>
            <a:pPr marL="171450" indent="-171450">
              <a:buFontTx/>
              <a:buChar char="-"/>
            </a:pPr>
            <a:endParaRPr lang="en-GB" b="1"/>
          </a:p>
          <a:p>
            <a:endParaRPr lang="en-GB" b="1"/>
          </a:p>
          <a:p>
            <a:endParaRPr lang="en-GB" b="1"/>
          </a:p>
          <a:p>
            <a:endParaRPr lang="en-GB" b="1"/>
          </a:p>
          <a:p>
            <a:r>
              <a:rPr lang="en-GB" b="1"/>
              <a:t>References</a:t>
            </a:r>
          </a:p>
          <a:p>
            <a:pPr marL="230017" indent="-230017">
              <a:buAutoNum type="arabicParenR"/>
            </a:pPr>
            <a:r>
              <a:rPr lang="en-GB">
                <a:hlinkClick r:id="rId3"/>
              </a:rPr>
              <a:t>Report: Graduate outcomes - North East Evidence Hub (northeast-ca.gov.uk)</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994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There are currently XXX people employed in the life sciences sector in the North East:</a:t>
            </a:r>
          </a:p>
          <a:p>
            <a:pPr marL="228600" indent="-228600">
              <a:buAutoNum type="alphaLcParenR"/>
            </a:pPr>
            <a:r>
              <a:rPr lang="en-GB" b="1" dirty="0"/>
              <a:t>7,000 (correct)</a:t>
            </a:r>
          </a:p>
          <a:p>
            <a:pPr marL="228600" indent="-228600">
              <a:buAutoNum type="alphaLcParenR"/>
            </a:pPr>
            <a:r>
              <a:rPr lang="en-GB" b="0" dirty="0"/>
              <a:t>700</a:t>
            </a:r>
          </a:p>
          <a:p>
            <a:pPr marL="228600" indent="-228600">
              <a:buAutoNum type="alphaLcParenR"/>
            </a:pPr>
            <a:r>
              <a:rPr lang="en-GB" b="0" dirty="0"/>
              <a:t>70</a:t>
            </a:r>
          </a:p>
          <a:p>
            <a:endParaRPr lang="en-GB" b="0" dirty="0"/>
          </a:p>
          <a:p>
            <a:r>
              <a:rPr lang="en-GB" b="0" dirty="0"/>
              <a:t>Did you know the North East led on the regions response to Covid-19 manufacturing the Novavax vaccine here in our region at </a:t>
            </a:r>
            <a:r>
              <a:rPr lang="en-GB" dirty="0">
                <a:solidFill>
                  <a:srgbClr val="141414"/>
                </a:solidFill>
                <a:effectLst/>
              </a:rPr>
              <a:t>GlaxoSmithKline (GSK) facility in Barnard Castle, County Durham. The region also</a:t>
            </a:r>
            <a:r>
              <a:rPr lang="en-GB" b="0" dirty="0"/>
              <a:t> as manufactured PPE to support the pandemic in the Northumbria healthcare site in Seaton </a:t>
            </a:r>
            <a:r>
              <a:rPr lang="en-GB" b="0" dirty="0" err="1"/>
              <a:t>Deleval</a:t>
            </a:r>
            <a:r>
              <a:rPr lang="en-GB" b="0" dirty="0"/>
              <a:t> in Northumberland. </a:t>
            </a:r>
          </a:p>
          <a:p>
            <a:endParaRPr lang="en-GB" b="1" dirty="0"/>
          </a:p>
          <a:p>
            <a:r>
              <a:rPr lang="en-GB" b="1" dirty="0"/>
              <a:t>References</a:t>
            </a:r>
          </a:p>
          <a:p>
            <a:pPr marL="230017" indent="-230017">
              <a:buAutoNum type="arabicParenR"/>
            </a:pPr>
            <a:r>
              <a:rPr lang="en-GB" dirty="0">
                <a:hlinkClick r:id="rId3"/>
              </a:rPr>
              <a:t>Health and Life Sciences - North East Evidence Hub (northeast-ca.gov.uk)</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0512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The North is a global leader in:</a:t>
            </a:r>
          </a:p>
          <a:p>
            <a:pPr marL="228600" indent="-228600">
              <a:buAutoNum type="alphaLcParenR"/>
            </a:pPr>
            <a:r>
              <a:rPr lang="en-GB" b="0"/>
              <a:t>Electric Cars</a:t>
            </a:r>
          </a:p>
          <a:p>
            <a:pPr marL="228600" indent="-228600">
              <a:buAutoNum type="alphaLcParenR"/>
            </a:pPr>
            <a:r>
              <a:rPr lang="en-GB" b="1"/>
              <a:t>Offshore wind (correct)</a:t>
            </a:r>
          </a:p>
          <a:p>
            <a:pPr marL="228600" indent="-228600">
              <a:buAutoNum type="alphaLcParenR"/>
            </a:pPr>
            <a:r>
              <a:rPr lang="en-GB" b="0"/>
              <a:t>Eco-farming </a:t>
            </a:r>
          </a:p>
          <a:p>
            <a:pPr marL="228600" indent="-228600">
              <a:buAutoNum type="alphaLcParenR"/>
            </a:pPr>
            <a:endParaRPr lang="en-GB" b="1"/>
          </a:p>
          <a:p>
            <a:pPr marL="0" indent="0">
              <a:buNone/>
            </a:pPr>
            <a:endParaRPr lang="en-GB" b="1"/>
          </a:p>
          <a:p>
            <a:pPr marL="0" indent="0">
              <a:buNone/>
            </a:pPr>
            <a:r>
              <a:rPr lang="en-GB" b="0"/>
              <a:t>Did you know that the North East is a global leader in offshore renewables and the sector continues to grow and attract new businesses the region features </a:t>
            </a:r>
            <a:r>
              <a:rPr lang="en-GB" b="0" err="1"/>
              <a:t>rhe</a:t>
            </a:r>
            <a:r>
              <a:rPr lang="en-GB" b="0"/>
              <a:t> UKS largest offshore wind farm at Dogger Bank </a:t>
            </a:r>
          </a:p>
          <a:p>
            <a:endParaRPr lang="en-GB" b="1"/>
          </a:p>
          <a:p>
            <a:r>
              <a:rPr lang="en-GB" b="1"/>
              <a:t>References</a:t>
            </a:r>
          </a:p>
          <a:p>
            <a:pPr marL="230017" indent="-230017">
              <a:buAutoNum type="arabicParenR"/>
            </a:pPr>
            <a:r>
              <a:rPr lang="en-GB">
                <a:hlinkClick r:id="rId3"/>
              </a:rPr>
              <a:t>North East England - the centre of the UK’s green energy revolution (investnortheastengland.co.uk)</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3993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Calibri"/>
              </a:rPr>
              <a:t>What is happening to our </a:t>
            </a:r>
            <a:r>
              <a:rPr lang="en-US" dirty="0" err="1">
                <a:cs typeface="Calibri"/>
              </a:rPr>
              <a:t>labour</a:t>
            </a:r>
            <a:r>
              <a:rPr lang="en-US" dirty="0">
                <a:cs typeface="Calibri"/>
              </a:rPr>
              <a:t> market and sectors? Global megatrends will impact and influence our regional economy and, the type of opportunities and conversations we have with young people and parents about the </a:t>
            </a:r>
            <a:r>
              <a:rPr lang="en-US" dirty="0" err="1">
                <a:cs typeface="Calibri"/>
              </a:rPr>
              <a:t>labour</a:t>
            </a:r>
            <a:r>
              <a:rPr lang="en-US" dirty="0">
                <a:cs typeface="Calibri"/>
              </a:rPr>
              <a:t> market.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cs typeface="Calibri"/>
              </a:rPr>
              <a:t>Some of these influences include globalization – the process of businesses developing international influence and operating on international scales.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cs typeface="Calibri"/>
              </a:rPr>
              <a:t>The gig economy – a </a:t>
            </a:r>
            <a:r>
              <a:rPr lang="en-US" dirty="0" err="1">
                <a:cs typeface="Calibri"/>
              </a:rPr>
              <a:t>labour</a:t>
            </a:r>
            <a:r>
              <a:rPr lang="en-US" dirty="0">
                <a:cs typeface="Calibri"/>
              </a:rPr>
              <a:t> market </a:t>
            </a:r>
            <a:r>
              <a:rPr lang="en-US" dirty="0" err="1">
                <a:cs typeface="Calibri"/>
              </a:rPr>
              <a:t>characterised</a:t>
            </a:r>
            <a:r>
              <a:rPr lang="en-US" dirty="0">
                <a:cs typeface="Calibri"/>
              </a:rPr>
              <a:t> by the prevalence of short-term contracts or freelance work as opposed to permanent jobs.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cs typeface="Calibri"/>
              </a:rPr>
              <a:t>Automation, ageing workforces and of course, the environment.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cs typeface="Calibri"/>
              </a:rPr>
              <a:t>Consider how these trends may impact or influence jobs in the future?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7021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next 3 slides include optional activities you could deliver with colleagues focusing on the following three sectors:</a:t>
            </a:r>
          </a:p>
          <a:p>
            <a:pPr marL="171450" indent="-171450">
              <a:buFontTx/>
              <a:buChar char="-"/>
            </a:pPr>
            <a:r>
              <a:rPr lang="en-GB"/>
              <a:t>Digital</a:t>
            </a:r>
          </a:p>
          <a:p>
            <a:pPr marL="171450" indent="-171450">
              <a:buFontTx/>
              <a:buChar char="-"/>
            </a:pPr>
            <a:r>
              <a:rPr lang="en-GB"/>
              <a:t>Agriculture </a:t>
            </a:r>
          </a:p>
          <a:p>
            <a:pPr marL="171450" indent="-171450">
              <a:buFontTx/>
              <a:buChar char="-"/>
            </a:pPr>
            <a:r>
              <a:rPr lang="en-GB"/>
              <a:t>Wind Power</a:t>
            </a:r>
          </a:p>
        </p:txBody>
      </p:sp>
      <p:sp>
        <p:nvSpPr>
          <p:cNvPr id="4" name="Slide Number Placeholder 3"/>
          <p:cNvSpPr>
            <a:spLocks noGrp="1"/>
          </p:cNvSpPr>
          <p:nvPr>
            <p:ph type="sldNum" sz="quarter" idx="5"/>
          </p:nvPr>
        </p:nvSpPr>
        <p:spPr/>
        <p:txBody>
          <a:bodyPr/>
          <a:lstStyle/>
          <a:p>
            <a:fld id="{E4953644-B331-4B70-A4AE-99F3E873D02E}" type="slidenum">
              <a:rPr lang="en-GB" smtClean="0"/>
              <a:t>18</a:t>
            </a:fld>
            <a:endParaRPr lang="en-GB"/>
          </a:p>
        </p:txBody>
      </p:sp>
    </p:spTree>
    <p:extLst>
      <p:ext uri="{BB962C8B-B14F-4D97-AF65-F5344CB8AC3E}">
        <p14:creationId xmlns:p14="http://schemas.microsoft.com/office/powerpoint/2010/main" val="1065374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There are thousands of great opportunities in the region in the digital and tech sector the North East currently has over 30,000 creative employees this ranges from immersive technology and games development. Watch the video and research which creative or digital employers are close to your school how could they link to curriculum topics.</a:t>
            </a:r>
          </a:p>
          <a:p>
            <a:endParaRPr lang="en-GB" b="1"/>
          </a:p>
          <a:p>
            <a:endParaRPr lang="en-GB" b="1"/>
          </a:p>
          <a:p>
            <a:r>
              <a:rPr lang="en-GB" b="1"/>
              <a:t>Video links: </a:t>
            </a:r>
          </a:p>
          <a:p>
            <a:r>
              <a:rPr lang="en-GB" b="1"/>
              <a:t>YouTube Video Link: </a:t>
            </a:r>
            <a:r>
              <a:rPr lang="en-GB" b="0"/>
              <a:t>https://www.youtube.com/watch?v=BaJSciOb2nI&amp;list=PLGVCpm23HHF_z_m8W1dRkwU1BwV2uA5fB</a:t>
            </a:r>
          </a:p>
          <a:p>
            <a:r>
              <a:rPr lang="en-GB" b="1" err="1"/>
              <a:t>SafeShare</a:t>
            </a:r>
            <a:r>
              <a:rPr lang="en-GB" b="1"/>
              <a:t> Video Link: </a:t>
            </a:r>
            <a:r>
              <a:rPr lang="en-GB" b="0"/>
              <a:t>https://safeshare.tv/x/BaJSciOb2nI</a:t>
            </a:r>
          </a:p>
          <a:p>
            <a:endParaRPr lang="en-GB" b="1"/>
          </a:p>
          <a:p>
            <a:r>
              <a:rPr lang="en-GB" b="1"/>
              <a:t>Images</a:t>
            </a:r>
          </a:p>
          <a:p>
            <a:r>
              <a:rPr lang="en-GB" b="1"/>
              <a:t>1) </a:t>
            </a:r>
            <a:r>
              <a:rPr lang="en-GB" b="0"/>
              <a:t>https://www.google.com/url?sa=i&amp;url=https%3A%2F%2Fwww.business-live.co.uk%2Feconomic-development%2Fhundreds-north-east-smes-benefit-19072739&amp;psig=AOvVaw3K0QHCT5W5icgzEsMZVPgW&amp;ust=1643291659695000&amp;source=images&amp;cd=vfe&amp;ved=0CAwQjhxqFwoTCJC05tLIz_UCFQAAAAAdAAAAABAD</a:t>
            </a:r>
          </a:p>
          <a:p>
            <a:r>
              <a:rPr lang="en-GB" b="1"/>
              <a:t>References</a:t>
            </a:r>
          </a:p>
          <a:p>
            <a:pPr marL="230017" indent="-230017">
              <a:buAutoNum type="arabicParenR"/>
            </a:pPr>
            <a:endParaRPr lang="en-GB" b="0"/>
          </a:p>
          <a:p>
            <a:pPr marL="230017" indent="-230017">
              <a:buAutoNum type="arabicParen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8921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What is LMI and why is it important? – LMI For All</a:t>
            </a:r>
            <a:r>
              <a:rPr lang="en-GB"/>
              <a:t> </a:t>
            </a:r>
          </a:p>
          <a:p>
            <a:endParaRPr lang="en-GB"/>
          </a:p>
          <a:p>
            <a:r>
              <a:rPr lang="en-GB"/>
              <a:t>Local labour market refers to the support of people in a particular country or area who are available for work local labour market information is then about the jobs and careers available in a geographical area. </a:t>
            </a:r>
          </a:p>
        </p:txBody>
      </p:sp>
      <p:sp>
        <p:nvSpPr>
          <p:cNvPr id="4" name="Slide Number Placeholder 3"/>
          <p:cNvSpPr>
            <a:spLocks noGrp="1"/>
          </p:cNvSpPr>
          <p:nvPr>
            <p:ph type="sldNum" sz="quarter" idx="5"/>
          </p:nvPr>
        </p:nvSpPr>
        <p:spPr/>
        <p:txBody>
          <a:bodyPr/>
          <a:lstStyle/>
          <a:p>
            <a:fld id="{E4953644-B331-4B70-A4AE-99F3E873D02E}" type="slidenum">
              <a:rPr lang="en-GB" smtClean="0"/>
              <a:t>2</a:t>
            </a:fld>
            <a:endParaRPr lang="en-GB"/>
          </a:p>
        </p:txBody>
      </p:sp>
    </p:spTree>
    <p:extLst>
      <p:ext uri="{BB962C8B-B14F-4D97-AF65-F5344CB8AC3E}">
        <p14:creationId xmlns:p14="http://schemas.microsoft.com/office/powerpoint/2010/main" val="3236447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The small robot company focusing on sustainable farming supporting farmers to future proof crop production and diversify processes. </a:t>
            </a:r>
            <a:r>
              <a:rPr lang="en-GB" b="0" err="1"/>
              <a:t>Tharsus</a:t>
            </a:r>
            <a:r>
              <a:rPr lang="en-GB" b="0"/>
              <a:t> manufacturers who are based in Blyth in Northumberland designed and manufactured a fleet of 10 robots. Watch the video and consider how could you bring this into your curriculum.</a:t>
            </a:r>
            <a:endParaRPr lang="en-GB" b="1"/>
          </a:p>
          <a:p>
            <a:endParaRPr lang="en-GB" b="1"/>
          </a:p>
          <a:p>
            <a:endParaRPr lang="en-GB" b="1"/>
          </a:p>
          <a:p>
            <a:r>
              <a:rPr lang="en-GB" b="1"/>
              <a:t>YouTube Video Link: </a:t>
            </a:r>
            <a:r>
              <a:rPr lang="en-GB" b="0"/>
              <a:t>https://www.youtube.com/watch?v=McUhua_gnpw&amp;t=147s ( - )</a:t>
            </a:r>
          </a:p>
          <a:p>
            <a:r>
              <a:rPr lang="en-GB" b="1" err="1"/>
              <a:t>SafeShare</a:t>
            </a:r>
            <a:r>
              <a:rPr lang="en-GB" b="1"/>
              <a:t> Video Link: </a:t>
            </a:r>
            <a:r>
              <a:rPr lang="en-GB" b="0"/>
              <a:t>https://safeshare.tv/x/McUhua_gnpw</a:t>
            </a:r>
          </a:p>
          <a:p>
            <a:r>
              <a:rPr lang="en-GB" b="0"/>
              <a:t>https://www.youtube.com/playlist?list=PLgdvHBuQ1d7tO10BVxg7P-BjT5gtrE_HV </a:t>
            </a:r>
          </a:p>
          <a:p>
            <a:endParaRPr lang="en-GB" b="1"/>
          </a:p>
          <a:p>
            <a:r>
              <a:rPr lang="en-GB" b="1"/>
              <a:t>Images</a:t>
            </a:r>
          </a:p>
          <a:p>
            <a:pPr marL="228600" indent="-228600">
              <a:buAutoNum type="arabicParenR"/>
            </a:pPr>
            <a:r>
              <a:rPr lang="en-GB" b="0"/>
              <a:t>https://drive.google.com/file/d/1aq4LJ7oXkW64Wmnoymfy84fY2TmqR3FR/view</a:t>
            </a:r>
            <a:endParaRPr lang="en-GB" b="1"/>
          </a:p>
          <a:p>
            <a:endParaRPr lang="en-GB" b="1"/>
          </a:p>
          <a:p>
            <a:r>
              <a:rPr lang="en-GB" b="1"/>
              <a:t>References</a:t>
            </a:r>
          </a:p>
          <a:p>
            <a:pPr marL="230017" indent="-230017">
              <a:buAutoNum type="arabicParenR"/>
            </a:pPr>
            <a:r>
              <a:rPr lang="en-GB" b="0"/>
              <a:t>https://bdaily.co.uk/articles/2020/02/07/fleet-of-farming-robots-to-produced-in-Northumberland</a:t>
            </a:r>
          </a:p>
          <a:p>
            <a:pPr marL="230017" indent="-230017">
              <a:buAutoNum type="arabicParenR"/>
            </a:pPr>
            <a:r>
              <a:rPr lang="en-GB" b="0"/>
              <a:t>https://www.smallrobotcompany.com/press-releases/2020/2/7/small-robot-company-announces-robot-fleet-manufacture-with-tharsus</a:t>
            </a:r>
          </a:p>
          <a:p>
            <a:pPr marL="230017" indent="-230017">
              <a:buAutoNum type="arabicParen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8652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a:ln>
                  <a:noFill/>
                </a:ln>
                <a:solidFill>
                  <a:prstClr val="black"/>
                </a:solidFill>
                <a:effectLst/>
                <a:uLnTx/>
                <a:uFillTx/>
                <a:latin typeface="Aptos" panose="020B0004020202020204" pitchFamily="34" charset="0"/>
                <a:ea typeface="Helvetica Neue" panose="02000503000000020004" pitchFamily="2" charset="0"/>
                <a:cs typeface="Arial" panose="020B0604020202020204" pitchFamily="34" charset="0"/>
              </a:rPr>
              <a:t>Dogger Bank Wind Farm is in the process of becoming the world’s largest offshore wind farm. It will be capable of powering 6 million British homes. The project will generate a vast source of renewable energy, harnessing the power of wind to provide sustainable energy and reducing the use of fossil fuels.</a:t>
            </a:r>
          </a:p>
          <a:p>
            <a:pPr marL="0" indent="0">
              <a:buNone/>
            </a:pPr>
            <a:endParaRPr lang="en-GB" b="0" dirty="0"/>
          </a:p>
          <a:p>
            <a:pPr marL="0" indent="0">
              <a:buNone/>
            </a:pPr>
            <a:endParaRPr lang="en-GB" b="0" dirty="0"/>
          </a:p>
          <a:p>
            <a:pPr marL="0" indent="0">
              <a:buNone/>
            </a:pPr>
            <a:r>
              <a:rPr lang="en-GB" b="1" dirty="0"/>
              <a:t>Video links:</a:t>
            </a:r>
          </a:p>
          <a:p>
            <a:pPr marL="171450" indent="-171450">
              <a:buFontTx/>
              <a:buChar char="-"/>
            </a:pPr>
            <a:r>
              <a:rPr lang="en-GB" b="0" dirty="0"/>
              <a:t>https://</a:t>
            </a:r>
            <a:r>
              <a:rPr lang="en-GB" b="0" dirty="0" err="1"/>
              <a:t>www.youtube.com</a:t>
            </a:r>
            <a:r>
              <a:rPr lang="en-GB" b="0" dirty="0"/>
              <a:t>/</a:t>
            </a:r>
            <a:r>
              <a:rPr lang="en-GB" b="0" dirty="0" err="1"/>
              <a:t>watch?v</a:t>
            </a:r>
            <a:r>
              <a:rPr lang="en-GB" b="0" dirty="0"/>
              <a:t>=ncWxe26Ljn4</a:t>
            </a:r>
          </a:p>
          <a:p>
            <a:pPr marL="171450" indent="-171450">
              <a:buFontTx/>
              <a:buChar char="-"/>
            </a:pPr>
            <a:endParaRPr lang="en-GB" b="0" dirty="0"/>
          </a:p>
          <a:p>
            <a:pPr marL="0" indent="0">
              <a:buFontTx/>
              <a:buNone/>
            </a:pPr>
            <a:r>
              <a:rPr lang="en-GB" b="1" dirty="0"/>
              <a:t>References:</a:t>
            </a:r>
          </a:p>
          <a:p>
            <a:pPr marL="0" indent="0">
              <a:buFontTx/>
              <a:buNone/>
            </a:pPr>
            <a:r>
              <a:rPr lang="en-GB" dirty="0">
                <a:hlinkClick r:id="rId3"/>
              </a:rPr>
              <a:t>The World’s Largest Offshore Wind Farm - Dogger Bank Wind Farm</a:t>
            </a:r>
            <a:r>
              <a:rPr lang="en-GB" b="0" dirty="0"/>
              <a:t> </a:t>
            </a:r>
          </a:p>
          <a:p>
            <a:pPr marL="0" indent="0">
              <a:buFontTx/>
              <a:buNone/>
            </a:pPr>
            <a:r>
              <a:rPr lang="en-GB" dirty="0">
                <a:hlinkClick r:id="rId4"/>
              </a:rPr>
              <a:t>Equinor: Dogger Bank Wind Farm - North East Ambition (northeast-ca.gov.uk)</a:t>
            </a:r>
            <a:endParaRPr lang="en-GB" b="0" dirty="0"/>
          </a:p>
          <a:p>
            <a:pPr marL="0" indent="0">
              <a:buFontTx/>
              <a:buNone/>
            </a:pPr>
            <a:endParaRPr lang="en-GB" b="0" dirty="0"/>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94519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LMI is important for the future it allows pupils to understand what is on offer in a specific area to help inform future careers choices. Discussion area how do you think labour market information could help pupils </a:t>
            </a:r>
            <a:r>
              <a:rPr lang="en-GB" b="0" err="1"/>
              <a:t>haper</a:t>
            </a:r>
            <a:r>
              <a:rPr lang="en-GB" b="0"/>
              <a:t> their aspirations? Discuss in pairs.</a:t>
            </a:r>
          </a:p>
          <a:p>
            <a:endParaRPr lang="en-GB" b="1"/>
          </a:p>
          <a:p>
            <a:r>
              <a:rPr lang="en-GB" b="1"/>
              <a:t>References:</a:t>
            </a:r>
          </a:p>
          <a:p>
            <a:pPr marL="230017" indent="-230017">
              <a:buAutoNum type="arabicParenR"/>
            </a:pPr>
            <a:r>
              <a:rPr lang="en-GB"/>
              <a:t>http://www.lmiforall.org.uk/explore_lmi/</a:t>
            </a:r>
          </a:p>
          <a:p>
            <a:pPr marL="230017" indent="-230017">
              <a:buAutoNum type="arabicParenR"/>
            </a:pPr>
            <a:r>
              <a:rPr lang="en-GB"/>
              <a:t>https://www.lmiforall.org.uk/explore_lmi/learning-units/what-is-lmi/ - </a:t>
            </a:r>
            <a:r>
              <a:rPr lang="en-GB" b="1"/>
              <a:t>There is a YouTube video explaining LMI if needed on this page.  </a:t>
            </a:r>
          </a:p>
          <a:p>
            <a:pPr marL="230017" indent="-230017">
              <a:buAutoNum type="arabicParen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0052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about the North East?</a:t>
            </a:r>
          </a:p>
          <a:p>
            <a:endParaRPr lang="en-GB"/>
          </a:p>
          <a:p>
            <a:r>
              <a:rPr lang="en-GB"/>
              <a:t>Are you aware that there are 2 million people living the North East with 105,000 who are currently unemployed and seeking work the North East also welcomes over 48 million visitors per year which contributes to our regions economy. </a:t>
            </a:r>
          </a:p>
        </p:txBody>
      </p:sp>
      <p:sp>
        <p:nvSpPr>
          <p:cNvPr id="4" name="Slide Number Placeholder 3"/>
          <p:cNvSpPr>
            <a:spLocks noGrp="1"/>
          </p:cNvSpPr>
          <p:nvPr>
            <p:ph type="sldNum" sz="quarter" idx="5"/>
          </p:nvPr>
        </p:nvSpPr>
        <p:spPr/>
        <p:txBody>
          <a:bodyPr/>
          <a:lstStyle/>
          <a:p>
            <a:fld id="{E4953644-B331-4B70-A4AE-99F3E873D02E}" type="slidenum">
              <a:rPr lang="en-GB" smtClean="0"/>
              <a:t>4</a:t>
            </a:fld>
            <a:endParaRPr lang="en-GB"/>
          </a:p>
        </p:txBody>
      </p:sp>
    </p:spTree>
    <p:extLst>
      <p:ext uri="{BB962C8B-B14F-4D97-AF65-F5344CB8AC3E}">
        <p14:creationId xmlns:p14="http://schemas.microsoft.com/office/powerpoint/2010/main" val="12272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LMI can help you understand which jobs are available near to you and how many jobs there are in different sectors in the North East.</a:t>
            </a:r>
          </a:p>
          <a:p>
            <a:endParaRPr lang="en-GB" b="0" dirty="0"/>
          </a:p>
          <a:p>
            <a:r>
              <a:rPr lang="en-GB" b="0" dirty="0"/>
              <a:t>Take 2-3 minutes to write down the top three careers the students in your class might aspire to? What sectors are they in? </a:t>
            </a:r>
          </a:p>
          <a:p>
            <a:endParaRPr lang="en-GB" b="0" dirty="0"/>
          </a:p>
          <a:p>
            <a:r>
              <a:rPr lang="en-GB" b="0" dirty="0"/>
              <a:t>Do you think that pupils aspirations align to the opportunities in our region? </a:t>
            </a:r>
          </a:p>
          <a:p>
            <a:endParaRPr lang="en-GB" b="1" dirty="0"/>
          </a:p>
          <a:p>
            <a:endParaRPr lang="en-GB" b="1" dirty="0"/>
          </a:p>
          <a:p>
            <a:r>
              <a:rPr lang="en-GB" b="1" dirty="0"/>
              <a:t>References</a:t>
            </a:r>
          </a:p>
          <a:p>
            <a:pPr marL="230017" indent="-230017">
              <a:buAutoNum type="arabicParenR"/>
            </a:pPr>
            <a:r>
              <a:rPr lang="en-GB" dirty="0"/>
              <a:t>http://</a:t>
            </a:r>
            <a:r>
              <a:rPr lang="en-GB" dirty="0" err="1"/>
              <a:t>www.lmiforall.org.uk</a:t>
            </a:r>
            <a:r>
              <a:rPr lang="en-GB" dirty="0"/>
              <a:t>/</a:t>
            </a:r>
            <a:r>
              <a:rPr lang="en-GB" dirty="0" err="1"/>
              <a:t>explore_lmi</a:t>
            </a:r>
            <a:r>
              <a:rPr lang="en-GB" dirty="0"/>
              <a:t>/</a:t>
            </a:r>
          </a:p>
          <a:p>
            <a:pPr marL="230017" indent="-230017">
              <a:buAutoNum type="arabicParenR"/>
            </a:pPr>
            <a:r>
              <a:rPr lang="en-GB" dirty="0"/>
              <a:t>https://</a:t>
            </a:r>
            <a:r>
              <a:rPr lang="en-GB" dirty="0" err="1"/>
              <a:t>www.lmiforall.org.uk</a:t>
            </a:r>
            <a:r>
              <a:rPr lang="en-GB" dirty="0"/>
              <a:t>/</a:t>
            </a:r>
            <a:r>
              <a:rPr lang="en-GB" dirty="0" err="1"/>
              <a:t>explore_lmi</a:t>
            </a:r>
            <a:r>
              <a:rPr lang="en-GB" dirty="0"/>
              <a:t>/learning-units/what-is-</a:t>
            </a:r>
            <a:r>
              <a:rPr lang="en-GB" dirty="0" err="1"/>
              <a:t>lmi</a:t>
            </a:r>
            <a:r>
              <a:rPr lang="en-GB" dirty="0"/>
              <a:t>/ - </a:t>
            </a:r>
            <a:r>
              <a:rPr lang="en-GB" b="1" dirty="0"/>
              <a:t>There is a YouTube video explaining LMI if needed on this page.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5427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How many people are employed in the North East Combined Authority region?</a:t>
            </a:r>
          </a:p>
          <a:p>
            <a:endParaRPr lang="en-GB" b="1"/>
          </a:p>
          <a:p>
            <a:r>
              <a:rPr lang="en-GB" b="1"/>
              <a:t>A) 830,000 (Correct answer) </a:t>
            </a:r>
          </a:p>
          <a:p>
            <a:r>
              <a:rPr lang="en-GB" b="0"/>
              <a:t>B) 530,800</a:t>
            </a:r>
          </a:p>
          <a:p>
            <a:r>
              <a:rPr lang="en-GB" b="0"/>
              <a:t>C) 1,220,500</a:t>
            </a:r>
          </a:p>
          <a:p>
            <a:endParaRPr lang="en-GB" b="0"/>
          </a:p>
          <a:p>
            <a:endParaRPr lang="en-GB" b="0"/>
          </a:p>
          <a:p>
            <a:endParaRPr lang="en-GB" b="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4830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Over the past 10 years has employment:</a:t>
            </a:r>
          </a:p>
          <a:p>
            <a:pPr marL="228600" indent="-228600">
              <a:buAutoNum type="alphaLcParenR"/>
            </a:pPr>
            <a:r>
              <a:rPr lang="en-GB" b="0"/>
              <a:t>Decreased </a:t>
            </a:r>
          </a:p>
          <a:p>
            <a:pPr marL="228600" indent="-228600">
              <a:buAutoNum type="alphaLcParenR"/>
            </a:pPr>
            <a:r>
              <a:rPr lang="en-GB" b="0"/>
              <a:t>Stayed the same</a:t>
            </a:r>
          </a:p>
          <a:p>
            <a:pPr marL="228600" indent="-228600">
              <a:buAutoNum type="alphaLcParenR"/>
            </a:pPr>
            <a:r>
              <a:rPr lang="en-GB" b="1"/>
              <a:t>Increased by 53,700 (correct answer) </a:t>
            </a:r>
          </a:p>
          <a:p>
            <a:pPr marL="228600" indent="-228600">
              <a:buAutoNum type="alphaLcParenR"/>
            </a:pPr>
            <a:endParaRPr lang="en-GB" b="0"/>
          </a:p>
          <a:p>
            <a:pPr marL="0" indent="0">
              <a:buNone/>
            </a:pPr>
            <a:r>
              <a:rPr lang="en-GB" b="0"/>
              <a:t>Where do you think we have seen the biggest increase?</a:t>
            </a:r>
          </a:p>
          <a:p>
            <a:endParaRPr lang="en-GB" b="1"/>
          </a:p>
          <a:p>
            <a:endParaRPr lang="en-GB" b="1"/>
          </a:p>
          <a:p>
            <a:pPr marL="0" indent="0">
              <a:buNone/>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0051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 the next 3 years what number of new workers will be required in the region?</a:t>
            </a:r>
          </a:p>
          <a:p>
            <a:r>
              <a:rPr lang="en-GB"/>
              <a:t>a) 175,00</a:t>
            </a:r>
          </a:p>
          <a:p>
            <a:r>
              <a:rPr lang="en-GB"/>
              <a:t>b) 300,00</a:t>
            </a:r>
          </a:p>
          <a:p>
            <a:r>
              <a:rPr lang="en-GB" b="1"/>
              <a:t>c) 400,000 (correct)</a:t>
            </a:r>
          </a:p>
          <a:p>
            <a:endParaRPr lang="en-GB"/>
          </a:p>
          <a:p>
            <a:endParaRPr lang="en-GB"/>
          </a:p>
          <a:p>
            <a:endParaRPr lang="en-GB"/>
          </a:p>
          <a:p>
            <a:r>
              <a:rPr lang="en-GB" b="1" u="none">
                <a:hlinkClick r:id="rId3"/>
              </a:rPr>
              <a:t>Reference: -  </a:t>
            </a:r>
            <a:r>
              <a:rPr lang="en-GB">
                <a:hlinkClick r:id="rId3"/>
              </a:rPr>
              <a:t>Strategic Evidence Base : People - North East Evidence Hub (northeast-ca.gov.uk)</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270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400,000 new workers will be needed over the next 3 years and beyond this reflects replacement demand in sectors where there is a aging workforce as well as new roles in key sectors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47083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Log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0AEEC3-0121-1DE0-9A85-F15A6ED025A7}"/>
              </a:ext>
            </a:extLst>
          </p:cNvPr>
          <p:cNvSpPr/>
          <p:nvPr userDrawn="1"/>
        </p:nvSpPr>
        <p:spPr>
          <a:xfrm>
            <a:off x="0" y="0"/>
            <a:ext cx="12192000"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8" name="Freeform 7">
            <a:extLst>
              <a:ext uri="{FF2B5EF4-FFF2-40B4-BE49-F238E27FC236}">
                <a16:creationId xmlns:a16="http://schemas.microsoft.com/office/drawing/2014/main" id="{4022AE9E-0C52-05B8-2A52-E3D388E0A84F}"/>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9" name="Freeform 8">
            <a:extLst>
              <a:ext uri="{FF2B5EF4-FFF2-40B4-BE49-F238E27FC236}">
                <a16:creationId xmlns:a16="http://schemas.microsoft.com/office/drawing/2014/main" id="{E287EAC3-63EE-00AF-6F29-1E7E9D8012E5}"/>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AA8DDEF5-B616-9FEB-82B3-97C675309909}"/>
              </a:ext>
            </a:extLst>
          </p:cNvPr>
          <p:cNvSpPr>
            <a:spLocks noGrp="1"/>
          </p:cNvSpPr>
          <p:nvPr>
            <p:ph type="ctrTitle"/>
          </p:nvPr>
        </p:nvSpPr>
        <p:spPr>
          <a:xfrm>
            <a:off x="461319" y="2001837"/>
            <a:ext cx="7772400" cy="1508125"/>
          </a:xfrm>
        </p:spPr>
        <p:txBody>
          <a:bodyPr anchor="b">
            <a:normAutofit/>
          </a:bodyPr>
          <a:lstStyle>
            <a:lvl1pPr algn="l">
              <a:defRPr sz="44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2AB18866-AA70-0855-5ECC-6EE9F4C9A47F}"/>
              </a:ext>
            </a:extLst>
          </p:cNvPr>
          <p:cNvSpPr>
            <a:spLocks noGrp="1"/>
          </p:cNvSpPr>
          <p:nvPr>
            <p:ph type="subTitle" idx="1"/>
          </p:nvPr>
        </p:nvSpPr>
        <p:spPr>
          <a:xfrm>
            <a:off x="461319" y="3602038"/>
            <a:ext cx="7772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Rectangle 12">
            <a:extLst>
              <a:ext uri="{FF2B5EF4-FFF2-40B4-BE49-F238E27FC236}">
                <a16:creationId xmlns:a16="http://schemas.microsoft.com/office/drawing/2014/main" id="{F8A792DF-5A6A-0C9F-8486-8B7EC3D1182E}"/>
              </a:ext>
            </a:extLst>
          </p:cNvPr>
          <p:cNvSpPr/>
          <p:nvPr userDrawn="1"/>
        </p:nvSpPr>
        <p:spPr>
          <a:xfrm>
            <a:off x="0" y="6086475"/>
            <a:ext cx="12192000" cy="771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pic>
        <p:nvPicPr>
          <p:cNvPr id="6" name="Graphic 5">
            <a:extLst>
              <a:ext uri="{FF2B5EF4-FFF2-40B4-BE49-F238E27FC236}">
                <a16:creationId xmlns:a16="http://schemas.microsoft.com/office/drawing/2014/main" id="{5CE16761-3158-B580-BA89-315E2EC97C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0003" y="718848"/>
            <a:ext cx="2689385" cy="695615"/>
          </a:xfrm>
          <a:prstGeom prst="rect">
            <a:avLst/>
          </a:prstGeom>
        </p:spPr>
      </p:pic>
      <p:pic>
        <p:nvPicPr>
          <p:cNvPr id="11" name="Graphic 10">
            <a:extLst>
              <a:ext uri="{FF2B5EF4-FFF2-40B4-BE49-F238E27FC236}">
                <a16:creationId xmlns:a16="http://schemas.microsoft.com/office/drawing/2014/main" id="{0D98D971-960C-027E-6340-458819334B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67347" y="6453436"/>
            <a:ext cx="1020462" cy="276590"/>
          </a:xfrm>
          <a:prstGeom prst="rect">
            <a:avLst/>
          </a:prstGeom>
        </p:spPr>
      </p:pic>
    </p:spTree>
    <p:extLst>
      <p:ext uri="{BB962C8B-B14F-4D97-AF65-F5344CB8AC3E}">
        <p14:creationId xmlns:p14="http://schemas.microsoft.com/office/powerpoint/2010/main" val="161584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CF506-9496-1C8A-9406-D2ADA562CCA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AF4EEB6-69E4-8BFA-4D13-1D02A86F19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26848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ontent Pag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92866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 Header –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7" name="Text Placeholder 13">
            <a:extLst>
              <a:ext uri="{FF2B5EF4-FFF2-40B4-BE49-F238E27FC236}">
                <a16:creationId xmlns:a16="http://schemas.microsoft.com/office/drawing/2014/main" id="{54789D21-7E5C-FAAB-81A8-2F8A9CB1A879}"/>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56C2F28A-39F6-1A2E-EA00-B646BC78457D}"/>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4" name="Graphic 3">
            <a:extLst>
              <a:ext uri="{FF2B5EF4-FFF2-40B4-BE49-F238E27FC236}">
                <a16:creationId xmlns:a16="http://schemas.microsoft.com/office/drawing/2014/main" id="{603A339D-08F0-23AE-998C-EB6F84D90F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1672224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 Header –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ED1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4" name="Text Placeholder 13">
            <a:extLst>
              <a:ext uri="{FF2B5EF4-FFF2-40B4-BE49-F238E27FC236}">
                <a16:creationId xmlns:a16="http://schemas.microsoft.com/office/drawing/2014/main" id="{5C9AD746-8AAF-32BB-41ED-F8669B22955C}"/>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555CCE80-390D-B5FE-F5BB-05AACE0E1435}"/>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F5511449-1391-DD85-CF2D-05EDFC2D2A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2620372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Header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33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4" name="Text Placeholder 13">
            <a:extLst>
              <a:ext uri="{FF2B5EF4-FFF2-40B4-BE49-F238E27FC236}">
                <a16:creationId xmlns:a16="http://schemas.microsoft.com/office/drawing/2014/main" id="{FE65A941-DAE1-859D-30AB-1BC42B6A512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9B9EE1F1-AA5C-A6A7-185B-EC6FD9FA74A0}"/>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EB759C89-B703-BB24-3E1F-12693F1079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30579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 Header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8F3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4" name="Text Placeholder 13">
            <a:extLst>
              <a:ext uri="{FF2B5EF4-FFF2-40B4-BE49-F238E27FC236}">
                <a16:creationId xmlns:a16="http://schemas.microsoft.com/office/drawing/2014/main" id="{838F7C98-6BE4-56EA-EBFB-8EFA857AC7A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44F84C44-08AB-B390-6F01-09AB03A4D172}"/>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D4B3A58B-F929-7881-94DB-2864F07BB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2838114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Header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4" name="Text Placeholder 13">
            <a:extLst>
              <a:ext uri="{FF2B5EF4-FFF2-40B4-BE49-F238E27FC236}">
                <a16:creationId xmlns:a16="http://schemas.microsoft.com/office/drawing/2014/main" id="{ACA1FD6D-10E9-9270-E962-794BE44D412D}"/>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A063C6A0-7CF0-952C-6860-50426937F0AA}"/>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BE086775-3E87-83A8-CF54-87888B7F76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3084843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e Header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0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6" name="Rectangle 5">
            <a:extLst>
              <a:ext uri="{FF2B5EF4-FFF2-40B4-BE49-F238E27FC236}">
                <a16:creationId xmlns:a16="http://schemas.microsoft.com/office/drawing/2014/main" id="{65A87C4F-C810-30A0-541E-A7C954B33A26}"/>
              </a:ext>
            </a:extLst>
          </p:cNvPr>
          <p:cNvSpPr/>
          <p:nvPr userDrawn="1"/>
        </p:nvSpPr>
        <p:spPr>
          <a:xfrm>
            <a:off x="3729038" y="5529262"/>
            <a:ext cx="337309" cy="1328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4" name="Text Placeholder 13">
            <a:extLst>
              <a:ext uri="{FF2B5EF4-FFF2-40B4-BE49-F238E27FC236}">
                <a16:creationId xmlns:a16="http://schemas.microsoft.com/office/drawing/2014/main" id="{04A84985-09A3-4A9A-E3E9-AFC85FE1CE3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6743074D-20B6-E8A8-73F4-53D5B054F028}"/>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94A43AAF-FCA3-4AEA-5F07-7D2A88EE41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1582417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Header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9CA754-611B-E49A-1AC5-E4AD770FD6F3}"/>
              </a:ext>
            </a:extLst>
          </p:cNvPr>
          <p:cNvSpPr/>
          <p:nvPr userDrawn="1"/>
        </p:nvSpPr>
        <p:spPr>
          <a:xfrm>
            <a:off x="0" y="0"/>
            <a:ext cx="3729038" cy="6858000"/>
          </a:xfrm>
          <a:prstGeom prst="rect">
            <a:avLst/>
          </a:prstGeom>
          <a:solidFill>
            <a:srgbClr val="0058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4B8C082C-F282-C4A1-D6A5-410A762E5633}"/>
              </a:ext>
            </a:extLst>
          </p:cNvPr>
          <p:cNvSpPr>
            <a:spLocks noGrp="1"/>
          </p:cNvSpPr>
          <p:nvPr>
            <p:ph type="title"/>
          </p:nvPr>
        </p:nvSpPr>
        <p:spPr>
          <a:xfrm>
            <a:off x="437323" y="700087"/>
            <a:ext cx="2648778" cy="914401"/>
          </a:xfrm>
        </p:spPr>
        <p:txBody>
          <a:bodyPr anchor="t" anchorCtr="0">
            <a:normAutofit/>
          </a:bodyPr>
          <a:lstStyle>
            <a:lvl1pPr>
              <a:defRPr sz="2800">
                <a:solidFill>
                  <a:schemeClr val="bg1"/>
                </a:solidFill>
              </a:defRPr>
            </a:lvl1pPr>
          </a:lstStyle>
          <a:p>
            <a:r>
              <a:rPr lang="en-GB"/>
              <a:t>Click to edit Master title style</a:t>
            </a:r>
          </a:p>
        </p:txBody>
      </p:sp>
      <p:sp>
        <p:nvSpPr>
          <p:cNvPr id="4" name="Text Placeholder 13">
            <a:extLst>
              <a:ext uri="{FF2B5EF4-FFF2-40B4-BE49-F238E27FC236}">
                <a16:creationId xmlns:a16="http://schemas.microsoft.com/office/drawing/2014/main" id="{1A552508-023F-D53B-44CB-912225720AEF}"/>
              </a:ext>
            </a:extLst>
          </p:cNvPr>
          <p:cNvSpPr>
            <a:spLocks noGrp="1"/>
          </p:cNvSpPr>
          <p:nvPr>
            <p:ph type="body" sz="quarter" idx="10"/>
          </p:nvPr>
        </p:nvSpPr>
        <p:spPr>
          <a:xfrm>
            <a:off x="436563" y="2429669"/>
            <a:ext cx="2882900" cy="3802166"/>
          </a:xfrm>
        </p:spPr>
        <p:txBody>
          <a:bodyPr/>
          <a:lstStyle>
            <a:lvl1pPr marL="0" indent="0">
              <a:buNone/>
              <a:defRPr sz="1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sp>
        <p:nvSpPr>
          <p:cNvPr id="8" name="Text Placeholder 13">
            <a:extLst>
              <a:ext uri="{FF2B5EF4-FFF2-40B4-BE49-F238E27FC236}">
                <a16:creationId xmlns:a16="http://schemas.microsoft.com/office/drawing/2014/main" id="{B9C2AB00-DEA4-95E7-1C1A-771BA15A25DE}"/>
              </a:ext>
            </a:extLst>
          </p:cNvPr>
          <p:cNvSpPr>
            <a:spLocks noGrp="1"/>
          </p:cNvSpPr>
          <p:nvPr>
            <p:ph type="body" sz="quarter" idx="11"/>
          </p:nvPr>
        </p:nvSpPr>
        <p:spPr>
          <a:xfrm>
            <a:off x="4094163" y="2429668"/>
            <a:ext cx="7661274" cy="3802167"/>
          </a:xfrm>
        </p:spPr>
        <p:txBody>
          <a:bodyPr/>
          <a:lstStyle>
            <a:lvl1pPr marL="0" indent="0">
              <a:buNone/>
              <a:defRPr sz="1800">
                <a:solidFill>
                  <a:schemeClr val="tx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Click to edit Master text styles</a:t>
            </a:r>
          </a:p>
        </p:txBody>
      </p:sp>
      <p:pic>
        <p:nvPicPr>
          <p:cNvPr id="5" name="Graphic 4">
            <a:extLst>
              <a:ext uri="{FF2B5EF4-FFF2-40B4-BE49-F238E27FC236}">
                <a16:creationId xmlns:a16="http://schemas.microsoft.com/office/drawing/2014/main" id="{125E066A-9D74-9520-FA94-F4FCC6BC3E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6347" y="6453436"/>
            <a:ext cx="1069347" cy="276589"/>
          </a:xfrm>
          <a:prstGeom prst="rect">
            <a:avLst/>
          </a:prstGeom>
        </p:spPr>
      </p:pic>
    </p:spTree>
    <p:extLst>
      <p:ext uri="{BB962C8B-B14F-4D97-AF65-F5344CB8AC3E}">
        <p14:creationId xmlns:p14="http://schemas.microsoft.com/office/powerpoint/2010/main" val="71357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75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AA8DDEF5-B616-9FEB-82B3-97C675309909}"/>
              </a:ext>
            </a:extLst>
          </p:cNvPr>
          <p:cNvSpPr>
            <a:spLocks noGrp="1"/>
          </p:cNvSpPr>
          <p:nvPr>
            <p:ph type="ctrTitle"/>
          </p:nvPr>
        </p:nvSpPr>
        <p:spPr>
          <a:xfrm>
            <a:off x="461319" y="2001837"/>
            <a:ext cx="7772400" cy="1508125"/>
          </a:xfrm>
        </p:spPr>
        <p:txBody>
          <a:bodyPr anchor="b">
            <a:normAutofit/>
          </a:bodyPr>
          <a:lstStyle>
            <a:lvl1pPr algn="l">
              <a:defRPr sz="44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2AB18866-AA70-0855-5ECC-6EE9F4C9A47F}"/>
              </a:ext>
            </a:extLst>
          </p:cNvPr>
          <p:cNvSpPr>
            <a:spLocks noGrp="1"/>
          </p:cNvSpPr>
          <p:nvPr>
            <p:ph type="subTitle" idx="1"/>
          </p:nvPr>
        </p:nvSpPr>
        <p:spPr>
          <a:xfrm>
            <a:off x="461319" y="3602038"/>
            <a:ext cx="7772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8" name="Freeform 17">
            <a:extLst>
              <a:ext uri="{FF2B5EF4-FFF2-40B4-BE49-F238E27FC236}">
                <a16:creationId xmlns:a16="http://schemas.microsoft.com/office/drawing/2014/main" id="{C82C302D-EB71-978F-218F-4C094351C4F7}"/>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19" name="Freeform 18">
            <a:extLst>
              <a:ext uri="{FF2B5EF4-FFF2-40B4-BE49-F238E27FC236}">
                <a16:creationId xmlns:a16="http://schemas.microsoft.com/office/drawing/2014/main" id="{47C4EF14-DF7D-E76D-CB09-48A35267490A}"/>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ED11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pic>
        <p:nvPicPr>
          <p:cNvPr id="5" name="Graphic 4">
            <a:extLst>
              <a:ext uri="{FF2B5EF4-FFF2-40B4-BE49-F238E27FC236}">
                <a16:creationId xmlns:a16="http://schemas.microsoft.com/office/drawing/2014/main" id="{870A0757-B6F9-A31C-D5F7-650E22111A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1319" y="6175376"/>
            <a:ext cx="2413000" cy="266700"/>
          </a:xfrm>
          <a:prstGeom prst="rect">
            <a:avLst/>
          </a:prstGeom>
        </p:spPr>
      </p:pic>
      <p:pic>
        <p:nvPicPr>
          <p:cNvPr id="4" name="Graphic 3">
            <a:extLst>
              <a:ext uri="{FF2B5EF4-FFF2-40B4-BE49-F238E27FC236}">
                <a16:creationId xmlns:a16="http://schemas.microsoft.com/office/drawing/2014/main" id="{5E4FD8E3-57C2-9F51-9776-122D84DA72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0003" y="718848"/>
            <a:ext cx="2689385" cy="695615"/>
          </a:xfrm>
          <a:prstGeom prst="rect">
            <a:avLst/>
          </a:prstGeom>
        </p:spPr>
      </p:pic>
    </p:spTree>
    <p:extLst>
      <p:ext uri="{BB962C8B-B14F-4D97-AF65-F5344CB8AC3E}">
        <p14:creationId xmlns:p14="http://schemas.microsoft.com/office/powerpoint/2010/main" val="181706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reak –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ED1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2" name="Title 1">
            <a:extLst>
              <a:ext uri="{FF2B5EF4-FFF2-40B4-BE49-F238E27FC236}">
                <a16:creationId xmlns:a16="http://schemas.microsoft.com/office/drawing/2014/main" id="{AA8DDEF5-B616-9FEB-82B3-97C675309909}"/>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2AB18866-AA70-0855-5ECC-6EE9F4C9A47F}"/>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pic>
        <p:nvPicPr>
          <p:cNvPr id="13" name="Graphic 12">
            <a:extLst>
              <a:ext uri="{FF2B5EF4-FFF2-40B4-BE49-F238E27FC236}">
                <a16:creationId xmlns:a16="http://schemas.microsoft.com/office/drawing/2014/main" id="{7F652CD3-8FBA-B331-375A-507F7263BF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1473302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33A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11" name="Title 1">
            <a:extLst>
              <a:ext uri="{FF2B5EF4-FFF2-40B4-BE49-F238E27FC236}">
                <a16:creationId xmlns:a16="http://schemas.microsoft.com/office/drawing/2014/main" id="{A511FAE7-0C32-E2C8-4BF4-3B58F8CD5A0C}"/>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209B60F1-283C-E575-5F1F-CF3180ED0B94}"/>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5FD99C7D-018C-6AC0-C458-E14456B1EF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234222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8F3E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11" name="Title 1">
            <a:extLst>
              <a:ext uri="{FF2B5EF4-FFF2-40B4-BE49-F238E27FC236}">
                <a16:creationId xmlns:a16="http://schemas.microsoft.com/office/drawing/2014/main" id="{21473C21-6408-A1F8-29F5-D60998D7E865}"/>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369189C9-1FF9-0449-1FBF-1555315BAC1A}"/>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E226118F-F148-B693-A8AF-40BC95686B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22495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11" name="Title 1">
            <a:extLst>
              <a:ext uri="{FF2B5EF4-FFF2-40B4-BE49-F238E27FC236}">
                <a16:creationId xmlns:a16="http://schemas.microsoft.com/office/drawing/2014/main" id="{265BCD7E-F8F7-F022-E9F3-FBCFE46F6B60}"/>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4533AE71-02B0-7FC5-BD6A-385CCCDCB616}"/>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351BC649-1C60-7627-1F7E-97ADFF6959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383493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0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11" name="Title 1">
            <a:extLst>
              <a:ext uri="{FF2B5EF4-FFF2-40B4-BE49-F238E27FC236}">
                <a16:creationId xmlns:a16="http://schemas.microsoft.com/office/drawing/2014/main" id="{A5DDA83F-4E4B-444C-A4B8-DCA149233537}"/>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4BEE8320-AEBC-A6C8-454B-1CA4A6F2CE31}"/>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0960B318-0BDC-B837-B6FF-D1C0AB10B0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409421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0058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11" name="Title 1">
            <a:extLst>
              <a:ext uri="{FF2B5EF4-FFF2-40B4-BE49-F238E27FC236}">
                <a16:creationId xmlns:a16="http://schemas.microsoft.com/office/drawing/2014/main" id="{90F232AD-AD3C-FBFC-AA37-54A9F7D8579B}"/>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9CCD4EF3-4A8D-AB7E-3930-E236C4CC6824}"/>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C398AE04-C18A-031D-9518-81FC654423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150496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 Whit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C84CCE7-4ECF-9467-06D0-2E1208A4D140}"/>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23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5" name="Freeform 4">
            <a:extLst>
              <a:ext uri="{FF2B5EF4-FFF2-40B4-BE49-F238E27FC236}">
                <a16:creationId xmlns:a16="http://schemas.microsoft.com/office/drawing/2014/main" id="{2DBB113E-374C-1F81-D46D-E3665FE5A0BB}"/>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rgbClr val="F25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Aptos" panose="020B0004020202020204" pitchFamily="34" charset="0"/>
            </a:endParaRPr>
          </a:p>
        </p:txBody>
      </p:sp>
      <p:sp>
        <p:nvSpPr>
          <p:cNvPr id="6" name="Title 1">
            <a:extLst>
              <a:ext uri="{FF2B5EF4-FFF2-40B4-BE49-F238E27FC236}">
                <a16:creationId xmlns:a16="http://schemas.microsoft.com/office/drawing/2014/main" id="{F9403977-82EE-7213-60AE-AD5E31493DD2}"/>
              </a:ext>
            </a:extLst>
          </p:cNvPr>
          <p:cNvSpPr>
            <a:spLocks noGrp="1"/>
          </p:cNvSpPr>
          <p:nvPr>
            <p:ph type="ctrTitle"/>
          </p:nvPr>
        </p:nvSpPr>
        <p:spPr>
          <a:xfrm>
            <a:off x="461319" y="1746792"/>
            <a:ext cx="7708464" cy="2387600"/>
          </a:xfrm>
        </p:spPr>
        <p:txBody>
          <a:bodyPr anchor="b">
            <a:normAutofit/>
          </a:bodyPr>
          <a:lstStyle>
            <a:lvl1pPr algn="l">
              <a:defRPr sz="4400" b="1">
                <a:solidFill>
                  <a:schemeClr val="tx1"/>
                </a:solidFill>
              </a:defRPr>
            </a:lvl1pPr>
          </a:lstStyle>
          <a:p>
            <a:r>
              <a:rPr lang="en-GB"/>
              <a:t>Click to edit Master title style</a:t>
            </a:r>
          </a:p>
        </p:txBody>
      </p:sp>
      <p:sp>
        <p:nvSpPr>
          <p:cNvPr id="7" name="Subtitle 2">
            <a:extLst>
              <a:ext uri="{FF2B5EF4-FFF2-40B4-BE49-F238E27FC236}">
                <a16:creationId xmlns:a16="http://schemas.microsoft.com/office/drawing/2014/main" id="{8D908299-8458-85E8-8FB0-ADF62E0A3AFC}"/>
              </a:ext>
            </a:extLst>
          </p:cNvPr>
          <p:cNvSpPr>
            <a:spLocks noGrp="1"/>
          </p:cNvSpPr>
          <p:nvPr>
            <p:ph type="subTitle" idx="1"/>
          </p:nvPr>
        </p:nvSpPr>
        <p:spPr>
          <a:xfrm>
            <a:off x="461319" y="4226467"/>
            <a:ext cx="7708464"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198062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AA5C6-4838-F0CC-4222-C7F4132BAF14}"/>
              </a:ext>
            </a:extLst>
          </p:cNvPr>
          <p:cNvSpPr>
            <a:spLocks noGrp="1"/>
          </p:cNvSpPr>
          <p:nvPr>
            <p:ph type="title"/>
          </p:nvPr>
        </p:nvSpPr>
        <p:spPr>
          <a:xfrm>
            <a:off x="437322" y="365125"/>
            <a:ext cx="11350487" cy="957047"/>
          </a:xfrm>
          <a:prstGeom prst="rect">
            <a:avLst/>
          </a:prstGeom>
        </p:spPr>
        <p:txBody>
          <a:bodyPr vert="horz" lIns="91440" tIns="45720" rIns="91440" bIns="4572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A2D08AF5-E069-8CB5-06D2-60D44D420758}"/>
              </a:ext>
            </a:extLst>
          </p:cNvPr>
          <p:cNvSpPr>
            <a:spLocks noGrp="1"/>
          </p:cNvSpPr>
          <p:nvPr>
            <p:ph type="body" idx="1"/>
          </p:nvPr>
        </p:nvSpPr>
        <p:spPr>
          <a:xfrm>
            <a:off x="437322" y="1825625"/>
            <a:ext cx="11350487"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raphic 7">
            <a:extLst>
              <a:ext uri="{FF2B5EF4-FFF2-40B4-BE49-F238E27FC236}">
                <a16:creationId xmlns:a16="http://schemas.microsoft.com/office/drawing/2014/main" id="{AAC61609-CE48-58A4-62EE-F6EAE114A0C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767347" y="6453436"/>
            <a:ext cx="1020462" cy="276590"/>
          </a:xfrm>
          <a:prstGeom prst="rect">
            <a:avLst/>
          </a:prstGeom>
        </p:spPr>
      </p:pic>
      <p:cxnSp>
        <p:nvCxnSpPr>
          <p:cNvPr id="12" name="Straight Connector 11">
            <a:extLst>
              <a:ext uri="{FF2B5EF4-FFF2-40B4-BE49-F238E27FC236}">
                <a16:creationId xmlns:a16="http://schemas.microsoft.com/office/drawing/2014/main" id="{B87A37F5-74B2-0DFE-7881-9364DDF27158}"/>
              </a:ext>
            </a:extLst>
          </p:cNvPr>
          <p:cNvCxnSpPr/>
          <p:nvPr userDrawn="1"/>
        </p:nvCxnSpPr>
        <p:spPr>
          <a:xfrm>
            <a:off x="437322" y="6329867"/>
            <a:ext cx="11350487"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B3FB771-C368-52D7-2E9D-425C3C9DCAAD}"/>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37322" y="6453436"/>
            <a:ext cx="1069347" cy="276589"/>
          </a:xfrm>
          <a:prstGeom prst="rect">
            <a:avLst/>
          </a:prstGeom>
        </p:spPr>
      </p:pic>
    </p:spTree>
    <p:extLst>
      <p:ext uri="{BB962C8B-B14F-4D97-AF65-F5344CB8AC3E}">
        <p14:creationId xmlns:p14="http://schemas.microsoft.com/office/powerpoint/2010/main" val="136372180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txStyles>
    <p:titleStyle>
      <a:lvl1pPr algn="l" defTabSz="914400" rtl="0" eaLnBrk="1" latinLnBrk="0" hangingPunct="1">
        <a:lnSpc>
          <a:spcPct val="90000"/>
        </a:lnSpc>
        <a:spcBef>
          <a:spcPct val="0"/>
        </a:spcBef>
        <a:buNone/>
        <a:defRPr sz="3600" b="0" i="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7.jpeg"/><Relationship Id="rId11" Type="http://schemas.openxmlformats.org/officeDocument/2006/relationships/image" Target="../media/image1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safeshare.tv/x/BaJSciOb2nI"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hyperlink" Target="https://safeshare.tv/x/McUhua_gnpw" TargetMode="Externa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McUhua_gnpw&amp;t=147s"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safeshare.tv/x/McUhua_gnpw" TargetMode="External"/><Relationship Id="rId5" Type="http://schemas.openxmlformats.org/officeDocument/2006/relationships/image" Target="../media/image50.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ncWxe26Ljn4" TargetMode="External"/><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safeshare.tv/x/McUhua_gnpw" TargetMode="External"/><Relationship Id="rId5" Type="http://schemas.openxmlformats.org/officeDocument/2006/relationships/hyperlink" Target="https://safeshare.tv/x/BaJSciOb2nI"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evidencehub.northeast-ca.gov.uk/north-east-combined-authority-strategic-evidence-ba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892E-C854-C888-A3EA-DE290EC9CDE7}"/>
              </a:ext>
            </a:extLst>
          </p:cNvPr>
          <p:cNvSpPr>
            <a:spLocks noGrp="1"/>
          </p:cNvSpPr>
          <p:nvPr>
            <p:ph type="ctrTitle"/>
          </p:nvPr>
        </p:nvSpPr>
        <p:spPr/>
        <p:txBody>
          <a:bodyPr/>
          <a:lstStyle/>
          <a:p>
            <a:r>
              <a:rPr lang="en-GB"/>
              <a:t>North East Local Labour Market</a:t>
            </a:r>
          </a:p>
        </p:txBody>
      </p:sp>
      <p:sp>
        <p:nvSpPr>
          <p:cNvPr id="5" name="Subtitle 4">
            <a:extLst>
              <a:ext uri="{FF2B5EF4-FFF2-40B4-BE49-F238E27FC236}">
                <a16:creationId xmlns:a16="http://schemas.microsoft.com/office/drawing/2014/main" id="{B918ECE8-6587-37C1-BFF9-5539CAD8B8A5}"/>
              </a:ext>
            </a:extLst>
          </p:cNvPr>
          <p:cNvSpPr>
            <a:spLocks noGrp="1"/>
          </p:cNvSpPr>
          <p:nvPr>
            <p:ph type="subTitle" idx="1"/>
          </p:nvPr>
        </p:nvSpPr>
        <p:spPr/>
        <p:txBody>
          <a:bodyPr/>
          <a:lstStyle/>
          <a:p>
            <a:r>
              <a:rPr lang="en-GB" sz="3200" dirty="0"/>
              <a:t>LMI Quiz</a:t>
            </a:r>
          </a:p>
        </p:txBody>
      </p:sp>
    </p:spTree>
    <p:extLst>
      <p:ext uri="{BB962C8B-B14F-4D97-AF65-F5344CB8AC3E}">
        <p14:creationId xmlns:p14="http://schemas.microsoft.com/office/powerpoint/2010/main" val="3131194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go ships docked at the pier during day">
            <a:extLst>
              <a:ext uri="{FF2B5EF4-FFF2-40B4-BE49-F238E27FC236}">
                <a16:creationId xmlns:a16="http://schemas.microsoft.com/office/drawing/2014/main" id="{BE7775AD-47EB-4692-8072-2B5296482B0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4557" y="2436893"/>
            <a:ext cx="2298625" cy="1533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monitor showing Java programming">
            <a:extLst>
              <a:ext uri="{FF2B5EF4-FFF2-40B4-BE49-F238E27FC236}">
                <a16:creationId xmlns:a16="http://schemas.microsoft.com/office/drawing/2014/main" id="{B1C9DD67-958B-4DD6-A620-C23E9439761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61089" y="2431315"/>
            <a:ext cx="2298625" cy="15354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low angle photography of cranes on top of building">
            <a:extLst>
              <a:ext uri="{FF2B5EF4-FFF2-40B4-BE49-F238E27FC236}">
                <a16:creationId xmlns:a16="http://schemas.microsoft.com/office/drawing/2014/main" id="{B92A676B-23AF-4368-8789-FC785734C9B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7621" y="2436894"/>
            <a:ext cx="2293292" cy="1529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yellow pencil on white iPad">
            <a:extLst>
              <a:ext uri="{FF2B5EF4-FFF2-40B4-BE49-F238E27FC236}">
                <a16:creationId xmlns:a16="http://schemas.microsoft.com/office/drawing/2014/main" id="{3DA366A8-0E2B-4026-BF3E-387C858C4EC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408819" y="2436894"/>
            <a:ext cx="2298625" cy="1533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12" descr="person holding pencil near laptop computer">
            <a:extLst>
              <a:ext uri="{FF2B5EF4-FFF2-40B4-BE49-F238E27FC236}">
                <a16:creationId xmlns:a16="http://schemas.microsoft.com/office/drawing/2014/main" id="{387FCD34-92AB-4D63-AB20-D5C4298F2D5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4556" y="4185476"/>
            <a:ext cx="2294544" cy="15304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2" name="Picture 14" descr="man in blue jacket standing beside brown wooden post">
            <a:extLst>
              <a:ext uri="{FF2B5EF4-FFF2-40B4-BE49-F238E27FC236}">
                <a16:creationId xmlns:a16="http://schemas.microsoft.com/office/drawing/2014/main" id="{42D745CB-046E-431F-A4BD-C28A132E244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57008" y="4185475"/>
            <a:ext cx="2302706" cy="15304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4" name="Picture 16" descr="windmill on grass field during golden hour">
            <a:extLst>
              <a:ext uri="{FF2B5EF4-FFF2-40B4-BE49-F238E27FC236}">
                <a16:creationId xmlns:a16="http://schemas.microsoft.com/office/drawing/2014/main" id="{CA02A97A-0155-45F6-B441-CB42191F918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32288" y="4185616"/>
            <a:ext cx="2293293" cy="1529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6" name="Picture 18" descr="white and brown concrete building under blue sky during daytime">
            <a:extLst>
              <a:ext uri="{FF2B5EF4-FFF2-40B4-BE49-F238E27FC236}">
                <a16:creationId xmlns:a16="http://schemas.microsoft.com/office/drawing/2014/main" id="{0BC02C8E-103C-4FFC-82CE-BC3955BB826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414151" y="4182755"/>
            <a:ext cx="2293293" cy="1533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A24B1E4-8801-C7A4-3E83-1964ABB3B7B2}"/>
              </a:ext>
            </a:extLst>
          </p:cNvPr>
          <p:cNvGrpSpPr/>
          <p:nvPr/>
        </p:nvGrpSpPr>
        <p:grpSpPr>
          <a:xfrm>
            <a:off x="626834" y="504318"/>
            <a:ext cx="6028581" cy="1392460"/>
            <a:chOff x="646499" y="2302468"/>
            <a:chExt cx="6028581" cy="1392460"/>
          </a:xfrm>
        </p:grpSpPr>
        <p:sp>
          <p:nvSpPr>
            <p:cNvPr id="3" name="Title 1">
              <a:extLst>
                <a:ext uri="{FF2B5EF4-FFF2-40B4-BE49-F238E27FC236}">
                  <a16:creationId xmlns:a16="http://schemas.microsoft.com/office/drawing/2014/main" id="{5255291B-EC89-4287-7E06-BB96CAB5AF94}"/>
                </a:ext>
              </a:extLst>
            </p:cNvPr>
            <p:cNvSpPr txBox="1">
              <a:spLocks/>
            </p:cNvSpPr>
            <p:nvPr/>
          </p:nvSpPr>
          <p:spPr>
            <a:xfrm>
              <a:off x="1532238" y="2567620"/>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2000" b="1" dirty="0">
                  <a:solidFill>
                    <a:srgbClr val="903E8E"/>
                  </a:solidFill>
                </a:rPr>
                <a:t>Discussion (2-3 mins)</a:t>
              </a:r>
            </a:p>
          </p:txBody>
        </p:sp>
        <p:pic>
          <p:nvPicPr>
            <p:cNvPr id="4" name="Graphic 3">
              <a:extLst>
                <a:ext uri="{FF2B5EF4-FFF2-40B4-BE49-F238E27FC236}">
                  <a16:creationId xmlns:a16="http://schemas.microsoft.com/office/drawing/2014/main" id="{3F932795-6677-836E-0A31-5293FC493C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499" y="2302468"/>
              <a:ext cx="885739" cy="885739"/>
            </a:xfrm>
            <a:prstGeom prst="rect">
              <a:avLst/>
            </a:prstGeom>
          </p:spPr>
        </p:pic>
        <p:sp>
          <p:nvSpPr>
            <p:cNvPr id="5" name="Title 1">
              <a:extLst>
                <a:ext uri="{FF2B5EF4-FFF2-40B4-BE49-F238E27FC236}">
                  <a16:creationId xmlns:a16="http://schemas.microsoft.com/office/drawing/2014/main" id="{8E82E4C1-B1E0-11C5-C201-F3BC6712DDB2}"/>
                </a:ext>
              </a:extLst>
            </p:cNvPr>
            <p:cNvSpPr txBox="1">
              <a:spLocks/>
            </p:cNvSpPr>
            <p:nvPr/>
          </p:nvSpPr>
          <p:spPr>
            <a:xfrm>
              <a:off x="710608" y="3257954"/>
              <a:ext cx="5857545"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2000" b="1" dirty="0">
                  <a:solidFill>
                    <a:srgbClr val="903E8E"/>
                  </a:solidFill>
                </a:rPr>
                <a:t>Discuss what you think the main areas of opportunity are in the North East.</a:t>
              </a:r>
            </a:p>
          </p:txBody>
        </p:sp>
      </p:grpSp>
      <p:sp>
        <p:nvSpPr>
          <p:cNvPr id="6" name="Title 1">
            <a:extLst>
              <a:ext uri="{FF2B5EF4-FFF2-40B4-BE49-F238E27FC236}">
                <a16:creationId xmlns:a16="http://schemas.microsoft.com/office/drawing/2014/main" id="{87FB5FCB-9B4C-A476-84C7-8C6E4F1F5A37}"/>
              </a:ext>
            </a:extLst>
          </p:cNvPr>
          <p:cNvSpPr>
            <a:spLocks noGrp="1"/>
          </p:cNvSpPr>
          <p:nvPr>
            <p:ph type="title"/>
          </p:nvPr>
        </p:nvSpPr>
        <p:spPr>
          <a:xfrm>
            <a:off x="7541154" y="1045711"/>
            <a:ext cx="4158498" cy="1082878"/>
          </a:xfrm>
          <a:solidFill>
            <a:schemeClr val="bg1">
              <a:lumMod val="95000"/>
            </a:schemeClr>
          </a:solidFill>
        </p:spPr>
        <p:txBody>
          <a:bodyPr lIns="144000" tIns="144000" rIns="144000" bIns="144000" anchor="ctr" anchorCtr="0">
            <a:noAutofit/>
          </a:bodyPr>
          <a:lstStyle/>
          <a:p>
            <a:r>
              <a:rPr lang="en-GB" sz="2000" dirty="0">
                <a:solidFill>
                  <a:srgbClr val="903E8E"/>
                </a:solidFill>
              </a:rPr>
              <a:t>Do you know what kind of work is involved in each of these sectors?</a:t>
            </a:r>
          </a:p>
        </p:txBody>
      </p:sp>
    </p:spTree>
    <p:extLst>
      <p:ext uri="{BB962C8B-B14F-4D97-AF65-F5344CB8AC3E}">
        <p14:creationId xmlns:p14="http://schemas.microsoft.com/office/powerpoint/2010/main" val="21750595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62"/>
                                        </p:tgtEl>
                                        <p:attrNameLst>
                                          <p:attrName>style.visibility</p:attrName>
                                        </p:attrNameLst>
                                      </p:cBhvr>
                                      <p:to>
                                        <p:strVal val="visible"/>
                                      </p:to>
                                    </p:set>
                                    <p:animEffect transition="in" filter="fade">
                                      <p:cBhvr>
                                        <p:cTn id="11" dur="500"/>
                                        <p:tgtEl>
                                          <p:spTgt spid="20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66"/>
                                        </p:tgtEl>
                                        <p:attrNameLst>
                                          <p:attrName>style.visibility</p:attrName>
                                        </p:attrNameLst>
                                      </p:cBhvr>
                                      <p:to>
                                        <p:strVal val="visible"/>
                                      </p:to>
                                    </p:set>
                                    <p:animEffect transition="in" filter="fade">
                                      <p:cBhvr>
                                        <p:cTn id="19" dur="500"/>
                                        <p:tgtEl>
                                          <p:spTgt spid="206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64"/>
                                        </p:tgtEl>
                                        <p:attrNameLst>
                                          <p:attrName>style.visibility</p:attrName>
                                        </p:attrNameLst>
                                      </p:cBhvr>
                                      <p:to>
                                        <p:strVal val="visible"/>
                                      </p:to>
                                    </p:set>
                                    <p:animEffect transition="in" filter="fade">
                                      <p:cBhvr>
                                        <p:cTn id="31" dur="500"/>
                                        <p:tgtEl>
                                          <p:spTgt spid="206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58"/>
                                        </p:tgtEl>
                                        <p:attrNameLst>
                                          <p:attrName>style.visibility</p:attrName>
                                        </p:attrNameLst>
                                      </p:cBhvr>
                                      <p:to>
                                        <p:strVal val="visible"/>
                                      </p:to>
                                    </p:set>
                                    <p:animEffect transition="in" filter="fade">
                                      <p:cBhvr>
                                        <p:cTn id="3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87040-41FE-4749-2B93-B249CD2294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8087" y="276792"/>
            <a:ext cx="3086174" cy="1735973"/>
          </a:xfrm>
          <a:prstGeom prst="rect">
            <a:avLst/>
          </a:prstGeom>
        </p:spPr>
      </p:pic>
      <p:pic>
        <p:nvPicPr>
          <p:cNvPr id="7" name="Picture 6">
            <a:extLst>
              <a:ext uri="{FF2B5EF4-FFF2-40B4-BE49-F238E27FC236}">
                <a16:creationId xmlns:a16="http://schemas.microsoft.com/office/drawing/2014/main" id="{2FA4372C-57D6-79B1-DEA7-C58182B32A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91956" y="280609"/>
            <a:ext cx="3111911" cy="1750449"/>
          </a:xfrm>
          <a:prstGeom prst="rect">
            <a:avLst/>
          </a:prstGeom>
        </p:spPr>
      </p:pic>
      <p:pic>
        <p:nvPicPr>
          <p:cNvPr id="9" name="Picture 8">
            <a:extLst>
              <a:ext uri="{FF2B5EF4-FFF2-40B4-BE49-F238E27FC236}">
                <a16:creationId xmlns:a16="http://schemas.microsoft.com/office/drawing/2014/main" id="{E6BFB596-2FDF-23C6-CB45-9FAD042413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89152" y="291438"/>
            <a:ext cx="3083772" cy="1734622"/>
          </a:xfrm>
          <a:prstGeom prst="rect">
            <a:avLst/>
          </a:prstGeom>
        </p:spPr>
      </p:pic>
      <p:pic>
        <p:nvPicPr>
          <p:cNvPr id="11" name="Picture 10">
            <a:extLst>
              <a:ext uri="{FF2B5EF4-FFF2-40B4-BE49-F238E27FC236}">
                <a16:creationId xmlns:a16="http://schemas.microsoft.com/office/drawing/2014/main" id="{6C63A2CD-060B-E63F-566E-DFE8446F3B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8085" y="2405147"/>
            <a:ext cx="3086174" cy="1735973"/>
          </a:xfrm>
          <a:prstGeom prst="rect">
            <a:avLst/>
          </a:prstGeom>
        </p:spPr>
      </p:pic>
      <p:pic>
        <p:nvPicPr>
          <p:cNvPr id="13" name="Picture 12">
            <a:extLst>
              <a:ext uri="{FF2B5EF4-FFF2-40B4-BE49-F238E27FC236}">
                <a16:creationId xmlns:a16="http://schemas.microsoft.com/office/drawing/2014/main" id="{CA115FC9-A6BD-AD03-FAB1-C276669D9E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91956" y="2416525"/>
            <a:ext cx="3111911" cy="1750449"/>
          </a:xfrm>
          <a:prstGeom prst="rect">
            <a:avLst/>
          </a:prstGeom>
        </p:spPr>
      </p:pic>
      <p:pic>
        <p:nvPicPr>
          <p:cNvPr id="15" name="Picture 14">
            <a:extLst>
              <a:ext uri="{FF2B5EF4-FFF2-40B4-BE49-F238E27FC236}">
                <a16:creationId xmlns:a16="http://schemas.microsoft.com/office/drawing/2014/main" id="{6F59B42D-A5C8-D75A-57C5-04CA9208871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28391" y="2406070"/>
            <a:ext cx="3044071" cy="1712290"/>
          </a:xfrm>
          <a:prstGeom prst="rect">
            <a:avLst/>
          </a:prstGeom>
        </p:spPr>
      </p:pic>
      <p:pic>
        <p:nvPicPr>
          <p:cNvPr id="17" name="Picture 16">
            <a:extLst>
              <a:ext uri="{FF2B5EF4-FFF2-40B4-BE49-F238E27FC236}">
                <a16:creationId xmlns:a16="http://schemas.microsoft.com/office/drawing/2014/main" id="{266962BF-56FC-FA0B-D411-EC2B50495D0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96058" y="4533576"/>
            <a:ext cx="3104835" cy="1746469"/>
          </a:xfrm>
          <a:prstGeom prst="rect">
            <a:avLst/>
          </a:prstGeom>
        </p:spPr>
      </p:pic>
      <p:pic>
        <p:nvPicPr>
          <p:cNvPr id="19" name="Picture 18">
            <a:extLst>
              <a:ext uri="{FF2B5EF4-FFF2-40B4-BE49-F238E27FC236}">
                <a16:creationId xmlns:a16="http://schemas.microsoft.com/office/drawing/2014/main" id="{E29639CC-57AE-1A7E-9A0E-E4B416E0396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21625" y="4520208"/>
            <a:ext cx="3086174" cy="1735973"/>
          </a:xfrm>
          <a:prstGeom prst="rect">
            <a:avLst/>
          </a:prstGeom>
        </p:spPr>
      </p:pic>
      <p:pic>
        <p:nvPicPr>
          <p:cNvPr id="21" name="Picture 20">
            <a:extLst>
              <a:ext uri="{FF2B5EF4-FFF2-40B4-BE49-F238E27FC236}">
                <a16:creationId xmlns:a16="http://schemas.microsoft.com/office/drawing/2014/main" id="{4B1FF5AB-C1B9-3902-C8E5-21B22B7D74E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823338" y="4542543"/>
            <a:ext cx="3070597" cy="1727210"/>
          </a:xfrm>
          <a:prstGeom prst="rect">
            <a:avLst/>
          </a:prstGeom>
        </p:spPr>
      </p:pic>
    </p:spTree>
    <p:extLst>
      <p:ext uri="{BB962C8B-B14F-4D97-AF65-F5344CB8AC3E}">
        <p14:creationId xmlns:p14="http://schemas.microsoft.com/office/powerpoint/2010/main" val="16084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D58BF5C-B84B-4894-A39B-262A082B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58132" y="1733400"/>
            <a:ext cx="6691306" cy="4353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50AE90A-9FD6-4BAF-A5A1-E2A1B8AD5C02}"/>
              </a:ext>
            </a:extLst>
          </p:cNvPr>
          <p:cNvSpPr/>
          <p:nvPr/>
        </p:nvSpPr>
        <p:spPr>
          <a:xfrm>
            <a:off x="8435845" y="255622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9" name="Oval 18">
            <a:extLst>
              <a:ext uri="{FF2B5EF4-FFF2-40B4-BE49-F238E27FC236}">
                <a16:creationId xmlns:a16="http://schemas.microsoft.com/office/drawing/2014/main" id="{F21F3655-2F83-4025-924C-9BC68B25555C}"/>
              </a:ext>
            </a:extLst>
          </p:cNvPr>
          <p:cNvSpPr/>
          <p:nvPr/>
        </p:nvSpPr>
        <p:spPr>
          <a:xfrm>
            <a:off x="8435845" y="355647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20" name="Oval 19">
            <a:extLst>
              <a:ext uri="{FF2B5EF4-FFF2-40B4-BE49-F238E27FC236}">
                <a16:creationId xmlns:a16="http://schemas.microsoft.com/office/drawing/2014/main" id="{1C7C6C49-03FB-4499-A01E-EC67248789E5}"/>
              </a:ext>
            </a:extLst>
          </p:cNvPr>
          <p:cNvSpPr/>
          <p:nvPr/>
        </p:nvSpPr>
        <p:spPr>
          <a:xfrm>
            <a:off x="8435845" y="4556722"/>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3" name="TextBox 2">
            <a:extLst>
              <a:ext uri="{FF2B5EF4-FFF2-40B4-BE49-F238E27FC236}">
                <a16:creationId xmlns:a16="http://schemas.microsoft.com/office/drawing/2014/main" id="{457F308C-8619-4C48-91F1-5A33188E9CED}"/>
              </a:ext>
            </a:extLst>
          </p:cNvPr>
          <p:cNvSpPr txBox="1"/>
          <p:nvPr/>
        </p:nvSpPr>
        <p:spPr>
          <a:xfrm>
            <a:off x="9364649" y="2668724"/>
            <a:ext cx="847516"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26%</a:t>
            </a:r>
          </a:p>
        </p:txBody>
      </p:sp>
      <p:sp>
        <p:nvSpPr>
          <p:cNvPr id="25" name="TextBox 24">
            <a:extLst>
              <a:ext uri="{FF2B5EF4-FFF2-40B4-BE49-F238E27FC236}">
                <a16:creationId xmlns:a16="http://schemas.microsoft.com/office/drawing/2014/main" id="{2B8BE3C1-1AA1-4F34-ADE2-294622E0E1E3}"/>
              </a:ext>
            </a:extLst>
          </p:cNvPr>
          <p:cNvSpPr txBox="1"/>
          <p:nvPr/>
        </p:nvSpPr>
        <p:spPr>
          <a:xfrm>
            <a:off x="9364649" y="3668974"/>
            <a:ext cx="847516"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52%</a:t>
            </a:r>
          </a:p>
        </p:txBody>
      </p:sp>
      <p:sp>
        <p:nvSpPr>
          <p:cNvPr id="26" name="TextBox 25">
            <a:extLst>
              <a:ext uri="{FF2B5EF4-FFF2-40B4-BE49-F238E27FC236}">
                <a16:creationId xmlns:a16="http://schemas.microsoft.com/office/drawing/2014/main" id="{70CEAF63-342F-4FE2-B3BB-B471E6EC56E6}"/>
              </a:ext>
            </a:extLst>
          </p:cNvPr>
          <p:cNvSpPr txBox="1"/>
          <p:nvPr/>
        </p:nvSpPr>
        <p:spPr>
          <a:xfrm>
            <a:off x="9364649" y="4669225"/>
            <a:ext cx="847516"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78%</a:t>
            </a:r>
          </a:p>
        </p:txBody>
      </p:sp>
      <p:sp>
        <p:nvSpPr>
          <p:cNvPr id="4" name="Title 1">
            <a:extLst>
              <a:ext uri="{FF2B5EF4-FFF2-40B4-BE49-F238E27FC236}">
                <a16:creationId xmlns:a16="http://schemas.microsoft.com/office/drawing/2014/main" id="{D1D92B26-2893-CAF3-3392-01FBD3B806DC}"/>
              </a:ext>
            </a:extLst>
          </p:cNvPr>
          <p:cNvSpPr>
            <a:spLocks noGrp="1"/>
          </p:cNvSpPr>
          <p:nvPr>
            <p:ph type="title"/>
          </p:nvPr>
        </p:nvSpPr>
        <p:spPr>
          <a:xfrm>
            <a:off x="362025" y="771220"/>
            <a:ext cx="10932090" cy="811074"/>
          </a:xfrm>
          <a:solidFill>
            <a:schemeClr val="bg1">
              <a:lumMod val="95000"/>
            </a:schemeClr>
          </a:solidFill>
        </p:spPr>
        <p:txBody>
          <a:bodyPr lIns="144000" tIns="144000" rIns="144000" bIns="144000" anchor="ctr" anchorCtr="0">
            <a:noAutofit/>
          </a:bodyPr>
          <a:lstStyle/>
          <a:p>
            <a:r>
              <a:rPr lang="en-GB" sz="2400" b="1" dirty="0">
                <a:solidFill>
                  <a:srgbClr val="903E8E"/>
                </a:solidFill>
              </a:rPr>
              <a:t>_______% of all electric cars made in the UK are produced in the North East.</a:t>
            </a:r>
          </a:p>
        </p:txBody>
      </p:sp>
    </p:spTree>
    <p:extLst>
      <p:ext uri="{BB962C8B-B14F-4D97-AF65-F5344CB8AC3E}">
        <p14:creationId xmlns:p14="http://schemas.microsoft.com/office/powerpoint/2010/main" val="13143470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C6F2E53-35E0-4B1D-91D4-D1DF5F64678B}"/>
              </a:ext>
            </a:extLst>
          </p:cNvPr>
          <p:cNvSpPr/>
          <p:nvPr/>
        </p:nvSpPr>
        <p:spPr>
          <a:xfrm>
            <a:off x="463769" y="2560955"/>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6" name="Oval 15">
            <a:extLst>
              <a:ext uri="{FF2B5EF4-FFF2-40B4-BE49-F238E27FC236}">
                <a16:creationId xmlns:a16="http://schemas.microsoft.com/office/drawing/2014/main" id="{B219E9F2-8B8F-4B56-A6BE-B4DCA44CF7E1}"/>
              </a:ext>
            </a:extLst>
          </p:cNvPr>
          <p:cNvSpPr/>
          <p:nvPr/>
        </p:nvSpPr>
        <p:spPr>
          <a:xfrm>
            <a:off x="463769" y="3561205"/>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17" name="Oval 16">
            <a:extLst>
              <a:ext uri="{FF2B5EF4-FFF2-40B4-BE49-F238E27FC236}">
                <a16:creationId xmlns:a16="http://schemas.microsoft.com/office/drawing/2014/main" id="{E7B6910B-3A65-41EB-AEF9-94377AF795C1}"/>
              </a:ext>
            </a:extLst>
          </p:cNvPr>
          <p:cNvSpPr/>
          <p:nvPr/>
        </p:nvSpPr>
        <p:spPr>
          <a:xfrm>
            <a:off x="463769" y="4561456"/>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18" name="TextBox 17">
            <a:extLst>
              <a:ext uri="{FF2B5EF4-FFF2-40B4-BE49-F238E27FC236}">
                <a16:creationId xmlns:a16="http://schemas.microsoft.com/office/drawing/2014/main" id="{5AAA920A-FBCD-4685-930A-5A73BEAF9A45}"/>
              </a:ext>
            </a:extLst>
          </p:cNvPr>
          <p:cNvSpPr txBox="1"/>
          <p:nvPr/>
        </p:nvSpPr>
        <p:spPr>
          <a:xfrm>
            <a:off x="1392572" y="2673458"/>
            <a:ext cx="167817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10,000</a:t>
            </a:r>
          </a:p>
        </p:txBody>
      </p:sp>
      <p:sp>
        <p:nvSpPr>
          <p:cNvPr id="21" name="TextBox 20">
            <a:extLst>
              <a:ext uri="{FF2B5EF4-FFF2-40B4-BE49-F238E27FC236}">
                <a16:creationId xmlns:a16="http://schemas.microsoft.com/office/drawing/2014/main" id="{0560AC4B-F64D-40E6-9B2A-167F4F6953F7}"/>
              </a:ext>
            </a:extLst>
          </p:cNvPr>
          <p:cNvSpPr txBox="1"/>
          <p:nvPr/>
        </p:nvSpPr>
        <p:spPr>
          <a:xfrm>
            <a:off x="1392572" y="3673708"/>
            <a:ext cx="167817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29,000</a:t>
            </a:r>
          </a:p>
        </p:txBody>
      </p:sp>
      <p:sp>
        <p:nvSpPr>
          <p:cNvPr id="22" name="TextBox 21">
            <a:extLst>
              <a:ext uri="{FF2B5EF4-FFF2-40B4-BE49-F238E27FC236}">
                <a16:creationId xmlns:a16="http://schemas.microsoft.com/office/drawing/2014/main" id="{5349D35D-CAF3-478A-9620-89BB8F20A393}"/>
              </a:ext>
            </a:extLst>
          </p:cNvPr>
          <p:cNvSpPr txBox="1"/>
          <p:nvPr/>
        </p:nvSpPr>
        <p:spPr>
          <a:xfrm>
            <a:off x="1392572" y="4673959"/>
            <a:ext cx="167817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45,000</a:t>
            </a:r>
          </a:p>
        </p:txBody>
      </p:sp>
      <p:pic>
        <p:nvPicPr>
          <p:cNvPr id="24" name="Picture 4" descr="white robot near brown wall">
            <a:extLst>
              <a:ext uri="{FF2B5EF4-FFF2-40B4-BE49-F238E27FC236}">
                <a16:creationId xmlns:a16="http://schemas.microsoft.com/office/drawing/2014/main" id="{1A7614F9-DE85-44E2-8061-48BAAD1A346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19619" y="1742378"/>
            <a:ext cx="7680033" cy="43397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D5A40A-3B98-189F-48CB-1A236D293895}"/>
              </a:ext>
            </a:extLst>
          </p:cNvPr>
          <p:cNvSpPr>
            <a:spLocks noGrp="1"/>
          </p:cNvSpPr>
          <p:nvPr>
            <p:ph type="title"/>
          </p:nvPr>
        </p:nvSpPr>
        <p:spPr>
          <a:xfrm>
            <a:off x="362025" y="771220"/>
            <a:ext cx="6011479" cy="811074"/>
          </a:xfrm>
          <a:solidFill>
            <a:schemeClr val="bg1">
              <a:lumMod val="95000"/>
            </a:schemeClr>
          </a:solidFill>
        </p:spPr>
        <p:txBody>
          <a:bodyPr lIns="144000" tIns="144000" rIns="144000" bIns="144000" anchor="ctr" anchorCtr="0">
            <a:noAutofit/>
          </a:bodyPr>
          <a:lstStyle/>
          <a:p>
            <a:r>
              <a:rPr lang="en-GB" sz="2400" b="1" dirty="0">
                <a:solidFill>
                  <a:srgbClr val="903E8E"/>
                </a:solidFill>
              </a:rPr>
              <a:t>There are _________ people employed in the North East in IT and digital industries</a:t>
            </a:r>
          </a:p>
        </p:txBody>
      </p:sp>
    </p:spTree>
    <p:extLst>
      <p:ext uri="{BB962C8B-B14F-4D97-AF65-F5344CB8AC3E}">
        <p14:creationId xmlns:p14="http://schemas.microsoft.com/office/powerpoint/2010/main" val="338525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three round white wooden tables">
            <a:extLst>
              <a:ext uri="{FF2B5EF4-FFF2-40B4-BE49-F238E27FC236}">
                <a16:creationId xmlns:a16="http://schemas.microsoft.com/office/drawing/2014/main" id="{21389603-6285-4A1D-972A-9F9EEA65CCC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2025" y="1752133"/>
            <a:ext cx="7680032" cy="43563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50AE90A-9FD6-4BAF-A5A1-E2A1B8AD5C02}"/>
              </a:ext>
            </a:extLst>
          </p:cNvPr>
          <p:cNvSpPr/>
          <p:nvPr/>
        </p:nvSpPr>
        <p:spPr>
          <a:xfrm>
            <a:off x="8435845" y="255622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9" name="Oval 18">
            <a:extLst>
              <a:ext uri="{FF2B5EF4-FFF2-40B4-BE49-F238E27FC236}">
                <a16:creationId xmlns:a16="http://schemas.microsoft.com/office/drawing/2014/main" id="{F21F3655-2F83-4025-924C-9BC68B25555C}"/>
              </a:ext>
            </a:extLst>
          </p:cNvPr>
          <p:cNvSpPr/>
          <p:nvPr/>
        </p:nvSpPr>
        <p:spPr>
          <a:xfrm>
            <a:off x="8435845" y="355647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20" name="Oval 19">
            <a:extLst>
              <a:ext uri="{FF2B5EF4-FFF2-40B4-BE49-F238E27FC236}">
                <a16:creationId xmlns:a16="http://schemas.microsoft.com/office/drawing/2014/main" id="{1C7C6C49-03FB-4499-A01E-EC67248789E5}"/>
              </a:ext>
            </a:extLst>
          </p:cNvPr>
          <p:cNvSpPr/>
          <p:nvPr/>
        </p:nvSpPr>
        <p:spPr>
          <a:xfrm>
            <a:off x="8435845" y="4556722"/>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3" name="TextBox 2">
            <a:extLst>
              <a:ext uri="{FF2B5EF4-FFF2-40B4-BE49-F238E27FC236}">
                <a16:creationId xmlns:a16="http://schemas.microsoft.com/office/drawing/2014/main" id="{457F308C-8619-4C48-91F1-5A33188E9CED}"/>
              </a:ext>
            </a:extLst>
          </p:cNvPr>
          <p:cNvSpPr txBox="1"/>
          <p:nvPr/>
        </p:nvSpPr>
        <p:spPr>
          <a:xfrm>
            <a:off x="9364649" y="2668724"/>
            <a:ext cx="1444378"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81,000</a:t>
            </a:r>
          </a:p>
        </p:txBody>
      </p:sp>
      <p:sp>
        <p:nvSpPr>
          <p:cNvPr id="25" name="TextBox 24">
            <a:extLst>
              <a:ext uri="{FF2B5EF4-FFF2-40B4-BE49-F238E27FC236}">
                <a16:creationId xmlns:a16="http://schemas.microsoft.com/office/drawing/2014/main" id="{2B8BE3C1-1AA1-4F34-ADE2-294622E0E1E3}"/>
              </a:ext>
            </a:extLst>
          </p:cNvPr>
          <p:cNvSpPr txBox="1"/>
          <p:nvPr/>
        </p:nvSpPr>
        <p:spPr>
          <a:xfrm>
            <a:off x="9364649" y="3668974"/>
            <a:ext cx="1444378"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110,000</a:t>
            </a:r>
          </a:p>
        </p:txBody>
      </p:sp>
      <p:sp>
        <p:nvSpPr>
          <p:cNvPr id="26" name="TextBox 25">
            <a:extLst>
              <a:ext uri="{FF2B5EF4-FFF2-40B4-BE49-F238E27FC236}">
                <a16:creationId xmlns:a16="http://schemas.microsoft.com/office/drawing/2014/main" id="{70CEAF63-342F-4FE2-B3BB-B471E6EC56E6}"/>
              </a:ext>
            </a:extLst>
          </p:cNvPr>
          <p:cNvSpPr txBox="1"/>
          <p:nvPr/>
        </p:nvSpPr>
        <p:spPr>
          <a:xfrm>
            <a:off x="9364649" y="4669225"/>
            <a:ext cx="1444378"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210,000</a:t>
            </a:r>
          </a:p>
        </p:txBody>
      </p:sp>
      <p:sp>
        <p:nvSpPr>
          <p:cNvPr id="4" name="Title 1">
            <a:extLst>
              <a:ext uri="{FF2B5EF4-FFF2-40B4-BE49-F238E27FC236}">
                <a16:creationId xmlns:a16="http://schemas.microsoft.com/office/drawing/2014/main" id="{A599E26B-E81A-8503-93AE-A3CF244A7D05}"/>
              </a:ext>
            </a:extLst>
          </p:cNvPr>
          <p:cNvSpPr>
            <a:spLocks noGrp="1"/>
          </p:cNvSpPr>
          <p:nvPr>
            <p:ph type="title"/>
          </p:nvPr>
        </p:nvSpPr>
        <p:spPr>
          <a:xfrm>
            <a:off x="362025" y="771220"/>
            <a:ext cx="8522668" cy="811074"/>
          </a:xfrm>
          <a:solidFill>
            <a:schemeClr val="bg1">
              <a:lumMod val="95000"/>
            </a:schemeClr>
          </a:solidFill>
        </p:spPr>
        <p:txBody>
          <a:bodyPr lIns="144000" tIns="144000" rIns="144000" bIns="144000" anchor="ctr" anchorCtr="0">
            <a:noAutofit/>
          </a:bodyPr>
          <a:lstStyle/>
          <a:p>
            <a:r>
              <a:rPr lang="en-GB" sz="2400" b="1" dirty="0">
                <a:solidFill>
                  <a:srgbClr val="903E8E"/>
                </a:solidFill>
              </a:rPr>
              <a:t>___________ students study in the region’s 5 universities.</a:t>
            </a:r>
          </a:p>
        </p:txBody>
      </p:sp>
    </p:spTree>
    <p:extLst>
      <p:ext uri="{BB962C8B-B14F-4D97-AF65-F5344CB8AC3E}">
        <p14:creationId xmlns:p14="http://schemas.microsoft.com/office/powerpoint/2010/main" val="862758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3"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five green plants">
            <a:extLst>
              <a:ext uri="{FF2B5EF4-FFF2-40B4-BE49-F238E27FC236}">
                <a16:creationId xmlns:a16="http://schemas.microsoft.com/office/drawing/2014/main" id="{DB09754F-4842-4152-97DD-1515458E074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19620" y="1738134"/>
            <a:ext cx="7680032" cy="43486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4C6F2E53-35E0-4B1D-91D4-D1DF5F64678B}"/>
              </a:ext>
            </a:extLst>
          </p:cNvPr>
          <p:cNvSpPr/>
          <p:nvPr/>
        </p:nvSpPr>
        <p:spPr>
          <a:xfrm>
            <a:off x="463769" y="2560955"/>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6" name="Oval 15">
            <a:extLst>
              <a:ext uri="{FF2B5EF4-FFF2-40B4-BE49-F238E27FC236}">
                <a16:creationId xmlns:a16="http://schemas.microsoft.com/office/drawing/2014/main" id="{B219E9F2-8B8F-4B56-A6BE-B4DCA44CF7E1}"/>
              </a:ext>
            </a:extLst>
          </p:cNvPr>
          <p:cNvSpPr/>
          <p:nvPr/>
        </p:nvSpPr>
        <p:spPr>
          <a:xfrm>
            <a:off x="463769" y="3561205"/>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17" name="Oval 16">
            <a:extLst>
              <a:ext uri="{FF2B5EF4-FFF2-40B4-BE49-F238E27FC236}">
                <a16:creationId xmlns:a16="http://schemas.microsoft.com/office/drawing/2014/main" id="{E7B6910B-3A65-41EB-AEF9-94377AF795C1}"/>
              </a:ext>
            </a:extLst>
          </p:cNvPr>
          <p:cNvSpPr/>
          <p:nvPr/>
        </p:nvSpPr>
        <p:spPr>
          <a:xfrm>
            <a:off x="463769" y="4561456"/>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18" name="TextBox 17">
            <a:extLst>
              <a:ext uri="{FF2B5EF4-FFF2-40B4-BE49-F238E27FC236}">
                <a16:creationId xmlns:a16="http://schemas.microsoft.com/office/drawing/2014/main" id="{5AAA920A-FBCD-4685-930A-5A73BEAF9A45}"/>
              </a:ext>
            </a:extLst>
          </p:cNvPr>
          <p:cNvSpPr txBox="1"/>
          <p:nvPr/>
        </p:nvSpPr>
        <p:spPr>
          <a:xfrm>
            <a:off x="1392572" y="2673458"/>
            <a:ext cx="167817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7,000</a:t>
            </a:r>
          </a:p>
        </p:txBody>
      </p:sp>
      <p:sp>
        <p:nvSpPr>
          <p:cNvPr id="21" name="TextBox 20">
            <a:extLst>
              <a:ext uri="{FF2B5EF4-FFF2-40B4-BE49-F238E27FC236}">
                <a16:creationId xmlns:a16="http://schemas.microsoft.com/office/drawing/2014/main" id="{0560AC4B-F64D-40E6-9B2A-167F4F6953F7}"/>
              </a:ext>
            </a:extLst>
          </p:cNvPr>
          <p:cNvSpPr txBox="1"/>
          <p:nvPr/>
        </p:nvSpPr>
        <p:spPr>
          <a:xfrm>
            <a:off x="1392572" y="3673708"/>
            <a:ext cx="167817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700</a:t>
            </a:r>
          </a:p>
        </p:txBody>
      </p:sp>
      <p:sp>
        <p:nvSpPr>
          <p:cNvPr id="22" name="TextBox 21">
            <a:extLst>
              <a:ext uri="{FF2B5EF4-FFF2-40B4-BE49-F238E27FC236}">
                <a16:creationId xmlns:a16="http://schemas.microsoft.com/office/drawing/2014/main" id="{5349D35D-CAF3-478A-9620-89BB8F20A393}"/>
              </a:ext>
            </a:extLst>
          </p:cNvPr>
          <p:cNvSpPr txBox="1"/>
          <p:nvPr/>
        </p:nvSpPr>
        <p:spPr>
          <a:xfrm>
            <a:off x="1392572" y="4673959"/>
            <a:ext cx="167817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70</a:t>
            </a:r>
          </a:p>
        </p:txBody>
      </p:sp>
      <p:sp>
        <p:nvSpPr>
          <p:cNvPr id="2" name="Title 1">
            <a:extLst>
              <a:ext uri="{FF2B5EF4-FFF2-40B4-BE49-F238E27FC236}">
                <a16:creationId xmlns:a16="http://schemas.microsoft.com/office/drawing/2014/main" id="{6619E12F-EA70-1A08-297E-9D0D097BBCEA}"/>
              </a:ext>
            </a:extLst>
          </p:cNvPr>
          <p:cNvSpPr>
            <a:spLocks noGrp="1"/>
          </p:cNvSpPr>
          <p:nvPr>
            <p:ph type="title"/>
          </p:nvPr>
        </p:nvSpPr>
        <p:spPr>
          <a:xfrm>
            <a:off x="362025" y="771220"/>
            <a:ext cx="8522668" cy="811074"/>
          </a:xfrm>
          <a:solidFill>
            <a:schemeClr val="bg1">
              <a:lumMod val="95000"/>
            </a:schemeClr>
          </a:solidFill>
        </p:spPr>
        <p:txBody>
          <a:bodyPr lIns="144000" tIns="144000" rIns="144000" bIns="144000" anchor="ctr" anchorCtr="0">
            <a:noAutofit/>
          </a:bodyPr>
          <a:lstStyle/>
          <a:p>
            <a:r>
              <a:rPr lang="en-GB" sz="2400" b="1" dirty="0">
                <a:solidFill>
                  <a:srgbClr val="903E8E"/>
                </a:solidFill>
              </a:rPr>
              <a:t>There are currently __________ people employed in life sciences in the North East.</a:t>
            </a:r>
          </a:p>
        </p:txBody>
      </p:sp>
    </p:spTree>
    <p:extLst>
      <p:ext uri="{BB962C8B-B14F-4D97-AF65-F5344CB8AC3E}">
        <p14:creationId xmlns:p14="http://schemas.microsoft.com/office/powerpoint/2010/main" val="57367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photo of outer space">
            <a:extLst>
              <a:ext uri="{FF2B5EF4-FFF2-40B4-BE49-F238E27FC236}">
                <a16:creationId xmlns:a16="http://schemas.microsoft.com/office/drawing/2014/main" id="{D0418B7A-550D-4803-AD57-132EECBEEF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3767" y="1733398"/>
            <a:ext cx="7680033" cy="43533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50AE90A-9FD6-4BAF-A5A1-E2A1B8AD5C02}"/>
              </a:ext>
            </a:extLst>
          </p:cNvPr>
          <p:cNvSpPr/>
          <p:nvPr/>
        </p:nvSpPr>
        <p:spPr>
          <a:xfrm>
            <a:off x="8435845" y="255622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9" name="Oval 18">
            <a:extLst>
              <a:ext uri="{FF2B5EF4-FFF2-40B4-BE49-F238E27FC236}">
                <a16:creationId xmlns:a16="http://schemas.microsoft.com/office/drawing/2014/main" id="{F21F3655-2F83-4025-924C-9BC68B25555C}"/>
              </a:ext>
            </a:extLst>
          </p:cNvPr>
          <p:cNvSpPr/>
          <p:nvPr/>
        </p:nvSpPr>
        <p:spPr>
          <a:xfrm>
            <a:off x="8435845" y="355647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20" name="Oval 19">
            <a:extLst>
              <a:ext uri="{FF2B5EF4-FFF2-40B4-BE49-F238E27FC236}">
                <a16:creationId xmlns:a16="http://schemas.microsoft.com/office/drawing/2014/main" id="{1C7C6C49-03FB-4499-A01E-EC67248789E5}"/>
              </a:ext>
            </a:extLst>
          </p:cNvPr>
          <p:cNvSpPr/>
          <p:nvPr/>
        </p:nvSpPr>
        <p:spPr>
          <a:xfrm>
            <a:off x="8435845" y="4556722"/>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3" name="TextBox 2">
            <a:extLst>
              <a:ext uri="{FF2B5EF4-FFF2-40B4-BE49-F238E27FC236}">
                <a16:creationId xmlns:a16="http://schemas.microsoft.com/office/drawing/2014/main" id="{457F308C-8619-4C48-91F1-5A33188E9CED}"/>
              </a:ext>
            </a:extLst>
          </p:cNvPr>
          <p:cNvSpPr txBox="1"/>
          <p:nvPr/>
        </p:nvSpPr>
        <p:spPr>
          <a:xfrm>
            <a:off x="9364649" y="2668724"/>
            <a:ext cx="2363582"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Electric cars</a:t>
            </a:r>
          </a:p>
        </p:txBody>
      </p:sp>
      <p:sp>
        <p:nvSpPr>
          <p:cNvPr id="25" name="TextBox 24">
            <a:extLst>
              <a:ext uri="{FF2B5EF4-FFF2-40B4-BE49-F238E27FC236}">
                <a16:creationId xmlns:a16="http://schemas.microsoft.com/office/drawing/2014/main" id="{2B8BE3C1-1AA1-4F34-ADE2-294622E0E1E3}"/>
              </a:ext>
            </a:extLst>
          </p:cNvPr>
          <p:cNvSpPr txBox="1"/>
          <p:nvPr/>
        </p:nvSpPr>
        <p:spPr>
          <a:xfrm>
            <a:off x="9364649" y="3668974"/>
            <a:ext cx="2363582"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Offshore wind</a:t>
            </a:r>
          </a:p>
        </p:txBody>
      </p:sp>
      <p:sp>
        <p:nvSpPr>
          <p:cNvPr id="26" name="TextBox 25">
            <a:extLst>
              <a:ext uri="{FF2B5EF4-FFF2-40B4-BE49-F238E27FC236}">
                <a16:creationId xmlns:a16="http://schemas.microsoft.com/office/drawing/2014/main" id="{70CEAF63-342F-4FE2-B3BB-B471E6EC56E6}"/>
              </a:ext>
            </a:extLst>
          </p:cNvPr>
          <p:cNvSpPr txBox="1"/>
          <p:nvPr/>
        </p:nvSpPr>
        <p:spPr>
          <a:xfrm>
            <a:off x="9364649" y="4669225"/>
            <a:ext cx="2363582"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Eco-farming</a:t>
            </a:r>
          </a:p>
        </p:txBody>
      </p:sp>
      <p:sp>
        <p:nvSpPr>
          <p:cNvPr id="4" name="Title 1">
            <a:extLst>
              <a:ext uri="{FF2B5EF4-FFF2-40B4-BE49-F238E27FC236}">
                <a16:creationId xmlns:a16="http://schemas.microsoft.com/office/drawing/2014/main" id="{5A66557B-71CD-6094-ABB5-95C5BBD82357}"/>
              </a:ext>
            </a:extLst>
          </p:cNvPr>
          <p:cNvSpPr>
            <a:spLocks noGrp="1"/>
          </p:cNvSpPr>
          <p:nvPr>
            <p:ph type="title"/>
          </p:nvPr>
        </p:nvSpPr>
        <p:spPr>
          <a:xfrm>
            <a:off x="463767" y="771220"/>
            <a:ext cx="7680033" cy="811074"/>
          </a:xfrm>
          <a:solidFill>
            <a:schemeClr val="bg1">
              <a:lumMod val="95000"/>
            </a:schemeClr>
          </a:solidFill>
        </p:spPr>
        <p:txBody>
          <a:bodyPr lIns="144000" tIns="144000" rIns="144000" bIns="144000" anchor="ctr" anchorCtr="0">
            <a:noAutofit/>
          </a:bodyPr>
          <a:lstStyle/>
          <a:p>
            <a:r>
              <a:rPr lang="en-GB" sz="2400" b="1" dirty="0">
                <a:solidFill>
                  <a:srgbClr val="903E8E"/>
                </a:solidFill>
              </a:rPr>
              <a:t>The North East is a global leader in __________.</a:t>
            </a:r>
          </a:p>
        </p:txBody>
      </p:sp>
    </p:spTree>
    <p:extLst>
      <p:ext uri="{BB962C8B-B14F-4D97-AF65-F5344CB8AC3E}">
        <p14:creationId xmlns:p14="http://schemas.microsoft.com/office/powerpoint/2010/main" val="325632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3"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diagram of a business&#10;&#10;Description automatically generated with medium confidence">
            <a:extLst>
              <a:ext uri="{FF2B5EF4-FFF2-40B4-BE49-F238E27FC236}">
                <a16:creationId xmlns:a16="http://schemas.microsoft.com/office/drawing/2014/main" id="{E6F7E5FB-F479-6533-E243-2D802E13D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486" y="643466"/>
            <a:ext cx="8315029" cy="5571067"/>
          </a:xfrm>
          <a:prstGeom prst="rect">
            <a:avLst/>
          </a:prstGeom>
        </p:spPr>
      </p:pic>
    </p:spTree>
    <p:extLst>
      <p:ext uri="{BB962C8B-B14F-4D97-AF65-F5344CB8AC3E}">
        <p14:creationId xmlns:p14="http://schemas.microsoft.com/office/powerpoint/2010/main" val="619217142"/>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0167-45CF-E296-ADA6-4483A3EC65D6}"/>
              </a:ext>
            </a:extLst>
          </p:cNvPr>
          <p:cNvSpPr>
            <a:spLocks noGrp="1"/>
          </p:cNvSpPr>
          <p:nvPr>
            <p:ph type="ctrTitle"/>
          </p:nvPr>
        </p:nvSpPr>
        <p:spPr>
          <a:xfrm>
            <a:off x="461319" y="1746792"/>
            <a:ext cx="6526335" cy="2387600"/>
          </a:xfrm>
        </p:spPr>
        <p:txBody>
          <a:bodyPr>
            <a:normAutofit/>
          </a:bodyPr>
          <a:lstStyle/>
          <a:p>
            <a:r>
              <a:rPr lang="en-GB" dirty="0"/>
              <a:t>Find out more about some of the key sectors in the North East </a:t>
            </a:r>
          </a:p>
        </p:txBody>
      </p:sp>
    </p:spTree>
    <p:extLst>
      <p:ext uri="{BB962C8B-B14F-4D97-AF65-F5344CB8AC3E}">
        <p14:creationId xmlns:p14="http://schemas.microsoft.com/office/powerpoint/2010/main" val="79623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9753F3AD-0AC9-4398-A91B-2E1DAC70323D}"/>
              </a:ext>
            </a:extLst>
          </p:cNvPr>
          <p:cNvPicPr>
            <a:picLocks noChangeAspect="1"/>
          </p:cNvPicPr>
          <p:nvPr/>
        </p:nvPicPr>
        <p:blipFill>
          <a:blip r:embed="rId4"/>
          <a:stretch>
            <a:fillRect/>
          </a:stretch>
        </p:blipFill>
        <p:spPr>
          <a:xfrm>
            <a:off x="416084" y="2499390"/>
            <a:ext cx="4190315" cy="2786730"/>
          </a:xfrm>
          <a:prstGeom prst="rect">
            <a:avLst/>
          </a:prstGeom>
        </p:spPr>
      </p:pic>
      <p:sp>
        <p:nvSpPr>
          <p:cNvPr id="14" name="Rectangle: Rounded Corners 13">
            <a:extLst>
              <a:ext uri="{FF2B5EF4-FFF2-40B4-BE49-F238E27FC236}">
                <a16:creationId xmlns:a16="http://schemas.microsoft.com/office/drawing/2014/main" id="{5BCA5F89-7B65-427C-AA17-B1AC528FA2C2}"/>
              </a:ext>
            </a:extLst>
          </p:cNvPr>
          <p:cNvSpPr/>
          <p:nvPr/>
        </p:nvSpPr>
        <p:spPr>
          <a:xfrm>
            <a:off x="4942433" y="3758714"/>
            <a:ext cx="3419576" cy="2040828"/>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rgbClr val="00478A"/>
                </a:solidFill>
                <a:effectLst/>
                <a:uLnTx/>
                <a:uFillTx/>
                <a:latin typeface="Aptos" panose="020B0004020202020204" pitchFamily="34" charset="0"/>
                <a:ea typeface="+mn-ea"/>
                <a:cs typeface="Arial" panose="020B0604020202020204" pitchFamily="34" charset="0"/>
              </a:rPr>
              <a:t>The North East currently has 32,000 creative employees in immersive technology, software development, data management, games development and so much more.  </a:t>
            </a:r>
          </a:p>
        </p:txBody>
      </p:sp>
      <p:sp>
        <p:nvSpPr>
          <p:cNvPr id="23" name="Rectangle: Rounded Corners 22">
            <a:hlinkClick r:id="rId3"/>
            <a:extLst>
              <a:ext uri="{FF2B5EF4-FFF2-40B4-BE49-F238E27FC236}">
                <a16:creationId xmlns:a16="http://schemas.microsoft.com/office/drawing/2014/main" id="{0ED31CC0-4494-4D4F-95E7-BD3DC96606AD}"/>
              </a:ext>
            </a:extLst>
          </p:cNvPr>
          <p:cNvSpPr/>
          <p:nvPr/>
        </p:nvSpPr>
        <p:spPr>
          <a:xfrm>
            <a:off x="3996201" y="2369152"/>
            <a:ext cx="784076" cy="538608"/>
          </a:xfrm>
          <a:prstGeom prst="roundRect">
            <a:avLst/>
          </a:prstGeom>
          <a:solidFill>
            <a:schemeClr val="bg1">
              <a:lumMod val="95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00478A"/>
                </a:solidFill>
                <a:effectLst/>
                <a:uLnTx/>
                <a:uFillTx/>
                <a:latin typeface="Aptos" panose="020B0004020202020204" pitchFamily="34" charset="0"/>
                <a:ea typeface="Lato" panose="020F0502020204030203" pitchFamily="34" charset="0"/>
                <a:cs typeface="Arial" panose="020B0604020202020204" pitchFamily="34" charset="0"/>
              </a:rPr>
              <a:t>0:00-2:17</a:t>
            </a:r>
          </a:p>
        </p:txBody>
      </p:sp>
      <p:sp>
        <p:nvSpPr>
          <p:cNvPr id="29" name="TextBox 28">
            <a:extLst>
              <a:ext uri="{FF2B5EF4-FFF2-40B4-BE49-F238E27FC236}">
                <a16:creationId xmlns:a16="http://schemas.microsoft.com/office/drawing/2014/main" id="{2ED294F2-ECA1-48E0-99B8-63AC3F6D0A1B}"/>
              </a:ext>
            </a:extLst>
          </p:cNvPr>
          <p:cNvSpPr txBox="1"/>
          <p:nvPr/>
        </p:nvSpPr>
        <p:spPr>
          <a:xfrm>
            <a:off x="10086762" y="6642556"/>
            <a:ext cx="210523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https://safeshare.tv/x/McUhua_gnpw</a:t>
            </a:r>
            <a:r>
              <a:rPr kumimoji="0" lang="en-GB" sz="80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pic>
        <p:nvPicPr>
          <p:cNvPr id="1026" name="Picture 2">
            <a:extLst>
              <a:ext uri="{FF2B5EF4-FFF2-40B4-BE49-F238E27FC236}">
                <a16:creationId xmlns:a16="http://schemas.microsoft.com/office/drawing/2014/main" id="{A32A360A-58F2-4A1F-B34E-72C5B71772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97903" y="3906936"/>
            <a:ext cx="3101749" cy="17443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0A7F16E-57D7-ED67-C222-D2CBC7593958}"/>
              </a:ext>
            </a:extLst>
          </p:cNvPr>
          <p:cNvSpPr/>
          <p:nvPr/>
        </p:nvSpPr>
        <p:spPr>
          <a:xfrm>
            <a:off x="4995081" y="2308742"/>
            <a:ext cx="6780834" cy="1234558"/>
          </a:xfrm>
          <a:prstGeom prst="roundRect">
            <a:avLst/>
          </a:prstGeom>
          <a:solidFill>
            <a:srgbClr val="00478A"/>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chemeClr val="bg1">
                    <a:alpha val="99000"/>
                  </a:schemeClr>
                </a:solidFill>
                <a:effectLst/>
                <a:uLnTx/>
                <a:uFillTx/>
                <a:latin typeface="Aptos" panose="020B0004020202020204" pitchFamily="34" charset="0"/>
                <a:ea typeface="+mn-ea"/>
                <a:cs typeface="Arial" panose="020B0604020202020204" pitchFamily="34" charset="0"/>
              </a:rPr>
              <a:t>Reflection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bg1">
                    <a:alpha val="99000"/>
                  </a:schemeClr>
                </a:solidFill>
                <a:effectLst/>
                <a:uLnTx/>
                <a:uFillTx/>
                <a:latin typeface="Aptos" panose="020B0004020202020204" pitchFamily="34" charset="0"/>
                <a:ea typeface="+mn-ea"/>
                <a:cs typeface="Arial" panose="020B0604020202020204" pitchFamily="34" charset="0"/>
              </a:rPr>
              <a:t>Click the image to watch the video </a:t>
            </a:r>
            <a:r>
              <a:rPr lang="en-GB" sz="1600" dirty="0">
                <a:solidFill>
                  <a:schemeClr val="bg1">
                    <a:alpha val="99000"/>
                  </a:schemeClr>
                </a:solidFill>
                <a:latin typeface="Aptos" panose="020B0004020202020204" pitchFamily="34" charset="0"/>
                <a:cs typeface="Arial" panose="020B0604020202020204" pitchFamily="34" charset="0"/>
              </a:rPr>
              <a:t>research which creative or digital employers are close to your school how could they link to curriculum topics?</a:t>
            </a:r>
            <a:endParaRPr kumimoji="0" lang="en-GB" sz="1600" u="none" strike="noStrike" kern="1200" cap="none" spc="0" normalizeH="0" baseline="0" noProof="0" dirty="0">
              <a:ln>
                <a:noFill/>
              </a:ln>
              <a:solidFill>
                <a:schemeClr val="bg1">
                  <a:alpha val="99000"/>
                </a:schemeClr>
              </a:solidFill>
              <a:effectLst/>
              <a:uLnTx/>
              <a:uFillTx/>
              <a:latin typeface="Aptos" panose="020B00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0F87D3CD-B22A-F766-295A-21CE1C8DF441}"/>
              </a:ext>
            </a:extLst>
          </p:cNvPr>
          <p:cNvSpPr>
            <a:spLocks noGrp="1"/>
          </p:cNvSpPr>
          <p:nvPr>
            <p:ph type="title"/>
          </p:nvPr>
        </p:nvSpPr>
        <p:spPr>
          <a:xfrm>
            <a:off x="628647" y="661177"/>
            <a:ext cx="10521574" cy="1017438"/>
          </a:xfrm>
        </p:spPr>
        <p:txBody>
          <a:bodyPr>
            <a:noAutofit/>
          </a:bodyPr>
          <a:lstStyle/>
          <a:p>
            <a:r>
              <a:rPr lang="en-GB" sz="2400" dirty="0">
                <a:solidFill>
                  <a:srgbClr val="00478A"/>
                </a:solidFill>
              </a:rPr>
              <a:t>There are thousands of great opportunities across the North East,  it has one of the </a:t>
            </a:r>
            <a:r>
              <a:rPr lang="en-GB" sz="2400" b="1" dirty="0">
                <a:solidFill>
                  <a:srgbClr val="00478A"/>
                </a:solidFill>
              </a:rPr>
              <a:t>fastest growing digital and tech clusters </a:t>
            </a:r>
            <a:r>
              <a:rPr lang="en-GB" sz="2400" dirty="0">
                <a:solidFill>
                  <a:srgbClr val="00478A"/>
                </a:solidFill>
              </a:rPr>
              <a:t>in the United Kingdom.  </a:t>
            </a:r>
          </a:p>
        </p:txBody>
      </p:sp>
    </p:spTree>
    <p:extLst>
      <p:ext uri="{BB962C8B-B14F-4D97-AF65-F5344CB8AC3E}">
        <p14:creationId xmlns:p14="http://schemas.microsoft.com/office/powerpoint/2010/main" val="405378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6C7F-0121-F7D5-8A51-7C2A25B077F7}"/>
              </a:ext>
            </a:extLst>
          </p:cNvPr>
          <p:cNvSpPr>
            <a:spLocks noGrp="1"/>
          </p:cNvSpPr>
          <p:nvPr>
            <p:ph type="title"/>
          </p:nvPr>
        </p:nvSpPr>
        <p:spPr/>
        <p:txBody>
          <a:bodyPr/>
          <a:lstStyle/>
          <a:p>
            <a:r>
              <a:rPr lang="en-GB" b="1" dirty="0">
                <a:solidFill>
                  <a:srgbClr val="903E8E"/>
                </a:solidFill>
              </a:rPr>
              <a:t>Key Vocabulary </a:t>
            </a:r>
          </a:p>
        </p:txBody>
      </p:sp>
      <p:sp>
        <p:nvSpPr>
          <p:cNvPr id="3" name="Content Placeholder 2">
            <a:extLst>
              <a:ext uri="{FF2B5EF4-FFF2-40B4-BE49-F238E27FC236}">
                <a16:creationId xmlns:a16="http://schemas.microsoft.com/office/drawing/2014/main" id="{8E7DA0E0-6162-7A11-2152-F85E0C9B0E40}"/>
              </a:ext>
            </a:extLst>
          </p:cNvPr>
          <p:cNvSpPr>
            <a:spLocks noGrp="1"/>
          </p:cNvSpPr>
          <p:nvPr>
            <p:ph idx="1"/>
          </p:nvPr>
        </p:nvSpPr>
        <p:spPr>
          <a:xfrm>
            <a:off x="437322" y="1825625"/>
            <a:ext cx="8475450" cy="4351338"/>
          </a:xfrm>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u="none" strike="noStrike" kern="1200" cap="none" spc="0" normalizeH="0" baseline="0" noProof="0" dirty="0">
                <a:ln>
                  <a:noFill/>
                </a:ln>
                <a:solidFill>
                  <a:srgbClr val="903E8E"/>
                </a:solidFill>
                <a:effectLst/>
                <a:uLnTx/>
                <a:uFillTx/>
                <a:latin typeface="Aptos" panose="020B0004020202020204" pitchFamily="34" charset="0"/>
                <a:ea typeface="+mn-ea"/>
                <a:cs typeface="Arial" panose="020B0604020202020204" pitchFamily="34" charset="0"/>
              </a:rPr>
              <a:t>Labour market: </a:t>
            </a:r>
            <a:r>
              <a:rPr kumimoji="0" lang="en-GB" sz="2000" u="none" strike="noStrike" kern="1200" cap="none" spc="0" normalizeH="0" baseline="0" noProof="0" dirty="0">
                <a:ln>
                  <a:noFill/>
                </a:ln>
                <a:solidFill>
                  <a:srgbClr val="231F20"/>
                </a:solidFill>
                <a:effectLst/>
                <a:uLnTx/>
                <a:uFillTx/>
                <a:latin typeface="Aptos" panose="020B0004020202020204" pitchFamily="34" charset="0"/>
                <a:ea typeface="+mn-ea"/>
                <a:cs typeface="Arial" panose="020B0604020202020204" pitchFamily="34" charset="0"/>
              </a:rPr>
              <a:t>The supply of people in a particular country or area who are able and willing to work.</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u="none" strike="noStrike" kern="1200" cap="none" spc="0" normalizeH="0" baseline="0" noProof="0" dirty="0">
                <a:ln>
                  <a:noFill/>
                </a:ln>
                <a:solidFill>
                  <a:srgbClr val="903E8E"/>
                </a:solidFill>
                <a:effectLst/>
                <a:uLnTx/>
                <a:uFillTx/>
                <a:latin typeface="Aptos" panose="020B0004020202020204" pitchFamily="34" charset="0"/>
                <a:ea typeface="+mn-ea"/>
                <a:cs typeface="Arial" panose="020B0604020202020204" pitchFamily="34" charset="0"/>
              </a:rPr>
              <a:t>Labour Market Information (LMI): </a:t>
            </a:r>
            <a:r>
              <a:rPr kumimoji="0" lang="en-GB" sz="2000" u="none" strike="noStrike" kern="1200" cap="none" spc="0" normalizeH="0" baseline="0" noProof="0" dirty="0">
                <a:ln>
                  <a:noFill/>
                </a:ln>
                <a:solidFill>
                  <a:srgbClr val="231F20"/>
                </a:solidFill>
                <a:effectLst/>
                <a:uLnTx/>
                <a:uFillTx/>
                <a:latin typeface="Aptos" panose="020B0004020202020204" pitchFamily="34" charset="0"/>
                <a:ea typeface="+mn-ea"/>
                <a:cs typeface="Arial" panose="020B0604020202020204" pitchFamily="34" charset="0"/>
              </a:rPr>
              <a:t>Information about the jobs and careers available in a geographical area.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u="none" strike="noStrike" kern="1200" cap="none" spc="0" normalizeH="0" baseline="0" noProof="0" dirty="0">
                <a:ln>
                  <a:noFill/>
                </a:ln>
                <a:solidFill>
                  <a:srgbClr val="903E8E"/>
                </a:solidFill>
                <a:effectLst/>
                <a:uLnTx/>
                <a:uFillTx/>
                <a:latin typeface="Aptos" panose="020B0004020202020204" pitchFamily="34" charset="0"/>
                <a:ea typeface="+mn-ea"/>
                <a:cs typeface="Arial" panose="020B0604020202020204" pitchFamily="34" charset="0"/>
              </a:rPr>
              <a:t>Sector: </a:t>
            </a:r>
            <a:r>
              <a:rPr kumimoji="0" lang="en-GB" sz="2000" u="none" strike="noStrike" kern="1200" cap="none" spc="0" normalizeH="0" baseline="0" noProof="0" dirty="0">
                <a:ln>
                  <a:noFill/>
                </a:ln>
                <a:solidFill>
                  <a:srgbClr val="231F20"/>
                </a:solidFill>
                <a:effectLst/>
                <a:uLnTx/>
                <a:uFillTx/>
                <a:latin typeface="Aptos" panose="020B0004020202020204" pitchFamily="34" charset="0"/>
                <a:ea typeface="+mn-ea"/>
                <a:cs typeface="Arial" panose="020B0604020202020204" pitchFamily="34" charset="0"/>
              </a:rPr>
              <a:t>An area of the economy made up of various jobs that are typically related in some way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u="none" strike="noStrike" kern="1200" cap="none" spc="0" normalizeH="0" baseline="0" noProof="0" dirty="0">
                <a:ln>
                  <a:noFill/>
                </a:ln>
                <a:solidFill>
                  <a:srgbClr val="903E8E"/>
                </a:solidFill>
                <a:effectLst/>
                <a:uLnTx/>
                <a:uFillTx/>
                <a:latin typeface="Aptos" panose="020B0004020202020204" pitchFamily="34" charset="0"/>
                <a:ea typeface="+mn-ea"/>
                <a:cs typeface="Arial" panose="020B0604020202020204" pitchFamily="34" charset="0"/>
              </a:rPr>
              <a:t>Employability: </a:t>
            </a:r>
            <a:r>
              <a:rPr kumimoji="0" lang="en-GB" sz="2000" u="none" strike="noStrike" kern="1200" cap="none" spc="0" normalizeH="0" baseline="0" noProof="0" dirty="0">
                <a:ln>
                  <a:noFill/>
                </a:ln>
                <a:solidFill>
                  <a:srgbClr val="231F20"/>
                </a:solidFill>
                <a:effectLst/>
                <a:uLnTx/>
                <a:uFillTx/>
                <a:latin typeface="Aptos" panose="020B0004020202020204" pitchFamily="34" charset="0"/>
                <a:ea typeface="+mn-ea"/>
                <a:cs typeface="Arial" panose="020B0604020202020204" pitchFamily="34" charset="0"/>
              </a:rPr>
              <a:t>Having the skills and abilities needed to have a job or career.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u="none" strike="noStrike" kern="1200" cap="none" spc="0" normalizeH="0" baseline="0" noProof="0" dirty="0">
                <a:ln>
                  <a:noFill/>
                </a:ln>
                <a:solidFill>
                  <a:srgbClr val="903E8E"/>
                </a:solidFill>
                <a:effectLst/>
                <a:uLnTx/>
                <a:uFillTx/>
                <a:latin typeface="Aptos" panose="020B0004020202020204" pitchFamily="34" charset="0"/>
                <a:ea typeface="+mn-ea"/>
                <a:cs typeface="Arial" panose="020B0604020202020204" pitchFamily="34" charset="0"/>
              </a:rPr>
              <a:t>Career: </a:t>
            </a:r>
            <a:r>
              <a:rPr kumimoji="0" lang="en-GB" sz="2000" u="none" strike="noStrike" kern="1200" cap="none" spc="0" normalizeH="0" baseline="0" noProof="0" dirty="0">
                <a:ln>
                  <a:noFill/>
                </a:ln>
                <a:solidFill>
                  <a:srgbClr val="231F20"/>
                </a:solidFill>
                <a:effectLst/>
                <a:uLnTx/>
                <a:uFillTx/>
                <a:latin typeface="Aptos" panose="020B0004020202020204" pitchFamily="34" charset="0"/>
                <a:ea typeface="+mn-ea"/>
                <a:cs typeface="Arial" panose="020B0604020202020204" pitchFamily="34" charset="0"/>
              </a:rPr>
              <a:t>The job or series of jobs that you do during your working life.</a:t>
            </a:r>
          </a:p>
          <a:p>
            <a:pPr>
              <a:spcAft>
                <a:spcPts val="1200"/>
              </a:spcAft>
            </a:pPr>
            <a:endParaRPr lang="en-GB" dirty="0"/>
          </a:p>
        </p:txBody>
      </p:sp>
    </p:spTree>
    <p:extLst>
      <p:ext uri="{BB962C8B-B14F-4D97-AF65-F5344CB8AC3E}">
        <p14:creationId xmlns:p14="http://schemas.microsoft.com/office/powerpoint/2010/main" val="300713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BCA5F89-7B65-427C-AA17-B1AC528FA2C2}"/>
              </a:ext>
            </a:extLst>
          </p:cNvPr>
          <p:cNvSpPr/>
          <p:nvPr/>
        </p:nvSpPr>
        <p:spPr>
          <a:xfrm>
            <a:off x="4995081" y="3903997"/>
            <a:ext cx="5043430" cy="1527406"/>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rgbClr val="00478A"/>
                </a:solidFill>
                <a:effectLst/>
                <a:uLnTx/>
                <a:uFillTx/>
                <a:latin typeface="Aptos" panose="020B0004020202020204" pitchFamily="34" charset="0"/>
                <a:ea typeface="+mn-ea"/>
                <a:cs typeface="Arial" panose="020B0604020202020204" pitchFamily="34" charset="0"/>
              </a:rPr>
              <a:t>Small Robot Company (SRC), which focuses on sustainable farming, today announced that its initial fleet of 10 robots will be manufactured by </a:t>
            </a:r>
            <a:r>
              <a:rPr kumimoji="0" lang="en-GB" sz="1600" u="none" strike="noStrike" kern="1200" cap="none" spc="0" normalizeH="0" baseline="0" noProof="0" dirty="0" err="1">
                <a:ln>
                  <a:noFill/>
                </a:ln>
                <a:solidFill>
                  <a:srgbClr val="00478A"/>
                </a:solidFill>
                <a:effectLst/>
                <a:uLnTx/>
                <a:uFillTx/>
                <a:latin typeface="Aptos" panose="020B0004020202020204" pitchFamily="34" charset="0"/>
                <a:ea typeface="+mn-ea"/>
                <a:cs typeface="Arial" panose="020B0604020202020204" pitchFamily="34" charset="0"/>
              </a:rPr>
              <a:t>Tharsus</a:t>
            </a:r>
            <a:r>
              <a:rPr kumimoji="0" lang="en-GB" sz="1600" u="none" strike="noStrike" kern="1200" cap="none" spc="0" normalizeH="0" baseline="0" noProof="0" dirty="0">
                <a:ln>
                  <a:noFill/>
                </a:ln>
                <a:solidFill>
                  <a:srgbClr val="00478A"/>
                </a:solidFill>
                <a:effectLst/>
                <a:uLnTx/>
                <a:uFillTx/>
                <a:latin typeface="Aptos" panose="020B0004020202020204" pitchFamily="34" charset="0"/>
                <a:ea typeface="+mn-ea"/>
                <a:cs typeface="Arial" panose="020B0604020202020204" pitchFamily="34" charset="0"/>
              </a:rPr>
              <a:t>, a Blyth-based advanced machine and robots designer and manufacturer.</a:t>
            </a:r>
          </a:p>
        </p:txBody>
      </p:sp>
      <p:sp>
        <p:nvSpPr>
          <p:cNvPr id="20" name="Rectangle: Rounded Corners 19">
            <a:extLst>
              <a:ext uri="{FF2B5EF4-FFF2-40B4-BE49-F238E27FC236}">
                <a16:creationId xmlns:a16="http://schemas.microsoft.com/office/drawing/2014/main" id="{4D1EE019-1000-4097-8947-143EFDB01041}"/>
              </a:ext>
            </a:extLst>
          </p:cNvPr>
          <p:cNvSpPr/>
          <p:nvPr/>
        </p:nvSpPr>
        <p:spPr>
          <a:xfrm>
            <a:off x="4995081" y="2308742"/>
            <a:ext cx="6780834" cy="910046"/>
          </a:xfrm>
          <a:prstGeom prst="roundRect">
            <a:avLst/>
          </a:prstGeom>
          <a:solidFill>
            <a:srgbClr val="00478A"/>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chemeClr val="bg1"/>
                </a:solidFill>
                <a:effectLst/>
                <a:uLnTx/>
                <a:uFillTx/>
                <a:latin typeface="Aptos" panose="020B0004020202020204" pitchFamily="34" charset="0"/>
                <a:ea typeface="+mn-ea"/>
                <a:cs typeface="Arial" panose="020B0604020202020204" pitchFamily="34" charset="0"/>
              </a:rPr>
              <a:t>Reflection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bg1"/>
                </a:solidFill>
                <a:effectLst/>
                <a:uLnTx/>
                <a:uFillTx/>
                <a:latin typeface="Aptos" panose="020B0004020202020204" pitchFamily="34" charset="0"/>
                <a:ea typeface="+mn-ea"/>
                <a:cs typeface="Arial" panose="020B0604020202020204" pitchFamily="34" charset="0"/>
              </a:rPr>
              <a:t>Click the image to watch the video and discuss any ways this could be integrated into your curriculum.  </a:t>
            </a:r>
          </a:p>
        </p:txBody>
      </p:sp>
      <p:pic>
        <p:nvPicPr>
          <p:cNvPr id="2" name="Picture 1">
            <a:hlinkClick r:id="rId3"/>
            <a:extLst>
              <a:ext uri="{FF2B5EF4-FFF2-40B4-BE49-F238E27FC236}">
                <a16:creationId xmlns:a16="http://schemas.microsoft.com/office/drawing/2014/main" id="{8DF10D8E-A7CB-4E38-A184-A14F36E751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6085" y="2411090"/>
            <a:ext cx="4505896" cy="285011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67E16E7-715F-41FA-8E22-E1BC885906CB}"/>
              </a:ext>
            </a:extLst>
          </p:cNvPr>
          <p:cNvPicPr>
            <a:picLocks noChangeAspect="1"/>
          </p:cNvPicPr>
          <p:nvPr/>
        </p:nvPicPr>
        <p:blipFill>
          <a:blip r:embed="rId5"/>
          <a:stretch>
            <a:fillRect/>
          </a:stretch>
        </p:blipFill>
        <p:spPr>
          <a:xfrm>
            <a:off x="10244643" y="3978628"/>
            <a:ext cx="1531272" cy="1378144"/>
          </a:xfrm>
          <a:prstGeom prst="rect">
            <a:avLst/>
          </a:prstGeom>
          <a:effectLst>
            <a:outerShdw blurRad="50800" dist="38100" dir="2700000" algn="tl" rotWithShape="0">
              <a:prstClr val="black">
                <a:alpha val="40000"/>
              </a:prstClr>
            </a:outerShdw>
          </a:effectLst>
        </p:spPr>
      </p:pic>
      <p:sp>
        <p:nvSpPr>
          <p:cNvPr id="23" name="Rectangle: Rounded Corners 22">
            <a:hlinkClick r:id="rId3"/>
            <a:extLst>
              <a:ext uri="{FF2B5EF4-FFF2-40B4-BE49-F238E27FC236}">
                <a16:creationId xmlns:a16="http://schemas.microsoft.com/office/drawing/2014/main" id="{0ED31CC0-4494-4D4F-95E7-BD3DC96606AD}"/>
              </a:ext>
            </a:extLst>
          </p:cNvPr>
          <p:cNvSpPr/>
          <p:nvPr/>
        </p:nvSpPr>
        <p:spPr>
          <a:xfrm>
            <a:off x="3996201" y="2169676"/>
            <a:ext cx="784076" cy="538608"/>
          </a:xfrm>
          <a:prstGeom prst="roundRect">
            <a:avLst/>
          </a:prstGeom>
          <a:solidFill>
            <a:schemeClr val="bg1">
              <a:lumMod val="95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rgbClr val="00478A"/>
                </a:solidFill>
                <a:effectLst/>
                <a:uLnTx/>
                <a:uFillTx/>
                <a:latin typeface="Aptos" panose="020B0004020202020204" pitchFamily="34" charset="0"/>
                <a:ea typeface="Lato" panose="020F0502020204030203" pitchFamily="34" charset="0"/>
                <a:cs typeface="Arial" panose="020B0604020202020204" pitchFamily="34" charset="0"/>
              </a:rPr>
              <a:t>0:00-2:16</a:t>
            </a:r>
          </a:p>
        </p:txBody>
      </p:sp>
      <p:sp>
        <p:nvSpPr>
          <p:cNvPr id="29" name="TextBox 28">
            <a:extLst>
              <a:ext uri="{FF2B5EF4-FFF2-40B4-BE49-F238E27FC236}">
                <a16:creationId xmlns:a16="http://schemas.microsoft.com/office/drawing/2014/main" id="{2ED294F2-ECA1-48E0-99B8-63AC3F6D0A1B}"/>
              </a:ext>
            </a:extLst>
          </p:cNvPr>
          <p:cNvSpPr txBox="1"/>
          <p:nvPr/>
        </p:nvSpPr>
        <p:spPr>
          <a:xfrm>
            <a:off x="10086762" y="6642556"/>
            <a:ext cx="210523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6">
                  <a:extLst>
                    <a:ext uri="{A12FA001-AC4F-418D-AE19-62706E023703}">
                      <ahyp:hlinkClr xmlns:ahyp="http://schemas.microsoft.com/office/drawing/2018/hyperlinkcolor" val="tx"/>
                    </a:ext>
                  </a:extLst>
                </a:hlinkClick>
              </a:rPr>
              <a:t>https://safeshare.tv/x/McUhua_gnpw</a:t>
            </a:r>
            <a:r>
              <a:rPr kumimoji="0" lang="en-GB" sz="80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sp>
        <p:nvSpPr>
          <p:cNvPr id="3" name="Title 1">
            <a:extLst>
              <a:ext uri="{FF2B5EF4-FFF2-40B4-BE49-F238E27FC236}">
                <a16:creationId xmlns:a16="http://schemas.microsoft.com/office/drawing/2014/main" id="{38B952F1-2AF5-80A9-FC5E-0DB4AF6021FF}"/>
              </a:ext>
            </a:extLst>
          </p:cNvPr>
          <p:cNvSpPr>
            <a:spLocks noGrp="1"/>
          </p:cNvSpPr>
          <p:nvPr>
            <p:ph type="title"/>
          </p:nvPr>
        </p:nvSpPr>
        <p:spPr>
          <a:xfrm>
            <a:off x="628647" y="661177"/>
            <a:ext cx="8979377" cy="1017438"/>
          </a:xfrm>
        </p:spPr>
        <p:txBody>
          <a:bodyPr>
            <a:noAutofit/>
          </a:bodyPr>
          <a:lstStyle/>
          <a:p>
            <a:r>
              <a:rPr lang="en-GB" sz="2400" dirty="0">
                <a:solidFill>
                  <a:srgbClr val="00478A"/>
                </a:solidFill>
              </a:rPr>
              <a:t>If your pupils are interested in </a:t>
            </a:r>
            <a:r>
              <a:rPr lang="en-GB" sz="2400" b="1" dirty="0">
                <a:solidFill>
                  <a:srgbClr val="00478A"/>
                </a:solidFill>
              </a:rPr>
              <a:t>robots and computer </a:t>
            </a:r>
            <a:r>
              <a:rPr lang="en-GB" sz="2400" dirty="0">
                <a:solidFill>
                  <a:srgbClr val="00478A"/>
                </a:solidFill>
              </a:rPr>
              <a:t>programming, then they could be the future of </a:t>
            </a:r>
            <a:r>
              <a:rPr lang="en-GB" sz="2400" b="1" dirty="0">
                <a:solidFill>
                  <a:srgbClr val="00478A"/>
                </a:solidFill>
              </a:rPr>
              <a:t>agriculture!</a:t>
            </a:r>
          </a:p>
        </p:txBody>
      </p:sp>
    </p:spTree>
    <p:extLst>
      <p:ext uri="{BB962C8B-B14F-4D97-AF65-F5344CB8AC3E}">
        <p14:creationId xmlns:p14="http://schemas.microsoft.com/office/powerpoint/2010/main" val="33881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1E4244AA-A9FB-E44E-4368-9BBBE4FC11B7}"/>
              </a:ext>
            </a:extLst>
          </p:cNvPr>
          <p:cNvPicPr>
            <a:picLocks noChangeAspect="1"/>
          </p:cNvPicPr>
          <p:nvPr/>
        </p:nvPicPr>
        <p:blipFill rotWithShape="1">
          <a:blip r:embed="rId4"/>
          <a:srcRect r="31995"/>
          <a:stretch/>
        </p:blipFill>
        <p:spPr>
          <a:xfrm>
            <a:off x="416082" y="2499390"/>
            <a:ext cx="4190315" cy="2786730"/>
          </a:xfrm>
          <a:prstGeom prst="rect">
            <a:avLst/>
          </a:prstGeom>
        </p:spPr>
      </p:pic>
      <p:sp>
        <p:nvSpPr>
          <p:cNvPr id="14" name="Rectangle: Rounded Corners 13">
            <a:extLst>
              <a:ext uri="{FF2B5EF4-FFF2-40B4-BE49-F238E27FC236}">
                <a16:creationId xmlns:a16="http://schemas.microsoft.com/office/drawing/2014/main" id="{5BCA5F89-7B65-427C-AA17-B1AC528FA2C2}"/>
              </a:ext>
            </a:extLst>
          </p:cNvPr>
          <p:cNvSpPr/>
          <p:nvPr/>
        </p:nvSpPr>
        <p:spPr>
          <a:xfrm>
            <a:off x="4995081" y="3612491"/>
            <a:ext cx="3634380" cy="2442474"/>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rgbClr val="00478A"/>
                </a:solidFill>
                <a:effectLst/>
                <a:uLnTx/>
                <a:uFillTx/>
                <a:latin typeface="Aptos" panose="020B0004020202020204" pitchFamily="34" charset="0"/>
                <a:ea typeface="+mn-ea"/>
                <a:cs typeface="Arial" panose="020B0604020202020204" pitchFamily="34" charset="0"/>
              </a:rPr>
              <a:t>The Offshore Renewable Energy (ORE) Catapult has simultaneously broken ground at its National Renewable Energy Centre in Blyth on a multimillion-pound offshore wind robotics centre and a state-of-the-art additive manufacturing cell that will be used to research next-generation wind turbine blades.</a:t>
            </a:r>
          </a:p>
        </p:txBody>
      </p:sp>
      <p:sp>
        <p:nvSpPr>
          <p:cNvPr id="23" name="Rectangle: Rounded Corners 22">
            <a:hlinkClick r:id="rId5"/>
            <a:extLst>
              <a:ext uri="{FF2B5EF4-FFF2-40B4-BE49-F238E27FC236}">
                <a16:creationId xmlns:a16="http://schemas.microsoft.com/office/drawing/2014/main" id="{0ED31CC0-4494-4D4F-95E7-BD3DC96606AD}"/>
              </a:ext>
            </a:extLst>
          </p:cNvPr>
          <p:cNvSpPr/>
          <p:nvPr/>
        </p:nvSpPr>
        <p:spPr>
          <a:xfrm>
            <a:off x="3996201" y="2369152"/>
            <a:ext cx="784076" cy="538608"/>
          </a:xfrm>
          <a:prstGeom prst="roundRect">
            <a:avLst/>
          </a:prstGeom>
          <a:solidFill>
            <a:schemeClr val="bg1">
              <a:lumMod val="95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rgbClr val="00478A"/>
                </a:solidFill>
                <a:effectLst/>
                <a:uLnTx/>
                <a:uFillTx/>
                <a:latin typeface="Aptos" panose="020B0004020202020204" pitchFamily="34" charset="0"/>
                <a:ea typeface="Lato" panose="020F0502020204030203" pitchFamily="34" charset="0"/>
                <a:cs typeface="Arial" panose="020B0604020202020204" pitchFamily="34" charset="0"/>
              </a:rPr>
              <a:t>0:00-1:58</a:t>
            </a:r>
          </a:p>
        </p:txBody>
      </p:sp>
      <p:sp>
        <p:nvSpPr>
          <p:cNvPr id="29" name="TextBox 28">
            <a:extLst>
              <a:ext uri="{FF2B5EF4-FFF2-40B4-BE49-F238E27FC236}">
                <a16:creationId xmlns:a16="http://schemas.microsoft.com/office/drawing/2014/main" id="{2ED294F2-ECA1-48E0-99B8-63AC3F6D0A1B}"/>
              </a:ext>
            </a:extLst>
          </p:cNvPr>
          <p:cNvSpPr txBox="1"/>
          <p:nvPr/>
        </p:nvSpPr>
        <p:spPr>
          <a:xfrm>
            <a:off x="10086762" y="6642556"/>
            <a:ext cx="210523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6">
                  <a:extLst>
                    <a:ext uri="{A12FA001-AC4F-418D-AE19-62706E023703}">
                      <ahyp:hlinkClr xmlns:ahyp="http://schemas.microsoft.com/office/drawing/2018/hyperlinkcolor" val="tx"/>
                    </a:ext>
                  </a:extLst>
                </a:hlinkClick>
              </a:rPr>
              <a:t>https://safeshare.tv/x/McUhua_gnpw</a:t>
            </a:r>
            <a:r>
              <a:rPr kumimoji="0" lang="en-GB" sz="80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pic>
        <p:nvPicPr>
          <p:cNvPr id="4098" name="Picture 2" descr="ORE Catapult Welcomes Longest Blade at Blyth | Offshore Wind">
            <a:extLst>
              <a:ext uri="{FF2B5EF4-FFF2-40B4-BE49-F238E27FC236}">
                <a16:creationId xmlns:a16="http://schemas.microsoft.com/office/drawing/2014/main" id="{51614470-18ED-405F-1E11-B967E0200E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090" y="3649333"/>
            <a:ext cx="2889562" cy="24323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7B6584-3804-A46E-C766-6FB464B0AC66}"/>
              </a:ext>
            </a:extLst>
          </p:cNvPr>
          <p:cNvSpPr/>
          <p:nvPr/>
        </p:nvSpPr>
        <p:spPr>
          <a:xfrm>
            <a:off x="4995081" y="2308742"/>
            <a:ext cx="6780834" cy="910046"/>
          </a:xfrm>
          <a:prstGeom prst="roundRect">
            <a:avLst/>
          </a:prstGeom>
          <a:solidFill>
            <a:srgbClr val="00478A"/>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chemeClr val="bg1"/>
                </a:solidFill>
                <a:effectLst/>
                <a:uLnTx/>
                <a:uFillTx/>
                <a:latin typeface="Aptos" panose="020B0004020202020204" pitchFamily="34" charset="0"/>
                <a:ea typeface="+mn-ea"/>
                <a:cs typeface="Arial" panose="020B0604020202020204" pitchFamily="34" charset="0"/>
              </a:rPr>
              <a:t>Reflection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bg1"/>
                </a:solidFill>
                <a:effectLst/>
                <a:uLnTx/>
                <a:uFillTx/>
                <a:latin typeface="Aptos" panose="020B0004020202020204" pitchFamily="34" charset="0"/>
                <a:ea typeface="+mn-ea"/>
                <a:cs typeface="Arial" panose="020B0604020202020204" pitchFamily="34" charset="0"/>
              </a:rPr>
              <a:t>Click the image to watch the video and discuss any ways this could be integrated into your curriculum.  </a:t>
            </a:r>
          </a:p>
        </p:txBody>
      </p:sp>
      <p:sp>
        <p:nvSpPr>
          <p:cNvPr id="3" name="Title 1">
            <a:extLst>
              <a:ext uri="{FF2B5EF4-FFF2-40B4-BE49-F238E27FC236}">
                <a16:creationId xmlns:a16="http://schemas.microsoft.com/office/drawing/2014/main" id="{B28DA6DB-3E37-CF1B-81F5-56489B9D45B5}"/>
              </a:ext>
            </a:extLst>
          </p:cNvPr>
          <p:cNvSpPr>
            <a:spLocks noGrp="1"/>
          </p:cNvSpPr>
          <p:nvPr>
            <p:ph type="title"/>
          </p:nvPr>
        </p:nvSpPr>
        <p:spPr>
          <a:xfrm>
            <a:off x="628647" y="920011"/>
            <a:ext cx="10398744" cy="1017438"/>
          </a:xfrm>
        </p:spPr>
        <p:txBody>
          <a:bodyPr>
            <a:noAutofit/>
          </a:bodyPr>
          <a:lstStyle/>
          <a:p>
            <a:r>
              <a:rPr lang="en-GB" sz="2000" b="1" dirty="0">
                <a:solidFill>
                  <a:srgbClr val="00478A"/>
                </a:solidFill>
              </a:rPr>
              <a:t>Dogger Bank Wind Farm </a:t>
            </a:r>
            <a:r>
              <a:rPr lang="en-GB" sz="2000" dirty="0">
                <a:solidFill>
                  <a:srgbClr val="00478A"/>
                </a:solidFill>
              </a:rPr>
              <a:t>is in the process of becoming the world’s largest offshore wind farm. It will be capable of powering </a:t>
            </a:r>
            <a:r>
              <a:rPr lang="en-GB" sz="2000" b="1" dirty="0">
                <a:solidFill>
                  <a:srgbClr val="00478A"/>
                </a:solidFill>
              </a:rPr>
              <a:t>6 million British homes</a:t>
            </a:r>
            <a:r>
              <a:rPr lang="en-GB" sz="2000" dirty="0">
                <a:solidFill>
                  <a:srgbClr val="00478A"/>
                </a:solidFill>
              </a:rPr>
              <a:t>. The project will generate a vast source of renewable energy, harnessing the power of wind to provide sustainable energy and reducing the use of fossil fuels.</a:t>
            </a:r>
          </a:p>
        </p:txBody>
      </p:sp>
    </p:spTree>
    <p:extLst>
      <p:ext uri="{BB962C8B-B14F-4D97-AF65-F5344CB8AC3E}">
        <p14:creationId xmlns:p14="http://schemas.microsoft.com/office/powerpoint/2010/main" val="166556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8AD907C-18D2-41E5-B96F-22A6CA859682}"/>
              </a:ext>
            </a:extLst>
          </p:cNvPr>
          <p:cNvSpPr/>
          <p:nvPr/>
        </p:nvSpPr>
        <p:spPr>
          <a:xfrm>
            <a:off x="686520" y="5064898"/>
            <a:ext cx="7197091" cy="890678"/>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LMI highlights the fantastic career opportunities available and what existing opportunities and growth areas there are near you.  </a:t>
            </a:r>
          </a:p>
        </p:txBody>
      </p:sp>
      <p:sp>
        <p:nvSpPr>
          <p:cNvPr id="12" name="Rectangle: Rounded Corners 11">
            <a:extLst>
              <a:ext uri="{FF2B5EF4-FFF2-40B4-BE49-F238E27FC236}">
                <a16:creationId xmlns:a16="http://schemas.microsoft.com/office/drawing/2014/main" id="{D8587812-ADC0-4944-8C91-48EB4C62F7FA}"/>
              </a:ext>
            </a:extLst>
          </p:cNvPr>
          <p:cNvSpPr/>
          <p:nvPr/>
        </p:nvSpPr>
        <p:spPr>
          <a:xfrm>
            <a:off x="686520" y="4220266"/>
            <a:ext cx="7197091" cy="733429"/>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It helps us understand the world of work by breaking it down into smaller parts.</a:t>
            </a:r>
          </a:p>
        </p:txBody>
      </p:sp>
      <p:pic>
        <p:nvPicPr>
          <p:cNvPr id="23" name="Picture 22">
            <a:extLst>
              <a:ext uri="{FF2B5EF4-FFF2-40B4-BE49-F238E27FC236}">
                <a16:creationId xmlns:a16="http://schemas.microsoft.com/office/drawing/2014/main" id="{1E25C33E-7004-48BB-8EA0-70EAAEC11EA9}"/>
              </a:ext>
            </a:extLst>
          </p:cNvPr>
          <p:cNvPicPr>
            <a:picLocks noChangeAspect="1"/>
          </p:cNvPicPr>
          <p:nvPr/>
        </p:nvPicPr>
        <p:blipFill>
          <a:blip r:embed="rId3"/>
          <a:stretch>
            <a:fillRect/>
          </a:stretch>
        </p:blipFill>
        <p:spPr>
          <a:xfrm>
            <a:off x="8032997" y="2038596"/>
            <a:ext cx="1472706" cy="4066528"/>
          </a:xfrm>
          <a:prstGeom prst="rect">
            <a:avLst/>
          </a:prstGeom>
        </p:spPr>
      </p:pic>
      <p:sp>
        <p:nvSpPr>
          <p:cNvPr id="2" name="TextBox 1">
            <a:extLst>
              <a:ext uri="{FF2B5EF4-FFF2-40B4-BE49-F238E27FC236}">
                <a16:creationId xmlns:a16="http://schemas.microsoft.com/office/drawing/2014/main" id="{5E1174DA-A082-631D-21DE-C574BD0FC0AD}"/>
              </a:ext>
            </a:extLst>
          </p:cNvPr>
          <p:cNvSpPr txBox="1"/>
          <p:nvPr/>
        </p:nvSpPr>
        <p:spPr>
          <a:xfrm>
            <a:off x="10823094" y="3403192"/>
            <a:ext cx="797448" cy="923330"/>
          </a:xfrm>
          <a:prstGeom prst="rect">
            <a:avLst/>
          </a:prstGeom>
          <a:noFill/>
        </p:spPr>
        <p:txBody>
          <a:bodyPr wrap="square" rtlCol="0">
            <a:spAutoFit/>
          </a:bodyPr>
          <a:lstStyle/>
          <a:p>
            <a:r>
              <a:rPr lang="en-GB" b="1" dirty="0">
                <a:solidFill>
                  <a:srgbClr val="F25C29"/>
                </a:solidFill>
                <a:latin typeface="Aptos" panose="020B0004020202020204" pitchFamily="34" charset="0"/>
              </a:rPr>
              <a:t>The North East </a:t>
            </a:r>
          </a:p>
        </p:txBody>
      </p:sp>
      <p:sp>
        <p:nvSpPr>
          <p:cNvPr id="3" name="Title 1">
            <a:extLst>
              <a:ext uri="{FF2B5EF4-FFF2-40B4-BE49-F238E27FC236}">
                <a16:creationId xmlns:a16="http://schemas.microsoft.com/office/drawing/2014/main" id="{7544B0CD-0BF5-56A1-EBA1-FFD2F59ACD4D}"/>
              </a:ext>
            </a:extLst>
          </p:cNvPr>
          <p:cNvSpPr>
            <a:spLocks noGrp="1"/>
          </p:cNvSpPr>
          <p:nvPr>
            <p:ph type="title"/>
          </p:nvPr>
        </p:nvSpPr>
        <p:spPr>
          <a:xfrm>
            <a:off x="628648" y="329443"/>
            <a:ext cx="9841794" cy="1017438"/>
          </a:xfrm>
        </p:spPr>
        <p:txBody>
          <a:bodyPr>
            <a:noAutofit/>
          </a:bodyPr>
          <a:lstStyle/>
          <a:p>
            <a:r>
              <a:rPr lang="en-GB" sz="2400" b="1" dirty="0">
                <a:solidFill>
                  <a:srgbClr val="903E8E"/>
                </a:solidFill>
              </a:rPr>
              <a:t>Define: Labour Market Information (LMI) </a:t>
            </a:r>
            <a:br>
              <a:rPr lang="en-GB" sz="2400" b="1" dirty="0">
                <a:solidFill>
                  <a:srgbClr val="903E8E"/>
                </a:solidFill>
              </a:rPr>
            </a:br>
            <a:r>
              <a:rPr lang="en-GB" sz="2400" dirty="0">
                <a:solidFill>
                  <a:srgbClr val="903E8E"/>
                </a:solidFill>
              </a:rPr>
              <a:t>Information about the jobs and careers available in a geographical area. </a:t>
            </a:r>
          </a:p>
        </p:txBody>
      </p:sp>
      <p:grpSp>
        <p:nvGrpSpPr>
          <p:cNvPr id="16" name="Group 15">
            <a:extLst>
              <a:ext uri="{FF2B5EF4-FFF2-40B4-BE49-F238E27FC236}">
                <a16:creationId xmlns:a16="http://schemas.microsoft.com/office/drawing/2014/main" id="{B8B6671C-6D69-B5A5-74A8-B2A69537C350}"/>
              </a:ext>
            </a:extLst>
          </p:cNvPr>
          <p:cNvGrpSpPr/>
          <p:nvPr/>
        </p:nvGrpSpPr>
        <p:grpSpPr>
          <a:xfrm>
            <a:off x="687025" y="2405948"/>
            <a:ext cx="6028581" cy="1392460"/>
            <a:chOff x="646499" y="2302468"/>
            <a:chExt cx="6028581" cy="1392460"/>
          </a:xfrm>
        </p:grpSpPr>
        <p:sp>
          <p:nvSpPr>
            <p:cNvPr id="5" name="Title 1">
              <a:extLst>
                <a:ext uri="{FF2B5EF4-FFF2-40B4-BE49-F238E27FC236}">
                  <a16:creationId xmlns:a16="http://schemas.microsoft.com/office/drawing/2014/main" id="{69E9A923-F228-A10B-6264-EA4EE2F81637}"/>
                </a:ext>
              </a:extLst>
            </p:cNvPr>
            <p:cNvSpPr txBox="1">
              <a:spLocks/>
            </p:cNvSpPr>
            <p:nvPr/>
          </p:nvSpPr>
          <p:spPr>
            <a:xfrm>
              <a:off x="1532238" y="2567620"/>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2000" b="1" dirty="0">
                  <a:solidFill>
                    <a:srgbClr val="903E8E"/>
                  </a:solidFill>
                </a:rPr>
                <a:t>Discussion (2-3 mins)</a:t>
              </a:r>
            </a:p>
          </p:txBody>
        </p:sp>
        <p:pic>
          <p:nvPicPr>
            <p:cNvPr id="8" name="Graphic 7">
              <a:extLst>
                <a:ext uri="{FF2B5EF4-FFF2-40B4-BE49-F238E27FC236}">
                  <a16:creationId xmlns:a16="http://schemas.microsoft.com/office/drawing/2014/main" id="{11F6CE81-D0D4-07E4-7B7C-6F8C760545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499" y="2302468"/>
              <a:ext cx="885739" cy="885739"/>
            </a:xfrm>
            <a:prstGeom prst="rect">
              <a:avLst/>
            </a:prstGeom>
          </p:spPr>
        </p:pic>
        <p:sp>
          <p:nvSpPr>
            <p:cNvPr id="9" name="Title 1">
              <a:extLst>
                <a:ext uri="{FF2B5EF4-FFF2-40B4-BE49-F238E27FC236}">
                  <a16:creationId xmlns:a16="http://schemas.microsoft.com/office/drawing/2014/main" id="{70363059-D7DF-A394-3FEA-0240FE02C32E}"/>
                </a:ext>
              </a:extLst>
            </p:cNvPr>
            <p:cNvSpPr txBox="1">
              <a:spLocks/>
            </p:cNvSpPr>
            <p:nvPr/>
          </p:nvSpPr>
          <p:spPr>
            <a:xfrm>
              <a:off x="710608" y="3257954"/>
              <a:ext cx="5857545"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2000" b="1" dirty="0">
                  <a:solidFill>
                    <a:srgbClr val="903E8E"/>
                  </a:solidFill>
                </a:rPr>
                <a:t>How do you think Labour Market Information could help pupils shape their aspirations?</a:t>
              </a:r>
            </a:p>
          </p:txBody>
        </p:sp>
      </p:grpSp>
      <p:pic>
        <p:nvPicPr>
          <p:cNvPr id="14" name="Graphic 13">
            <a:extLst>
              <a:ext uri="{FF2B5EF4-FFF2-40B4-BE49-F238E27FC236}">
                <a16:creationId xmlns:a16="http://schemas.microsoft.com/office/drawing/2014/main" id="{B4BE158D-9D78-E164-D8AC-B4B4DECF67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5533" y="3065107"/>
            <a:ext cx="2197306" cy="3117360"/>
          </a:xfrm>
          <a:prstGeom prst="rect">
            <a:avLst/>
          </a:prstGeom>
        </p:spPr>
      </p:pic>
      <p:sp>
        <p:nvSpPr>
          <p:cNvPr id="19" name="TextBox 18">
            <a:extLst>
              <a:ext uri="{FF2B5EF4-FFF2-40B4-BE49-F238E27FC236}">
                <a16:creationId xmlns:a16="http://schemas.microsoft.com/office/drawing/2014/main" id="{2B7887D6-C696-CDAF-BB5B-C4D3C1E079CE}"/>
              </a:ext>
            </a:extLst>
          </p:cNvPr>
          <p:cNvSpPr txBox="1"/>
          <p:nvPr/>
        </p:nvSpPr>
        <p:spPr>
          <a:xfrm>
            <a:off x="630877" y="1527423"/>
            <a:ext cx="6084730"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LMI is important for the future, it allows young people to understand what is on offer in their area and how to get there by making good decisions about their future career choices.</a:t>
            </a:r>
          </a:p>
        </p:txBody>
      </p:sp>
    </p:spTree>
    <p:extLst>
      <p:ext uri="{BB962C8B-B14F-4D97-AF65-F5344CB8AC3E}">
        <p14:creationId xmlns:p14="http://schemas.microsoft.com/office/powerpoint/2010/main" val="7982117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D9874D-E67A-388A-0687-6A2833C1BCF3}"/>
              </a:ext>
            </a:extLst>
          </p:cNvPr>
          <p:cNvPicPr>
            <a:picLocks noGrp="1" noChangeAspect="1"/>
          </p:cNvPicPr>
          <p:nvPr>
            <p:ph idx="1"/>
          </p:nvPr>
        </p:nvPicPr>
        <p:blipFill>
          <a:blip r:embed="rId3"/>
          <a:stretch>
            <a:fillRect/>
          </a:stretch>
        </p:blipFill>
        <p:spPr>
          <a:xfrm>
            <a:off x="474133" y="402044"/>
            <a:ext cx="10905066" cy="5561584"/>
          </a:xfrm>
          <a:prstGeom prst="rect">
            <a:avLst/>
          </a:prstGeom>
        </p:spPr>
      </p:pic>
      <p:sp>
        <p:nvSpPr>
          <p:cNvPr id="3" name="TextBox 2">
            <a:extLst>
              <a:ext uri="{FF2B5EF4-FFF2-40B4-BE49-F238E27FC236}">
                <a16:creationId xmlns:a16="http://schemas.microsoft.com/office/drawing/2014/main" id="{1188D1DB-EEEE-75C2-736C-C6E9DAF39C28}"/>
              </a:ext>
            </a:extLst>
          </p:cNvPr>
          <p:cNvSpPr txBox="1"/>
          <p:nvPr/>
        </p:nvSpPr>
        <p:spPr>
          <a:xfrm>
            <a:off x="2142066" y="6366934"/>
            <a:ext cx="9982200" cy="392415"/>
          </a:xfrm>
          <a:prstGeom prst="rect">
            <a:avLst/>
          </a:prstGeom>
          <a:noFill/>
        </p:spPr>
        <p:txBody>
          <a:bodyPr wrap="square">
            <a:spAutoFit/>
          </a:bodyPr>
          <a:lstStyle/>
          <a:p>
            <a:r>
              <a:rPr lang="en-GB" sz="900" dirty="0">
                <a:latin typeface="Aptos" panose="020B0004020202020204" pitchFamily="34" charset="0"/>
              </a:rPr>
              <a:t>Data as of August 2024 </a:t>
            </a:r>
          </a:p>
          <a:p>
            <a:r>
              <a:rPr lang="en-GB" sz="1050" dirty="0">
                <a:latin typeface="Aptos" panose="020B0004020202020204" pitchFamily="34" charset="0"/>
                <a:hlinkClick r:id="rId4"/>
              </a:rPr>
              <a:t>North East Combined Authority Strategic Evidence base - North East Evidence Hub (northeast-ca.gov.uk)</a:t>
            </a:r>
            <a:r>
              <a:rPr lang="en-GB" sz="1050" dirty="0">
                <a:latin typeface="Aptos" panose="020B0004020202020204" pitchFamily="34" charset="0"/>
              </a:rPr>
              <a:t> – Up to date information here </a:t>
            </a:r>
            <a:endParaRPr lang="en-GB" sz="1100" dirty="0">
              <a:latin typeface="Aptos" panose="020B0004020202020204" pitchFamily="34" charset="0"/>
            </a:endParaRPr>
          </a:p>
        </p:txBody>
      </p:sp>
    </p:spTree>
    <p:extLst>
      <p:ext uri="{BB962C8B-B14F-4D97-AF65-F5344CB8AC3E}">
        <p14:creationId xmlns:p14="http://schemas.microsoft.com/office/powerpoint/2010/main" val="124409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D72880-73DC-6594-4933-F34A0A1547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004"/>
          <a:stretch/>
        </p:blipFill>
        <p:spPr>
          <a:xfrm>
            <a:off x="7352270" y="2671100"/>
            <a:ext cx="4473481" cy="3223157"/>
          </a:xfrm>
          <a:prstGeom prst="rect">
            <a:avLst/>
          </a:prstGeom>
          <a:effectLst>
            <a:outerShdw blurRad="50800" dist="38100" dir="2700000" algn="tl" rotWithShape="0">
              <a:prstClr val="black">
                <a:alpha val="40000"/>
              </a:prstClr>
            </a:outerShdw>
          </a:effectLst>
        </p:spPr>
      </p:pic>
      <p:sp>
        <p:nvSpPr>
          <p:cNvPr id="11" name="Rectangle: Rounded Corners 10">
            <a:extLst>
              <a:ext uri="{FF2B5EF4-FFF2-40B4-BE49-F238E27FC236}">
                <a16:creationId xmlns:a16="http://schemas.microsoft.com/office/drawing/2014/main" id="{F8AD907C-18D2-41E5-B96F-22A6CA859682}"/>
              </a:ext>
            </a:extLst>
          </p:cNvPr>
          <p:cNvSpPr/>
          <p:nvPr/>
        </p:nvSpPr>
        <p:spPr>
          <a:xfrm>
            <a:off x="686520" y="5064898"/>
            <a:ext cx="6084731" cy="890678"/>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dirty="0">
                <a:solidFill>
                  <a:prstClr val="black"/>
                </a:solidFill>
                <a:latin typeface="Aptos" panose="020B0004020202020204" pitchFamily="34" charset="0"/>
                <a:cs typeface="Arial" panose="020B0604020202020204" pitchFamily="34" charset="0"/>
              </a:rPr>
              <a:t>LMI is updated regularly, so you can see how job opportunities change and some sectors grow.</a:t>
            </a:r>
          </a:p>
        </p:txBody>
      </p:sp>
      <p:sp>
        <p:nvSpPr>
          <p:cNvPr id="12" name="Rectangle: Rounded Corners 11">
            <a:extLst>
              <a:ext uri="{FF2B5EF4-FFF2-40B4-BE49-F238E27FC236}">
                <a16:creationId xmlns:a16="http://schemas.microsoft.com/office/drawing/2014/main" id="{D8587812-ADC0-4944-8C91-48EB4C62F7FA}"/>
              </a:ext>
            </a:extLst>
          </p:cNvPr>
          <p:cNvSpPr/>
          <p:nvPr/>
        </p:nvSpPr>
        <p:spPr>
          <a:xfrm>
            <a:off x="686520" y="4220266"/>
            <a:ext cx="6084731" cy="733429"/>
          </a:xfrm>
          <a:prstGeom prst="round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dirty="0">
                <a:solidFill>
                  <a:prstClr val="black"/>
                </a:solidFill>
                <a:latin typeface="Aptos" panose="020B0004020202020204" pitchFamily="34" charset="0"/>
                <a:cs typeface="Arial" panose="020B0604020202020204" pitchFamily="34" charset="0"/>
              </a:rPr>
              <a:t>LMI could help you see where job opportunities are and how much certain roles pay.</a:t>
            </a:r>
          </a:p>
        </p:txBody>
      </p:sp>
      <p:sp>
        <p:nvSpPr>
          <p:cNvPr id="3" name="Title 1">
            <a:extLst>
              <a:ext uri="{FF2B5EF4-FFF2-40B4-BE49-F238E27FC236}">
                <a16:creationId xmlns:a16="http://schemas.microsoft.com/office/drawing/2014/main" id="{7544B0CD-0BF5-56A1-EBA1-FFD2F59ACD4D}"/>
              </a:ext>
            </a:extLst>
          </p:cNvPr>
          <p:cNvSpPr>
            <a:spLocks noGrp="1"/>
          </p:cNvSpPr>
          <p:nvPr>
            <p:ph type="title"/>
          </p:nvPr>
        </p:nvSpPr>
        <p:spPr>
          <a:xfrm>
            <a:off x="628648" y="541470"/>
            <a:ext cx="6723622" cy="1017438"/>
          </a:xfrm>
        </p:spPr>
        <p:txBody>
          <a:bodyPr>
            <a:noAutofit/>
          </a:bodyPr>
          <a:lstStyle/>
          <a:p>
            <a:r>
              <a:rPr lang="en-GB" sz="2400" b="1" dirty="0">
                <a:solidFill>
                  <a:srgbClr val="903E8E"/>
                </a:solidFill>
              </a:rPr>
              <a:t>Define: Sector</a:t>
            </a:r>
            <a:br>
              <a:rPr lang="en-GB" sz="2400" b="1" dirty="0">
                <a:solidFill>
                  <a:srgbClr val="903E8E"/>
                </a:solidFill>
              </a:rPr>
            </a:br>
            <a:r>
              <a:rPr lang="en-GB" sz="2400" dirty="0">
                <a:solidFill>
                  <a:srgbClr val="903E8E"/>
                </a:solidFill>
              </a:rPr>
              <a:t>An area of the economy made up of various jobs that are typically related in some way</a:t>
            </a:r>
          </a:p>
        </p:txBody>
      </p:sp>
      <p:sp>
        <p:nvSpPr>
          <p:cNvPr id="19" name="TextBox 18">
            <a:extLst>
              <a:ext uri="{FF2B5EF4-FFF2-40B4-BE49-F238E27FC236}">
                <a16:creationId xmlns:a16="http://schemas.microsoft.com/office/drawing/2014/main" id="{2B7887D6-C696-CDAF-BB5B-C4D3C1E079CE}"/>
              </a:ext>
            </a:extLst>
          </p:cNvPr>
          <p:cNvSpPr txBox="1"/>
          <p:nvPr/>
        </p:nvSpPr>
        <p:spPr>
          <a:xfrm>
            <a:off x="630877" y="1739450"/>
            <a:ext cx="6084730"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LMI can help you understand which jobs are available near to you and how many jobs there are in all the different sectors.</a:t>
            </a:r>
          </a:p>
        </p:txBody>
      </p:sp>
      <p:grpSp>
        <p:nvGrpSpPr>
          <p:cNvPr id="13" name="Group 12">
            <a:extLst>
              <a:ext uri="{FF2B5EF4-FFF2-40B4-BE49-F238E27FC236}">
                <a16:creationId xmlns:a16="http://schemas.microsoft.com/office/drawing/2014/main" id="{FE055ABB-917B-085D-00AB-A51B8DABEE03}"/>
              </a:ext>
            </a:extLst>
          </p:cNvPr>
          <p:cNvGrpSpPr/>
          <p:nvPr/>
        </p:nvGrpSpPr>
        <p:grpSpPr>
          <a:xfrm>
            <a:off x="751134" y="2476676"/>
            <a:ext cx="6230434" cy="1321732"/>
            <a:chOff x="751134" y="2476676"/>
            <a:chExt cx="6230434" cy="1321732"/>
          </a:xfrm>
        </p:grpSpPr>
        <p:sp>
          <p:nvSpPr>
            <p:cNvPr id="5" name="Title 1">
              <a:extLst>
                <a:ext uri="{FF2B5EF4-FFF2-40B4-BE49-F238E27FC236}">
                  <a16:creationId xmlns:a16="http://schemas.microsoft.com/office/drawing/2014/main" id="{69E9A923-F228-A10B-6264-EA4EE2F81637}"/>
                </a:ext>
              </a:extLst>
            </p:cNvPr>
            <p:cNvSpPr txBox="1">
              <a:spLocks/>
            </p:cNvSpPr>
            <p:nvPr/>
          </p:nvSpPr>
          <p:spPr>
            <a:xfrm>
              <a:off x="1572764" y="2671100"/>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2000" b="1" dirty="0">
                  <a:solidFill>
                    <a:srgbClr val="903E8E"/>
                  </a:solidFill>
                </a:rPr>
                <a:t>Individual activity (2-3 mins)</a:t>
              </a:r>
            </a:p>
          </p:txBody>
        </p:sp>
        <p:sp>
          <p:nvSpPr>
            <p:cNvPr id="9" name="Title 1">
              <a:extLst>
                <a:ext uri="{FF2B5EF4-FFF2-40B4-BE49-F238E27FC236}">
                  <a16:creationId xmlns:a16="http://schemas.microsoft.com/office/drawing/2014/main" id="{70363059-D7DF-A394-3FEA-0240FE02C32E}"/>
                </a:ext>
              </a:extLst>
            </p:cNvPr>
            <p:cNvSpPr txBox="1">
              <a:spLocks/>
            </p:cNvSpPr>
            <p:nvPr/>
          </p:nvSpPr>
          <p:spPr>
            <a:xfrm>
              <a:off x="751134" y="3361434"/>
              <a:ext cx="6230434"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2000" b="1" dirty="0">
                  <a:solidFill>
                    <a:srgbClr val="903E8E"/>
                  </a:solidFill>
                </a:rPr>
                <a:t>Write down the top three careers the students in your class might aspire to. What sectors are they in?</a:t>
              </a:r>
            </a:p>
          </p:txBody>
        </p:sp>
        <p:pic>
          <p:nvPicPr>
            <p:cNvPr id="10" name="Graphic 9">
              <a:extLst>
                <a:ext uri="{FF2B5EF4-FFF2-40B4-BE49-F238E27FC236}">
                  <a16:creationId xmlns:a16="http://schemas.microsoft.com/office/drawing/2014/main" id="{1E4B7651-C8FC-C669-31A3-EB6311E6AF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134" y="2476676"/>
              <a:ext cx="682250" cy="682250"/>
            </a:xfrm>
            <a:prstGeom prst="rect">
              <a:avLst/>
            </a:prstGeom>
          </p:spPr>
        </p:pic>
      </p:grpSp>
    </p:spTree>
    <p:extLst>
      <p:ext uri="{BB962C8B-B14F-4D97-AF65-F5344CB8AC3E}">
        <p14:creationId xmlns:p14="http://schemas.microsoft.com/office/powerpoint/2010/main" val="32644900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50AE90A-9FD6-4BAF-A5A1-E2A1B8AD5C02}"/>
              </a:ext>
            </a:extLst>
          </p:cNvPr>
          <p:cNvSpPr/>
          <p:nvPr/>
        </p:nvSpPr>
        <p:spPr>
          <a:xfrm>
            <a:off x="6814784" y="2715727"/>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9" name="Oval 18">
            <a:extLst>
              <a:ext uri="{FF2B5EF4-FFF2-40B4-BE49-F238E27FC236}">
                <a16:creationId xmlns:a16="http://schemas.microsoft.com/office/drawing/2014/main" id="{F21F3655-2F83-4025-924C-9BC68B25555C}"/>
              </a:ext>
            </a:extLst>
          </p:cNvPr>
          <p:cNvSpPr/>
          <p:nvPr/>
        </p:nvSpPr>
        <p:spPr>
          <a:xfrm>
            <a:off x="6814784" y="3715977"/>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20" name="Oval 19">
            <a:extLst>
              <a:ext uri="{FF2B5EF4-FFF2-40B4-BE49-F238E27FC236}">
                <a16:creationId xmlns:a16="http://schemas.microsoft.com/office/drawing/2014/main" id="{1C7C6C49-03FB-4499-A01E-EC67248789E5}"/>
              </a:ext>
            </a:extLst>
          </p:cNvPr>
          <p:cNvSpPr/>
          <p:nvPr/>
        </p:nvSpPr>
        <p:spPr>
          <a:xfrm>
            <a:off x="6814784" y="4716228"/>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3" name="TextBox 2">
            <a:extLst>
              <a:ext uri="{FF2B5EF4-FFF2-40B4-BE49-F238E27FC236}">
                <a16:creationId xmlns:a16="http://schemas.microsoft.com/office/drawing/2014/main" id="{457F308C-8619-4C48-91F1-5A33188E9CED}"/>
              </a:ext>
            </a:extLst>
          </p:cNvPr>
          <p:cNvSpPr txBox="1"/>
          <p:nvPr/>
        </p:nvSpPr>
        <p:spPr>
          <a:xfrm>
            <a:off x="7743587" y="2828230"/>
            <a:ext cx="1551707"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830,000</a:t>
            </a:r>
          </a:p>
        </p:txBody>
      </p:sp>
      <p:sp>
        <p:nvSpPr>
          <p:cNvPr id="25" name="TextBox 24">
            <a:extLst>
              <a:ext uri="{FF2B5EF4-FFF2-40B4-BE49-F238E27FC236}">
                <a16:creationId xmlns:a16="http://schemas.microsoft.com/office/drawing/2014/main" id="{2B8BE3C1-1AA1-4F34-ADE2-294622E0E1E3}"/>
              </a:ext>
            </a:extLst>
          </p:cNvPr>
          <p:cNvSpPr txBox="1"/>
          <p:nvPr/>
        </p:nvSpPr>
        <p:spPr>
          <a:xfrm>
            <a:off x="7743588" y="3828480"/>
            <a:ext cx="1438818"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530,800</a:t>
            </a:r>
          </a:p>
        </p:txBody>
      </p:sp>
      <p:sp>
        <p:nvSpPr>
          <p:cNvPr id="26" name="TextBox 25">
            <a:extLst>
              <a:ext uri="{FF2B5EF4-FFF2-40B4-BE49-F238E27FC236}">
                <a16:creationId xmlns:a16="http://schemas.microsoft.com/office/drawing/2014/main" id="{70CEAF63-342F-4FE2-B3BB-B471E6EC56E6}"/>
              </a:ext>
            </a:extLst>
          </p:cNvPr>
          <p:cNvSpPr txBox="1"/>
          <p:nvPr/>
        </p:nvSpPr>
        <p:spPr>
          <a:xfrm>
            <a:off x="7743588" y="4828731"/>
            <a:ext cx="1698462"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1,220,500</a:t>
            </a:r>
          </a:p>
        </p:txBody>
      </p:sp>
      <p:pic>
        <p:nvPicPr>
          <p:cNvPr id="8" name="Graphic 7">
            <a:extLst>
              <a:ext uri="{FF2B5EF4-FFF2-40B4-BE49-F238E27FC236}">
                <a16:creationId xmlns:a16="http://schemas.microsoft.com/office/drawing/2014/main" id="{BEF64224-4F17-FB83-AEFE-B501086156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89620"/>
            <a:ext cx="5377218" cy="6000812"/>
          </a:xfrm>
          <a:prstGeom prst="rect">
            <a:avLst/>
          </a:prstGeom>
        </p:spPr>
      </p:pic>
      <p:sp>
        <p:nvSpPr>
          <p:cNvPr id="9" name="Title 1">
            <a:extLst>
              <a:ext uri="{FF2B5EF4-FFF2-40B4-BE49-F238E27FC236}">
                <a16:creationId xmlns:a16="http://schemas.microsoft.com/office/drawing/2014/main" id="{241A6976-D78F-3696-51FA-B503C05E4E39}"/>
              </a:ext>
            </a:extLst>
          </p:cNvPr>
          <p:cNvSpPr>
            <a:spLocks noGrp="1"/>
          </p:cNvSpPr>
          <p:nvPr>
            <p:ph type="title"/>
          </p:nvPr>
        </p:nvSpPr>
        <p:spPr>
          <a:xfrm>
            <a:off x="6578222" y="1050878"/>
            <a:ext cx="4244454" cy="1518775"/>
          </a:xfrm>
          <a:solidFill>
            <a:schemeClr val="bg1">
              <a:lumMod val="95000"/>
            </a:schemeClr>
          </a:solidFill>
        </p:spPr>
        <p:txBody>
          <a:bodyPr lIns="144000" tIns="144000" rIns="144000" bIns="144000" anchor="ctr" anchorCtr="0">
            <a:noAutofit/>
          </a:bodyPr>
          <a:lstStyle/>
          <a:p>
            <a:r>
              <a:rPr lang="en-GB" sz="2400" b="1" dirty="0">
                <a:solidFill>
                  <a:srgbClr val="903E8E"/>
                </a:solidFill>
              </a:rPr>
              <a:t>_____________  people are employed in the North East Combined Authority region.</a:t>
            </a:r>
          </a:p>
        </p:txBody>
      </p:sp>
    </p:spTree>
    <p:extLst>
      <p:ext uri="{BB962C8B-B14F-4D97-AF65-F5344CB8AC3E}">
        <p14:creationId xmlns:p14="http://schemas.microsoft.com/office/powerpoint/2010/main" val="334088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C6F2E53-35E0-4B1D-91D4-D1DF5F64678B}"/>
              </a:ext>
            </a:extLst>
          </p:cNvPr>
          <p:cNvSpPr/>
          <p:nvPr/>
        </p:nvSpPr>
        <p:spPr>
          <a:xfrm>
            <a:off x="463769" y="2560955"/>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6" name="Oval 15">
            <a:extLst>
              <a:ext uri="{FF2B5EF4-FFF2-40B4-BE49-F238E27FC236}">
                <a16:creationId xmlns:a16="http://schemas.microsoft.com/office/drawing/2014/main" id="{B219E9F2-8B8F-4B56-A6BE-B4DCA44CF7E1}"/>
              </a:ext>
            </a:extLst>
          </p:cNvPr>
          <p:cNvSpPr/>
          <p:nvPr/>
        </p:nvSpPr>
        <p:spPr>
          <a:xfrm>
            <a:off x="463769" y="3561205"/>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17" name="Oval 16">
            <a:extLst>
              <a:ext uri="{FF2B5EF4-FFF2-40B4-BE49-F238E27FC236}">
                <a16:creationId xmlns:a16="http://schemas.microsoft.com/office/drawing/2014/main" id="{E7B6910B-3A65-41EB-AEF9-94377AF795C1}"/>
              </a:ext>
            </a:extLst>
          </p:cNvPr>
          <p:cNvSpPr/>
          <p:nvPr/>
        </p:nvSpPr>
        <p:spPr>
          <a:xfrm>
            <a:off x="463769" y="4561456"/>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18" name="TextBox 17">
            <a:extLst>
              <a:ext uri="{FF2B5EF4-FFF2-40B4-BE49-F238E27FC236}">
                <a16:creationId xmlns:a16="http://schemas.microsoft.com/office/drawing/2014/main" id="{5AAA920A-FBCD-4685-930A-5A73BEAF9A45}"/>
              </a:ext>
            </a:extLst>
          </p:cNvPr>
          <p:cNvSpPr txBox="1"/>
          <p:nvPr/>
        </p:nvSpPr>
        <p:spPr>
          <a:xfrm>
            <a:off x="1392572" y="2481098"/>
            <a:ext cx="2468228" cy="86177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Decreased by 53,700</a:t>
            </a:r>
          </a:p>
        </p:txBody>
      </p:sp>
      <p:sp>
        <p:nvSpPr>
          <p:cNvPr id="21" name="TextBox 20">
            <a:extLst>
              <a:ext uri="{FF2B5EF4-FFF2-40B4-BE49-F238E27FC236}">
                <a16:creationId xmlns:a16="http://schemas.microsoft.com/office/drawing/2014/main" id="{0560AC4B-F64D-40E6-9B2A-167F4F6953F7}"/>
              </a:ext>
            </a:extLst>
          </p:cNvPr>
          <p:cNvSpPr txBox="1"/>
          <p:nvPr/>
        </p:nvSpPr>
        <p:spPr>
          <a:xfrm>
            <a:off x="1392572" y="3673708"/>
            <a:ext cx="2655627"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Stayed the same</a:t>
            </a:r>
          </a:p>
        </p:txBody>
      </p:sp>
      <p:sp>
        <p:nvSpPr>
          <p:cNvPr id="22" name="TextBox 21">
            <a:extLst>
              <a:ext uri="{FF2B5EF4-FFF2-40B4-BE49-F238E27FC236}">
                <a16:creationId xmlns:a16="http://schemas.microsoft.com/office/drawing/2014/main" id="{5349D35D-CAF3-478A-9620-89BB8F20A393}"/>
              </a:ext>
            </a:extLst>
          </p:cNvPr>
          <p:cNvSpPr txBox="1"/>
          <p:nvPr/>
        </p:nvSpPr>
        <p:spPr>
          <a:xfrm>
            <a:off x="1392572" y="4481599"/>
            <a:ext cx="2655625" cy="86177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Increased by 53,700</a:t>
            </a:r>
          </a:p>
        </p:txBody>
      </p:sp>
      <p:sp>
        <p:nvSpPr>
          <p:cNvPr id="2" name="Title 1">
            <a:extLst>
              <a:ext uri="{FF2B5EF4-FFF2-40B4-BE49-F238E27FC236}">
                <a16:creationId xmlns:a16="http://schemas.microsoft.com/office/drawing/2014/main" id="{7B9B2331-FE88-C002-C438-98957D433948}"/>
              </a:ext>
            </a:extLst>
          </p:cNvPr>
          <p:cNvSpPr>
            <a:spLocks noGrp="1"/>
          </p:cNvSpPr>
          <p:nvPr>
            <p:ph type="title"/>
          </p:nvPr>
        </p:nvSpPr>
        <p:spPr>
          <a:xfrm>
            <a:off x="362025" y="771220"/>
            <a:ext cx="7089654" cy="1082878"/>
          </a:xfrm>
          <a:solidFill>
            <a:schemeClr val="bg1">
              <a:lumMod val="95000"/>
            </a:schemeClr>
          </a:solidFill>
        </p:spPr>
        <p:txBody>
          <a:bodyPr lIns="144000" tIns="144000" rIns="144000" bIns="144000" anchor="ctr" anchorCtr="0">
            <a:noAutofit/>
          </a:bodyPr>
          <a:lstStyle/>
          <a:p>
            <a:r>
              <a:rPr lang="en-GB" sz="2400" b="1" dirty="0">
                <a:solidFill>
                  <a:srgbClr val="903E8E"/>
                </a:solidFill>
              </a:rPr>
              <a:t>Since March 2014, employment has ___________.</a:t>
            </a:r>
          </a:p>
        </p:txBody>
      </p:sp>
      <p:pic>
        <p:nvPicPr>
          <p:cNvPr id="4" name="Picture 3" descr="Two orange arrows on a black background&#10;&#10;Description automatically generated">
            <a:extLst>
              <a:ext uri="{FF2B5EF4-FFF2-40B4-BE49-F238E27FC236}">
                <a16:creationId xmlns:a16="http://schemas.microsoft.com/office/drawing/2014/main" id="{7FE81528-0FCF-5F9D-2616-3D985F88D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8139"/>
            <a:ext cx="5441381" cy="5441381"/>
          </a:xfrm>
          <a:prstGeom prst="rect">
            <a:avLst/>
          </a:prstGeom>
        </p:spPr>
      </p:pic>
    </p:spTree>
    <p:extLst>
      <p:ext uri="{BB962C8B-B14F-4D97-AF65-F5344CB8AC3E}">
        <p14:creationId xmlns:p14="http://schemas.microsoft.com/office/powerpoint/2010/main" val="4188812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exactly is Strategic Workforce Planning (SWP) and how can it help ...">
            <a:extLst>
              <a:ext uri="{FF2B5EF4-FFF2-40B4-BE49-F238E27FC236}">
                <a16:creationId xmlns:a16="http://schemas.microsoft.com/office/drawing/2014/main" id="{49266657-3D24-005C-7823-1C3CD07C97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4"/>
          <a:stretch/>
        </p:blipFill>
        <p:spPr bwMode="auto">
          <a:xfrm>
            <a:off x="4092800" y="1327997"/>
            <a:ext cx="7620000" cy="48913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50AE90A-9FD6-4BAF-A5A1-E2A1B8AD5C02}"/>
              </a:ext>
            </a:extLst>
          </p:cNvPr>
          <p:cNvSpPr/>
          <p:nvPr/>
        </p:nvSpPr>
        <p:spPr>
          <a:xfrm>
            <a:off x="479200" y="255622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A</a:t>
            </a:r>
          </a:p>
        </p:txBody>
      </p:sp>
      <p:sp>
        <p:nvSpPr>
          <p:cNvPr id="19" name="Oval 18">
            <a:extLst>
              <a:ext uri="{FF2B5EF4-FFF2-40B4-BE49-F238E27FC236}">
                <a16:creationId xmlns:a16="http://schemas.microsoft.com/office/drawing/2014/main" id="{F21F3655-2F83-4025-924C-9BC68B25555C}"/>
              </a:ext>
            </a:extLst>
          </p:cNvPr>
          <p:cNvSpPr/>
          <p:nvPr/>
        </p:nvSpPr>
        <p:spPr>
          <a:xfrm>
            <a:off x="479200" y="3556471"/>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B</a:t>
            </a:r>
          </a:p>
        </p:txBody>
      </p:sp>
      <p:sp>
        <p:nvSpPr>
          <p:cNvPr id="20" name="Oval 19">
            <a:extLst>
              <a:ext uri="{FF2B5EF4-FFF2-40B4-BE49-F238E27FC236}">
                <a16:creationId xmlns:a16="http://schemas.microsoft.com/office/drawing/2014/main" id="{1C7C6C49-03FB-4499-A01E-EC67248789E5}"/>
              </a:ext>
            </a:extLst>
          </p:cNvPr>
          <p:cNvSpPr/>
          <p:nvPr/>
        </p:nvSpPr>
        <p:spPr>
          <a:xfrm>
            <a:off x="479200" y="4556722"/>
            <a:ext cx="702060" cy="702060"/>
          </a:xfrm>
          <a:prstGeom prst="ellipse">
            <a:avLst/>
          </a:prstGeom>
          <a:solidFill>
            <a:srgbClr val="903E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u="none" strike="noStrike" kern="1200" cap="none" spc="0" normalizeH="0" baseline="0" noProof="0" dirty="0">
                <a:ln>
                  <a:noFill/>
                </a:ln>
                <a:solidFill>
                  <a:prstClr val="white"/>
                </a:solidFill>
                <a:effectLst/>
                <a:uLnTx/>
                <a:uFillTx/>
                <a:latin typeface="Aptos" panose="020B0004020202020204" pitchFamily="34" charset="0"/>
                <a:ea typeface="+mn-ea"/>
                <a:cs typeface="+mn-cs"/>
              </a:rPr>
              <a:t>C</a:t>
            </a:r>
          </a:p>
        </p:txBody>
      </p:sp>
      <p:sp>
        <p:nvSpPr>
          <p:cNvPr id="3" name="TextBox 2">
            <a:extLst>
              <a:ext uri="{FF2B5EF4-FFF2-40B4-BE49-F238E27FC236}">
                <a16:creationId xmlns:a16="http://schemas.microsoft.com/office/drawing/2014/main" id="{457F308C-8619-4C48-91F1-5A33188E9CED}"/>
              </a:ext>
            </a:extLst>
          </p:cNvPr>
          <p:cNvSpPr txBox="1"/>
          <p:nvPr/>
        </p:nvSpPr>
        <p:spPr>
          <a:xfrm>
            <a:off x="1408003" y="2668724"/>
            <a:ext cx="1551707"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175,000</a:t>
            </a:r>
          </a:p>
        </p:txBody>
      </p:sp>
      <p:sp>
        <p:nvSpPr>
          <p:cNvPr id="25" name="TextBox 24">
            <a:extLst>
              <a:ext uri="{FF2B5EF4-FFF2-40B4-BE49-F238E27FC236}">
                <a16:creationId xmlns:a16="http://schemas.microsoft.com/office/drawing/2014/main" id="{2B8BE3C1-1AA1-4F34-ADE2-294622E0E1E3}"/>
              </a:ext>
            </a:extLst>
          </p:cNvPr>
          <p:cNvSpPr txBox="1"/>
          <p:nvPr/>
        </p:nvSpPr>
        <p:spPr>
          <a:xfrm>
            <a:off x="1408004" y="3668974"/>
            <a:ext cx="1438818"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300,000</a:t>
            </a:r>
          </a:p>
        </p:txBody>
      </p:sp>
      <p:sp>
        <p:nvSpPr>
          <p:cNvPr id="26" name="TextBox 25">
            <a:extLst>
              <a:ext uri="{FF2B5EF4-FFF2-40B4-BE49-F238E27FC236}">
                <a16:creationId xmlns:a16="http://schemas.microsoft.com/office/drawing/2014/main" id="{70CEAF63-342F-4FE2-B3BB-B471E6EC56E6}"/>
              </a:ext>
            </a:extLst>
          </p:cNvPr>
          <p:cNvSpPr txBox="1"/>
          <p:nvPr/>
        </p:nvSpPr>
        <p:spPr>
          <a:xfrm>
            <a:off x="1408004" y="4669225"/>
            <a:ext cx="1698462"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400,000</a:t>
            </a:r>
          </a:p>
        </p:txBody>
      </p:sp>
      <p:sp>
        <p:nvSpPr>
          <p:cNvPr id="4" name="Title 1">
            <a:extLst>
              <a:ext uri="{FF2B5EF4-FFF2-40B4-BE49-F238E27FC236}">
                <a16:creationId xmlns:a16="http://schemas.microsoft.com/office/drawing/2014/main" id="{9E1B4257-FB39-E125-0E7F-AEDD15087100}"/>
              </a:ext>
            </a:extLst>
          </p:cNvPr>
          <p:cNvSpPr>
            <a:spLocks noGrp="1"/>
          </p:cNvSpPr>
          <p:nvPr>
            <p:ph type="title"/>
          </p:nvPr>
        </p:nvSpPr>
        <p:spPr>
          <a:xfrm>
            <a:off x="362025" y="771220"/>
            <a:ext cx="10701086" cy="1082878"/>
          </a:xfrm>
          <a:solidFill>
            <a:schemeClr val="bg1">
              <a:lumMod val="95000"/>
            </a:schemeClr>
          </a:solidFill>
        </p:spPr>
        <p:txBody>
          <a:bodyPr lIns="144000" tIns="144000" rIns="144000" bIns="144000" anchor="ctr" anchorCtr="0">
            <a:noAutofit/>
          </a:bodyPr>
          <a:lstStyle/>
          <a:p>
            <a:r>
              <a:rPr lang="en-GB" sz="2400" b="1" dirty="0">
                <a:solidFill>
                  <a:srgbClr val="903E8E"/>
                </a:solidFill>
              </a:rPr>
              <a:t>___________  new workers will be required in our region from 2021 to 2027.</a:t>
            </a:r>
          </a:p>
        </p:txBody>
      </p:sp>
    </p:spTree>
    <p:extLst>
      <p:ext uri="{BB962C8B-B14F-4D97-AF65-F5344CB8AC3E}">
        <p14:creationId xmlns:p14="http://schemas.microsoft.com/office/powerpoint/2010/main" val="55187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8C2D9A83-29DB-7205-2FB4-ABDA8AB75A60}"/>
              </a:ext>
            </a:extLst>
          </p:cNvPr>
          <p:cNvGraphicFramePr>
            <a:graphicFrameLocks/>
          </p:cNvGraphicFramePr>
          <p:nvPr>
            <p:extLst>
              <p:ext uri="{D42A27DB-BD31-4B8C-83A1-F6EECF244321}">
                <p14:modId xmlns:p14="http://schemas.microsoft.com/office/powerpoint/2010/main" val="1721407127"/>
              </p:ext>
            </p:extLst>
          </p:nvPr>
        </p:nvGraphicFramePr>
        <p:xfrm>
          <a:off x="1397768" y="2072179"/>
          <a:ext cx="8860603" cy="394914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E4F442CD-164E-A92D-CAC7-67441C29A74C}"/>
              </a:ext>
            </a:extLst>
          </p:cNvPr>
          <p:cNvSpPr>
            <a:spLocks noGrp="1"/>
          </p:cNvSpPr>
          <p:nvPr>
            <p:ph type="title"/>
          </p:nvPr>
        </p:nvSpPr>
        <p:spPr>
          <a:xfrm>
            <a:off x="362025" y="771220"/>
            <a:ext cx="10932090" cy="1082878"/>
          </a:xfrm>
          <a:noFill/>
        </p:spPr>
        <p:txBody>
          <a:bodyPr lIns="144000" tIns="144000" rIns="144000" bIns="144000" anchor="ctr" anchorCtr="0">
            <a:noAutofit/>
          </a:bodyPr>
          <a:lstStyle/>
          <a:p>
            <a:pPr algn="ctr"/>
            <a:r>
              <a:rPr lang="en-GB" sz="2400" b="1" dirty="0">
                <a:solidFill>
                  <a:srgbClr val="903E8E"/>
                </a:solidFill>
              </a:rPr>
              <a:t>Over 400,000 new workers needed between 2021-2027</a:t>
            </a:r>
          </a:p>
        </p:txBody>
      </p:sp>
    </p:spTree>
    <p:extLst>
      <p:ext uri="{BB962C8B-B14F-4D97-AF65-F5344CB8AC3E}">
        <p14:creationId xmlns:p14="http://schemas.microsoft.com/office/powerpoint/2010/main" val="204040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fd17d-da80-475e-a8d1-eb7a6ebfc63a" xsi:nil="true"/>
    <lcf76f155ced4ddcb4097134ff3c332f xmlns="993e6cba-b68b-4371-b50a-4ee2f97b2db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4" ma:contentTypeDescription="Create a new document." ma:contentTypeScope="" ma:versionID="340b4066239bf9fc9fd352f873be2657">
  <xsd:schema xmlns:xsd="http://www.w3.org/2001/XMLSchema" xmlns:xs="http://www.w3.org/2001/XMLSchema" xmlns:p="http://schemas.microsoft.com/office/2006/metadata/properties" xmlns:ns2="ae7671f8-63a3-45ce-bd21-b5a719d4a12e" xmlns:ns3="31545d19-d4a3-43ad-9c0b-412c4e24d627" xmlns:ns4="993e6cba-b68b-4371-b50a-4ee2f97b2db8" xmlns:ns5="5fdfd17d-da80-475e-a8d1-eb7a6ebfc63a" targetNamespace="http://schemas.microsoft.com/office/2006/metadata/properties" ma:root="true" ma:fieldsID="5c9d9ff2513de7e89e292e0244e462be" ns2:_="" ns3:_="" ns4:_="" ns5:_="">
    <xsd:import namespace="ae7671f8-63a3-45ce-bd21-b5a719d4a12e"/>
    <xsd:import namespace="31545d19-d4a3-43ad-9c0b-412c4e24d627"/>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OCR"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671f8-63a3-45ce-bd21-b5a719d4a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545d19-d4a3-43ad-9c0b-412c4e24d62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b04ce92-08ff-46ba-a305-63b85c70d37a}"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CB1E03-13C9-4FAC-9EB9-5A682FF30C3C}">
  <ds:schemaRefs>
    <ds:schemaRef ds:uri="5fdfd17d-da80-475e-a8d1-eb7a6ebfc63a"/>
    <ds:schemaRef ds:uri="993e6cba-b68b-4371-b50a-4ee2f97b2db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3008BB7-C245-4153-9823-4382C39BE073}">
  <ds:schemaRefs>
    <ds:schemaRef ds:uri="http://schemas.microsoft.com/sharepoint/v3/contenttype/forms"/>
  </ds:schemaRefs>
</ds:datastoreItem>
</file>

<file path=customXml/itemProps3.xml><?xml version="1.0" encoding="utf-8"?>
<ds:datastoreItem xmlns:ds="http://schemas.openxmlformats.org/officeDocument/2006/customXml" ds:itemID="{8CCA070C-E75F-46D4-B6B9-E2DE43714831}">
  <ds:schemaRefs>
    <ds:schemaRef ds:uri="31545d19-d4a3-43ad-9c0b-412c4e24d627"/>
    <ds:schemaRef ds:uri="5fdfd17d-da80-475e-a8d1-eb7a6ebfc63a"/>
    <ds:schemaRef ds:uri="993e6cba-b68b-4371-b50a-4ee2f97b2db8"/>
    <ds:schemaRef ds:uri="ae7671f8-63a3-45ce-bd21-b5a719d4a1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2441</Words>
  <Application>Microsoft Office PowerPoint</Application>
  <PresentationFormat>Widescreen</PresentationFormat>
  <Paragraphs>295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Arial</vt:lpstr>
      <vt:lpstr>Calibri</vt:lpstr>
      <vt:lpstr>Office Theme</vt:lpstr>
      <vt:lpstr>North East Local Labour Market</vt:lpstr>
      <vt:lpstr>Key Vocabulary </vt:lpstr>
      <vt:lpstr>Define: Labour Market Information (LMI)  Information about the jobs and careers available in a geographical area. </vt:lpstr>
      <vt:lpstr>PowerPoint Presentation</vt:lpstr>
      <vt:lpstr>Define: Sector An area of the economy made up of various jobs that are typically related in some way</vt:lpstr>
      <vt:lpstr>_____________  people are employed in the North East Combined Authority region.</vt:lpstr>
      <vt:lpstr>Since March 2014, employment has ___________.</vt:lpstr>
      <vt:lpstr>___________  new workers will be required in our region from 2021 to 2027.</vt:lpstr>
      <vt:lpstr>Over 400,000 new workers needed between 2021-2027</vt:lpstr>
      <vt:lpstr>Do you know what kind of work is involved in each of these sectors?</vt:lpstr>
      <vt:lpstr>PowerPoint Presentation</vt:lpstr>
      <vt:lpstr>_______% of all electric cars made in the UK are produced in the North East.</vt:lpstr>
      <vt:lpstr>There are _________ people employed in the North East in IT and digital industries</vt:lpstr>
      <vt:lpstr>___________ students study in the region’s 5 universities.</vt:lpstr>
      <vt:lpstr>There are currently __________ people employed in life sciences in the North East.</vt:lpstr>
      <vt:lpstr>The North East is a global leader in __________.</vt:lpstr>
      <vt:lpstr>PowerPoint Presentation</vt:lpstr>
      <vt:lpstr>Find out more about some of the key sectors in the North East </vt:lpstr>
      <vt:lpstr>There are thousands of great opportunities across the North East,  it has one of the fastest growing digital and tech clusters in the United Kingdom.  </vt:lpstr>
      <vt:lpstr>If your pupils are interested in robots and computer programming, then they could be the future of agriculture!</vt:lpstr>
      <vt:lpstr>Dogger Bank Wind Farm is in the process of becoming the world’s largest offshore wind farm. It will be capable of powering 6 million British homes. The project will generate a vast source of renewable energy, harnessing the power of wind to provide sustainable energy and reducing the use of fossil fuels.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North East Labour Market</dc:title>
  <dc:creator>Gow, Hannah (NECA)</dc:creator>
  <cp:lastModifiedBy>Gow, Hannah (North East CA)</cp:lastModifiedBy>
  <cp:revision>3</cp:revision>
  <dcterms:created xsi:type="dcterms:W3CDTF">2024-05-21T11:00:51Z</dcterms:created>
  <dcterms:modified xsi:type="dcterms:W3CDTF">2024-09-30T09:19:39Z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y fmtid="{D5CDD505-2E9C-101B-9397-08002B2CF9AE}" pid="3" name="MediaServiceImageTags">
    <vt:lpwstr/>
  </property>
</Properties>
</file>