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1" r:id="rId4"/>
    <p:sldMasterId id="2147484019" r:id="rId5"/>
  </p:sldMasterIdLst>
  <p:notesMasterIdLst>
    <p:notesMasterId r:id="rId32"/>
  </p:notesMasterIdLst>
  <p:sldIdLst>
    <p:sldId id="272" r:id="rId6"/>
    <p:sldId id="298" r:id="rId7"/>
    <p:sldId id="373" r:id="rId8"/>
    <p:sldId id="273" r:id="rId9"/>
    <p:sldId id="372" r:id="rId10"/>
    <p:sldId id="378" r:id="rId11"/>
    <p:sldId id="383" r:id="rId12"/>
    <p:sldId id="300" r:id="rId13"/>
    <p:sldId id="387" r:id="rId14"/>
    <p:sldId id="260" r:id="rId15"/>
    <p:sldId id="400" r:id="rId16"/>
    <p:sldId id="285" r:id="rId17"/>
    <p:sldId id="287" r:id="rId18"/>
    <p:sldId id="291" r:id="rId19"/>
    <p:sldId id="301" r:id="rId20"/>
    <p:sldId id="306" r:id="rId21"/>
    <p:sldId id="293" r:id="rId22"/>
    <p:sldId id="402" r:id="rId23"/>
    <p:sldId id="408" r:id="rId24"/>
    <p:sldId id="384" r:id="rId25"/>
    <p:sldId id="270" r:id="rId26"/>
    <p:sldId id="268" r:id="rId27"/>
    <p:sldId id="380" r:id="rId28"/>
    <p:sldId id="267" r:id="rId29"/>
    <p:sldId id="382" r:id="rId30"/>
    <p:sldId id="297" r:id="rId31"/>
  </p:sldIdLst>
  <p:sldSz cx="12801600" cy="7199313"/>
  <p:notesSz cx="6858000" cy="9144000"/>
  <p:defaultTextStyle>
    <a:defPPr>
      <a:defRPr lang="en-US"/>
    </a:defPPr>
    <a:lvl1pPr marL="0" algn="l" defTabSz="639989" rtl="0" eaLnBrk="1" latinLnBrk="0" hangingPunct="1">
      <a:defRPr sz="2520" kern="1200">
        <a:solidFill>
          <a:schemeClr val="tx1"/>
        </a:solidFill>
        <a:latin typeface="+mn-lt"/>
        <a:ea typeface="+mn-ea"/>
        <a:cs typeface="+mn-cs"/>
      </a:defRPr>
    </a:lvl1pPr>
    <a:lvl2pPr marL="639989" algn="l" defTabSz="639989" rtl="0" eaLnBrk="1" latinLnBrk="0" hangingPunct="1">
      <a:defRPr sz="2520" kern="1200">
        <a:solidFill>
          <a:schemeClr val="tx1"/>
        </a:solidFill>
        <a:latin typeface="+mn-lt"/>
        <a:ea typeface="+mn-ea"/>
        <a:cs typeface="+mn-cs"/>
      </a:defRPr>
    </a:lvl2pPr>
    <a:lvl3pPr marL="1279977" algn="l" defTabSz="639989" rtl="0" eaLnBrk="1" latinLnBrk="0" hangingPunct="1">
      <a:defRPr sz="2520" kern="1200">
        <a:solidFill>
          <a:schemeClr val="tx1"/>
        </a:solidFill>
        <a:latin typeface="+mn-lt"/>
        <a:ea typeface="+mn-ea"/>
        <a:cs typeface="+mn-cs"/>
      </a:defRPr>
    </a:lvl3pPr>
    <a:lvl4pPr marL="1919966" algn="l" defTabSz="639989" rtl="0" eaLnBrk="1" latinLnBrk="0" hangingPunct="1">
      <a:defRPr sz="2520" kern="1200">
        <a:solidFill>
          <a:schemeClr val="tx1"/>
        </a:solidFill>
        <a:latin typeface="+mn-lt"/>
        <a:ea typeface="+mn-ea"/>
        <a:cs typeface="+mn-cs"/>
      </a:defRPr>
    </a:lvl4pPr>
    <a:lvl5pPr marL="2559954" algn="l" defTabSz="639989" rtl="0" eaLnBrk="1" latinLnBrk="0" hangingPunct="1">
      <a:defRPr sz="2520" kern="1200">
        <a:solidFill>
          <a:schemeClr val="tx1"/>
        </a:solidFill>
        <a:latin typeface="+mn-lt"/>
        <a:ea typeface="+mn-ea"/>
        <a:cs typeface="+mn-cs"/>
      </a:defRPr>
    </a:lvl5pPr>
    <a:lvl6pPr marL="3199943" algn="l" defTabSz="639989" rtl="0" eaLnBrk="1" latinLnBrk="0" hangingPunct="1">
      <a:defRPr sz="2520" kern="1200">
        <a:solidFill>
          <a:schemeClr val="tx1"/>
        </a:solidFill>
        <a:latin typeface="+mn-lt"/>
        <a:ea typeface="+mn-ea"/>
        <a:cs typeface="+mn-cs"/>
      </a:defRPr>
    </a:lvl6pPr>
    <a:lvl7pPr marL="3839931" algn="l" defTabSz="639989" rtl="0" eaLnBrk="1" latinLnBrk="0" hangingPunct="1">
      <a:defRPr sz="2520" kern="1200">
        <a:solidFill>
          <a:schemeClr val="tx1"/>
        </a:solidFill>
        <a:latin typeface="+mn-lt"/>
        <a:ea typeface="+mn-ea"/>
        <a:cs typeface="+mn-cs"/>
      </a:defRPr>
    </a:lvl7pPr>
    <a:lvl8pPr marL="4479920" algn="l" defTabSz="639989" rtl="0" eaLnBrk="1" latinLnBrk="0" hangingPunct="1">
      <a:defRPr sz="2520" kern="1200">
        <a:solidFill>
          <a:schemeClr val="tx1"/>
        </a:solidFill>
        <a:latin typeface="+mn-lt"/>
        <a:ea typeface="+mn-ea"/>
        <a:cs typeface="+mn-cs"/>
      </a:defRPr>
    </a:lvl8pPr>
    <a:lvl9pPr marL="5119908" algn="l" defTabSz="639989" rtl="0" eaLnBrk="1" latinLnBrk="0" hangingPunct="1">
      <a:defRPr sz="252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8" userDrawn="1">
          <p15:clr>
            <a:srgbClr val="A4A3A4"/>
          </p15:clr>
        </p15:guide>
        <p15:guide id="2" pos="403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70AF80-4AD2-04F5-4183-5D976ECA8A7B}" name="BEGUM, Jasna" initials="BJ" userId="S::jasna.begum@education.gov.uk::c6bd3ea0-ad74-446f-bcd4-aef8374d39a3" providerId="AD"/>
  <p188:author id="{CBD11AA8-1307-680C-B4B6-BD8114E8ECA5}" name="ROLLS, Gemma" initials="RG" userId="S::gemma.rolls@education.gov.uk::efb7277d-4a46-46bb-9a10-84bace3dcfb1" providerId="AD"/>
  <p188:author id="{05B238CC-528A-CAA1-2EBA-20A66A2C428A}" name="ROLLS, Gemma" initials="GR" userId="S::Gemma.ROLLS@EDUCATION.GOV.UK::efb7277d-4a46-46bb-9a10-84bace3dcf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2990"/>
    <a:srgbClr val="132433"/>
    <a:srgbClr val="ED2881"/>
    <a:srgbClr val="706CB2"/>
    <a:srgbClr val="BFD730"/>
    <a:srgbClr val="139EA2"/>
    <a:srgbClr val="57BF93"/>
    <a:srgbClr val="00AEEF"/>
    <a:srgbClr val="FCAF17"/>
    <a:srgbClr val="F375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EE6549-8D4C-441D-8FEF-BC10D59C2FDF}" v="3" dt="2024-07-03T15:53:37.5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492" y="32"/>
      </p:cViewPr>
      <p:guideLst>
        <p:guide orient="horz" pos="2268"/>
        <p:guide pos="40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Kim (North East CA)" userId="139f3063-2270-4106-9958-8bdd5e65c8aa" providerId="ADAL" clId="{DAEE6549-8D4C-441D-8FEF-BC10D59C2FDF}"/>
    <pc:docChg chg="addSld delSld modSld sldOrd">
      <pc:chgData name="Smith, Kim (North East CA)" userId="139f3063-2270-4106-9958-8bdd5e65c8aa" providerId="ADAL" clId="{DAEE6549-8D4C-441D-8FEF-BC10D59C2FDF}" dt="2024-07-03T15:54:19.032" v="66"/>
      <pc:docMkLst>
        <pc:docMk/>
      </pc:docMkLst>
      <pc:sldChg chg="add">
        <pc:chgData name="Smith, Kim (North East CA)" userId="139f3063-2270-4106-9958-8bdd5e65c8aa" providerId="ADAL" clId="{DAEE6549-8D4C-441D-8FEF-BC10D59C2FDF}" dt="2024-07-03T15:51:31.543" v="0"/>
        <pc:sldMkLst>
          <pc:docMk/>
          <pc:sldMk cId="2188060864" sldId="272"/>
        </pc:sldMkLst>
      </pc:sldChg>
      <pc:sldChg chg="add">
        <pc:chgData name="Smith, Kim (North East CA)" userId="139f3063-2270-4106-9958-8bdd5e65c8aa" providerId="ADAL" clId="{DAEE6549-8D4C-441D-8FEF-BC10D59C2FDF}" dt="2024-07-03T15:51:31.543" v="0"/>
        <pc:sldMkLst>
          <pc:docMk/>
          <pc:sldMk cId="2749012686" sldId="273"/>
        </pc:sldMkLst>
      </pc:sldChg>
      <pc:sldChg chg="del">
        <pc:chgData name="Smith, Kim (North East CA)" userId="139f3063-2270-4106-9958-8bdd5e65c8aa" providerId="ADAL" clId="{DAEE6549-8D4C-441D-8FEF-BC10D59C2FDF}" dt="2024-07-03T15:52:39.228" v="5" actId="2696"/>
        <pc:sldMkLst>
          <pc:docMk/>
          <pc:sldMk cId="3869966680" sldId="276"/>
        </pc:sldMkLst>
      </pc:sldChg>
      <pc:sldChg chg="modSp add mod">
        <pc:chgData name="Smith, Kim (North East CA)" userId="139f3063-2270-4106-9958-8bdd5e65c8aa" providerId="ADAL" clId="{DAEE6549-8D4C-441D-8FEF-BC10D59C2FDF}" dt="2024-07-03T15:54:19.032" v="66"/>
        <pc:sldMkLst>
          <pc:docMk/>
          <pc:sldMk cId="2414486352" sldId="297"/>
        </pc:sldMkLst>
        <pc:spChg chg="mod">
          <ac:chgData name="Smith, Kim (North East CA)" userId="139f3063-2270-4106-9958-8bdd5e65c8aa" providerId="ADAL" clId="{DAEE6549-8D4C-441D-8FEF-BC10D59C2FDF}" dt="2024-07-03T15:54:19.032" v="66"/>
          <ac:spMkLst>
            <pc:docMk/>
            <pc:sldMk cId="2414486352" sldId="297"/>
            <ac:spMk id="2" creationId="{5958177F-2B00-85DF-865B-3AC3BA29DC08}"/>
          </ac:spMkLst>
        </pc:spChg>
      </pc:sldChg>
      <pc:sldChg chg="add">
        <pc:chgData name="Smith, Kim (North East CA)" userId="139f3063-2270-4106-9958-8bdd5e65c8aa" providerId="ADAL" clId="{DAEE6549-8D4C-441D-8FEF-BC10D59C2FDF}" dt="2024-07-03T15:51:31.543" v="0"/>
        <pc:sldMkLst>
          <pc:docMk/>
          <pc:sldMk cId="3635876624" sldId="298"/>
        </pc:sldMkLst>
      </pc:sldChg>
      <pc:sldChg chg="ord">
        <pc:chgData name="Smith, Kim (North East CA)" userId="139f3063-2270-4106-9958-8bdd5e65c8aa" providerId="ADAL" clId="{DAEE6549-8D4C-441D-8FEF-BC10D59C2FDF}" dt="2024-07-03T15:51:39.363" v="2"/>
        <pc:sldMkLst>
          <pc:docMk/>
          <pc:sldMk cId="343814109" sldId="373"/>
        </pc:sldMkLst>
      </pc:sldChg>
      <pc:sldChg chg="ord">
        <pc:chgData name="Smith, Kim (North East CA)" userId="139f3063-2270-4106-9958-8bdd5e65c8aa" providerId="ADAL" clId="{DAEE6549-8D4C-441D-8FEF-BC10D59C2FDF}" dt="2024-07-03T15:52:12.631" v="4"/>
        <pc:sldMkLst>
          <pc:docMk/>
          <pc:sldMk cId="3577006385" sldId="3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7/3/2024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959983" rtl="0" eaLnBrk="1" latinLnBrk="0" hangingPunct="1">
      <a:defRPr sz="1260" kern="1200">
        <a:solidFill>
          <a:schemeClr val="tx1"/>
        </a:solidFill>
        <a:latin typeface="+mn-lt"/>
        <a:ea typeface="+mn-ea"/>
        <a:cs typeface="+mn-cs"/>
      </a:defRPr>
    </a:lvl1pPr>
    <a:lvl2pPr marL="479991" algn="l" defTabSz="959983" rtl="0" eaLnBrk="1" latinLnBrk="0" hangingPunct="1">
      <a:defRPr sz="1260" kern="1200">
        <a:solidFill>
          <a:schemeClr val="tx1"/>
        </a:solidFill>
        <a:latin typeface="+mn-lt"/>
        <a:ea typeface="+mn-ea"/>
        <a:cs typeface="+mn-cs"/>
      </a:defRPr>
    </a:lvl2pPr>
    <a:lvl3pPr marL="959983" algn="l" defTabSz="959983" rtl="0" eaLnBrk="1" latinLnBrk="0" hangingPunct="1">
      <a:defRPr sz="1260" kern="1200">
        <a:solidFill>
          <a:schemeClr val="tx1"/>
        </a:solidFill>
        <a:latin typeface="+mn-lt"/>
        <a:ea typeface="+mn-ea"/>
        <a:cs typeface="+mn-cs"/>
      </a:defRPr>
    </a:lvl3pPr>
    <a:lvl4pPr marL="1439974" algn="l" defTabSz="959983" rtl="0" eaLnBrk="1" latinLnBrk="0" hangingPunct="1">
      <a:defRPr sz="1260" kern="1200">
        <a:solidFill>
          <a:schemeClr val="tx1"/>
        </a:solidFill>
        <a:latin typeface="+mn-lt"/>
        <a:ea typeface="+mn-ea"/>
        <a:cs typeface="+mn-cs"/>
      </a:defRPr>
    </a:lvl4pPr>
    <a:lvl5pPr marL="1919966" algn="l" defTabSz="959983" rtl="0" eaLnBrk="1" latinLnBrk="0" hangingPunct="1">
      <a:defRPr sz="1260" kern="1200">
        <a:solidFill>
          <a:schemeClr val="tx1"/>
        </a:solidFill>
        <a:latin typeface="+mn-lt"/>
        <a:ea typeface="+mn-ea"/>
        <a:cs typeface="+mn-cs"/>
      </a:defRPr>
    </a:lvl5pPr>
    <a:lvl6pPr marL="2399957" algn="l" defTabSz="959983" rtl="0" eaLnBrk="1" latinLnBrk="0" hangingPunct="1">
      <a:defRPr sz="1260" kern="1200">
        <a:solidFill>
          <a:schemeClr val="tx1"/>
        </a:solidFill>
        <a:latin typeface="+mn-lt"/>
        <a:ea typeface="+mn-ea"/>
        <a:cs typeface="+mn-cs"/>
      </a:defRPr>
    </a:lvl6pPr>
    <a:lvl7pPr marL="2879949" algn="l" defTabSz="959983" rtl="0" eaLnBrk="1" latinLnBrk="0" hangingPunct="1">
      <a:defRPr sz="1260" kern="1200">
        <a:solidFill>
          <a:schemeClr val="tx1"/>
        </a:solidFill>
        <a:latin typeface="+mn-lt"/>
        <a:ea typeface="+mn-ea"/>
        <a:cs typeface="+mn-cs"/>
      </a:defRPr>
    </a:lvl7pPr>
    <a:lvl8pPr marL="3359940" algn="l" defTabSz="959983" rtl="0" eaLnBrk="1" latinLnBrk="0" hangingPunct="1">
      <a:defRPr sz="1260" kern="1200">
        <a:solidFill>
          <a:schemeClr val="tx1"/>
        </a:solidFill>
        <a:latin typeface="+mn-lt"/>
        <a:ea typeface="+mn-ea"/>
        <a:cs typeface="+mn-cs"/>
      </a:defRPr>
    </a:lvl8pPr>
    <a:lvl9pPr marL="3839931" algn="l" defTabSz="959983" rtl="0" eaLnBrk="1" latinLnBrk="0" hangingPunct="1">
      <a:defRPr sz="126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4C6D30-0817-491F-9137-3A7DC0832035}" type="slidenum">
              <a:rPr lang="en-GB" smtClean="0"/>
              <a:t>1</a:t>
            </a:fld>
            <a:endParaRPr lang="en-GB"/>
          </a:p>
        </p:txBody>
      </p:sp>
    </p:spTree>
    <p:extLst>
      <p:ext uri="{BB962C8B-B14F-4D97-AF65-F5344CB8AC3E}">
        <p14:creationId xmlns:p14="http://schemas.microsoft.com/office/powerpoint/2010/main" val="2328295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4C6D30-0817-491F-9137-3A7DC0832035}" type="slidenum">
              <a:rPr lang="en-GB" smtClean="0"/>
              <a:t>15</a:t>
            </a:fld>
            <a:endParaRPr lang="en-GB"/>
          </a:p>
        </p:txBody>
      </p:sp>
    </p:spTree>
    <p:extLst>
      <p:ext uri="{BB962C8B-B14F-4D97-AF65-F5344CB8AC3E}">
        <p14:creationId xmlns:p14="http://schemas.microsoft.com/office/powerpoint/2010/main" val="1972815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4C6D30-0817-491F-9137-3A7DC0832035}" type="slidenum">
              <a:rPr lang="en-GB" smtClean="0"/>
              <a:t>16</a:t>
            </a:fld>
            <a:endParaRPr lang="en-GB"/>
          </a:p>
        </p:txBody>
      </p:sp>
    </p:spTree>
    <p:extLst>
      <p:ext uri="{BB962C8B-B14F-4D97-AF65-F5344CB8AC3E}">
        <p14:creationId xmlns:p14="http://schemas.microsoft.com/office/powerpoint/2010/main" val="3539127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5EFDB-192F-9037-9FDB-2BEF0126F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54DD7-1B0C-BAE8-0118-C953C388B1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7FFF4F-8610-D938-6725-72FCEBB3D10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CD70D0-60B3-8150-DAD5-0937274845B7}"/>
              </a:ext>
            </a:extLst>
          </p:cNvPr>
          <p:cNvSpPr>
            <a:spLocks noGrp="1"/>
          </p:cNvSpPr>
          <p:nvPr>
            <p:ph type="sldNum" sz="quarter" idx="5"/>
          </p:nvPr>
        </p:nvSpPr>
        <p:spPr/>
        <p:txBody>
          <a:bodyPr/>
          <a:lstStyle/>
          <a:p>
            <a:fld id="{209B106E-8D4E-4C4B-B3F1-B510A67D8807}" type="slidenum">
              <a:rPr lang="en-US" smtClean="0"/>
              <a:t>18</a:t>
            </a:fld>
            <a:endParaRPr lang="en-US"/>
          </a:p>
        </p:txBody>
      </p:sp>
    </p:spTree>
    <p:extLst>
      <p:ext uri="{BB962C8B-B14F-4D97-AF65-F5344CB8AC3E}">
        <p14:creationId xmlns:p14="http://schemas.microsoft.com/office/powerpoint/2010/main" val="1845365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832B3-7DE9-D80A-1CC7-EE38AF1FB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16AFBA-BEDA-444F-59FF-6CA694F6BE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BA99ED-6EE7-788D-3FB4-B84A652E9FC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8341F05-D446-E5BA-A4AD-DBB8ACA87D3B}"/>
              </a:ext>
            </a:extLst>
          </p:cNvPr>
          <p:cNvSpPr>
            <a:spLocks noGrp="1"/>
          </p:cNvSpPr>
          <p:nvPr>
            <p:ph type="sldNum" sz="quarter" idx="5"/>
          </p:nvPr>
        </p:nvSpPr>
        <p:spPr/>
        <p:txBody>
          <a:bodyPr/>
          <a:lstStyle/>
          <a:p>
            <a:fld id="{209B106E-8D4E-4C4B-B3F1-B510A67D8807}" type="slidenum">
              <a:rPr lang="en-US" smtClean="0"/>
              <a:t>19</a:t>
            </a:fld>
            <a:endParaRPr lang="en-US"/>
          </a:p>
        </p:txBody>
      </p:sp>
    </p:spTree>
    <p:extLst>
      <p:ext uri="{BB962C8B-B14F-4D97-AF65-F5344CB8AC3E}">
        <p14:creationId xmlns:p14="http://schemas.microsoft.com/office/powerpoint/2010/main" val="3204277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 to presenter: </a:t>
            </a:r>
            <a:r>
              <a:rPr lang="en-GB"/>
              <a:t>Optional slide to share the video as part of the presentation – you will need internet access to play the video</a:t>
            </a:r>
          </a:p>
        </p:txBody>
      </p:sp>
      <p:sp>
        <p:nvSpPr>
          <p:cNvPr id="4" name="Date Placeholder 3"/>
          <p:cNvSpPr>
            <a:spLocks noGrp="1"/>
          </p:cNvSpPr>
          <p:nvPr>
            <p:ph type="dt" idx="1"/>
          </p:nvPr>
        </p:nvSpPr>
        <p:spPr/>
        <p:txBody>
          <a:bodyPr/>
          <a:lstStyle/>
          <a:p>
            <a:pPr rtl="0"/>
            <a:fld id="{C3DD49AE-E876-4130-BF53-6229B9820536}" type="datetime1">
              <a:rPr lang="en-US" smtClean="0"/>
              <a:t>7/3/2024</a:t>
            </a:fld>
            <a:endParaRPr lang="en-US"/>
          </a:p>
        </p:txBody>
      </p:sp>
      <p:sp>
        <p:nvSpPr>
          <p:cNvPr id="5" name="Slide Number Placeholder 4"/>
          <p:cNvSpPr>
            <a:spLocks noGrp="1"/>
          </p:cNvSpPr>
          <p:nvPr>
            <p:ph type="sldNum" sz="quarter" idx="5"/>
          </p:nvPr>
        </p:nvSpPr>
        <p:spPr/>
        <p:txBody>
          <a:bodyPr/>
          <a:lstStyle/>
          <a:p>
            <a:pPr rtl="0"/>
            <a:fld id="{37A705E3-E620-489D-9973-6221209A4B3B}" type="slidenum">
              <a:rPr lang="en-US" smtClean="0"/>
              <a:t>20</a:t>
            </a:fld>
            <a:endParaRPr lang="en-US"/>
          </a:p>
        </p:txBody>
      </p:sp>
    </p:spTree>
    <p:extLst>
      <p:ext uri="{BB962C8B-B14F-4D97-AF65-F5344CB8AC3E}">
        <p14:creationId xmlns:p14="http://schemas.microsoft.com/office/powerpoint/2010/main" val="3561265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solidFill>
                <a:srgbClr val="FFFF00"/>
              </a:solidFill>
              <a:highlight>
                <a:srgbClr val="FFFF00"/>
              </a:highlight>
            </a:endParaRPr>
          </a:p>
          <a:p>
            <a:endParaRPr lang="en-GB">
              <a:solidFill>
                <a:srgbClr val="FFFF00"/>
              </a:solidFill>
              <a:highlight>
                <a:srgbClr val="FFFF00"/>
              </a:highlight>
            </a:endParaRPr>
          </a:p>
        </p:txBody>
      </p:sp>
      <p:sp>
        <p:nvSpPr>
          <p:cNvPr id="4" name="Date Placeholder 3"/>
          <p:cNvSpPr>
            <a:spLocks noGrp="1"/>
          </p:cNvSpPr>
          <p:nvPr>
            <p:ph type="dt" idx="1"/>
          </p:nvPr>
        </p:nvSpPr>
        <p:spPr/>
        <p:txBody>
          <a:bodyPr/>
          <a:lstStyle/>
          <a:p>
            <a:pPr rtl="0"/>
            <a:fld id="{C3DD49AE-E876-4130-BF53-6229B9820536}" type="datetime1">
              <a:rPr lang="en-US" smtClean="0"/>
              <a:t>7/3/2024</a:t>
            </a:fld>
            <a:endParaRPr lang="en-US"/>
          </a:p>
        </p:txBody>
      </p:sp>
      <p:sp>
        <p:nvSpPr>
          <p:cNvPr id="5" name="Slide Number Placeholder 4"/>
          <p:cNvSpPr>
            <a:spLocks noGrp="1"/>
          </p:cNvSpPr>
          <p:nvPr>
            <p:ph type="sldNum" sz="quarter" idx="5"/>
          </p:nvPr>
        </p:nvSpPr>
        <p:spPr/>
        <p:txBody>
          <a:bodyPr/>
          <a:lstStyle/>
          <a:p>
            <a:pPr rtl="0"/>
            <a:fld id="{37A705E3-E620-489D-9973-6221209A4B3B}" type="slidenum">
              <a:rPr lang="en-US" smtClean="0"/>
              <a:t>21</a:t>
            </a:fld>
            <a:endParaRPr lang="en-US"/>
          </a:p>
        </p:txBody>
      </p:sp>
    </p:spTree>
    <p:extLst>
      <p:ext uri="{BB962C8B-B14F-4D97-AF65-F5344CB8AC3E}">
        <p14:creationId xmlns:p14="http://schemas.microsoft.com/office/powerpoint/2010/main" val="1486832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59983" rtl="0" eaLnBrk="1" fontAlgn="auto" latinLnBrk="0" hangingPunct="1">
              <a:lnSpc>
                <a:spcPct val="100000"/>
              </a:lnSpc>
              <a:spcBef>
                <a:spcPts val="0"/>
              </a:spcBef>
              <a:spcAft>
                <a:spcPts val="0"/>
              </a:spcAft>
              <a:buClrTx/>
              <a:buSzTx/>
              <a:buFontTx/>
              <a:buNone/>
              <a:tabLst/>
              <a:defRPr/>
            </a:pPr>
            <a:r>
              <a:rPr lang="en-GB"/>
              <a:t>Find out more at ucas.com/apprenticeships</a:t>
            </a:r>
          </a:p>
          <a:p>
            <a:endParaRPr lang="en-GB"/>
          </a:p>
        </p:txBody>
      </p:sp>
      <p:sp>
        <p:nvSpPr>
          <p:cNvPr id="4" name="Date Placeholder 3"/>
          <p:cNvSpPr>
            <a:spLocks noGrp="1"/>
          </p:cNvSpPr>
          <p:nvPr>
            <p:ph type="dt" idx="1"/>
          </p:nvPr>
        </p:nvSpPr>
        <p:spPr/>
        <p:txBody>
          <a:bodyPr/>
          <a:lstStyle/>
          <a:p>
            <a:pPr rtl="0"/>
            <a:fld id="{C3DD49AE-E876-4130-BF53-6229B9820536}" type="datetime1">
              <a:rPr lang="en-US" smtClean="0"/>
              <a:t>7/3/2024</a:t>
            </a:fld>
            <a:endParaRPr lang="en-US"/>
          </a:p>
        </p:txBody>
      </p:sp>
      <p:sp>
        <p:nvSpPr>
          <p:cNvPr id="5" name="Slide Number Placeholder 4"/>
          <p:cNvSpPr>
            <a:spLocks noGrp="1"/>
          </p:cNvSpPr>
          <p:nvPr>
            <p:ph type="sldNum" sz="quarter" idx="5"/>
          </p:nvPr>
        </p:nvSpPr>
        <p:spPr/>
        <p:txBody>
          <a:bodyPr/>
          <a:lstStyle/>
          <a:p>
            <a:pPr rtl="0"/>
            <a:fld id="{37A705E3-E620-489D-9973-6221209A4B3B}" type="slidenum">
              <a:rPr lang="en-US" smtClean="0"/>
              <a:t>22</a:t>
            </a:fld>
            <a:endParaRPr lang="en-US"/>
          </a:p>
        </p:txBody>
      </p:sp>
    </p:spTree>
    <p:extLst>
      <p:ext uri="{BB962C8B-B14F-4D97-AF65-F5344CB8AC3E}">
        <p14:creationId xmlns:p14="http://schemas.microsoft.com/office/powerpoint/2010/main" val="1442514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639989"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39989"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833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UCAS Hub is packed with research material for your students. Meet real life apprentices from lots of different sectors. Find out how different students reached the same career going down different pathways. Take the career quiz, browse industries and different learning opportunities – to make the right decision for you.</a:t>
            </a:r>
          </a:p>
        </p:txBody>
      </p:sp>
      <p:sp>
        <p:nvSpPr>
          <p:cNvPr id="4" name="Slide Number Placeholder 3"/>
          <p:cNvSpPr>
            <a:spLocks noGrp="1"/>
          </p:cNvSpPr>
          <p:nvPr>
            <p:ph type="sldNum" sz="quarter" idx="5"/>
          </p:nvPr>
        </p:nvSpPr>
        <p:spPr/>
        <p:txBody>
          <a:bodyPr/>
          <a:lstStyle/>
          <a:p>
            <a:fld id="{209B106E-8D4E-4C4B-B3F1-B510A67D8807}" type="slidenum">
              <a:rPr lang="en-US" smtClean="0"/>
              <a:t>25</a:t>
            </a:fld>
            <a:endParaRPr lang="en-US"/>
          </a:p>
        </p:txBody>
      </p:sp>
    </p:spTree>
    <p:extLst>
      <p:ext uri="{BB962C8B-B14F-4D97-AF65-F5344CB8AC3E}">
        <p14:creationId xmlns:p14="http://schemas.microsoft.com/office/powerpoint/2010/main" val="1252015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4C6D30-0817-491F-9137-3A7DC0832035}" type="slidenum">
              <a:rPr lang="en-GB" smtClean="0"/>
              <a:t>2</a:t>
            </a:fld>
            <a:endParaRPr lang="en-GB"/>
          </a:p>
        </p:txBody>
      </p:sp>
    </p:spTree>
    <p:extLst>
      <p:ext uri="{BB962C8B-B14F-4D97-AF65-F5344CB8AC3E}">
        <p14:creationId xmlns:p14="http://schemas.microsoft.com/office/powerpoint/2010/main" val="3301258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3</a:t>
            </a:fld>
            <a:endParaRPr lang="en-US"/>
          </a:p>
        </p:txBody>
      </p:sp>
    </p:spTree>
    <p:extLst>
      <p:ext uri="{BB962C8B-B14F-4D97-AF65-F5344CB8AC3E}">
        <p14:creationId xmlns:p14="http://schemas.microsoft.com/office/powerpoint/2010/main" val="965388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to presenter</a:t>
            </a:r>
          </a:p>
          <a:p>
            <a:r>
              <a:rPr lang="en-GB" b="0"/>
              <a:t>Please note that all apprenticeships at levels 4-7 are categorised as higher, but if they are level 6-7 and contain a degree, they have become known as degree apprenticeships (e.g. a level 7 Solicitor apprenticeship contains the professional qualifications required to be a solicitor, but not a law degree).</a:t>
            </a:r>
            <a:r>
              <a:rPr lang="en-GB"/>
              <a:t>  </a:t>
            </a:r>
            <a:endParaRPr lang="en-GB" b="0"/>
          </a:p>
          <a:p>
            <a:endParaRPr lang="en-GB" b="1"/>
          </a:p>
          <a:p>
            <a:r>
              <a:rPr lang="en-GB" b="0"/>
              <a:t>It is important that your audience </a:t>
            </a:r>
            <a:r>
              <a:rPr lang="en-GB"/>
              <a:t>understands</a:t>
            </a:r>
            <a:r>
              <a:rPr lang="en-GB" b="0"/>
              <a:t> that the level of apprenticeship that you start on will not necessarily be determined by your prior level of qualification.</a:t>
            </a:r>
            <a:endParaRPr lang="en-GB" b="0">
              <a:cs typeface="Calibri"/>
            </a:endParaRPr>
          </a:p>
          <a:p>
            <a:r>
              <a:rPr lang="en-GB" b="0"/>
              <a:t>For example, it is not always the case that students completing a level 3 qualification will progress immediately to a higher or degree level apprenticeship.</a:t>
            </a:r>
          </a:p>
          <a:p>
            <a:r>
              <a:rPr lang="en-GB" b="0"/>
              <a:t>Just as it is not always the case that someone who already has a degree would progress immediately to a Master’s level apprenticeship.</a:t>
            </a:r>
          </a:p>
          <a:p>
            <a:endParaRPr lang="en-GB" b="0"/>
          </a:p>
          <a:p>
            <a:r>
              <a:rPr lang="en-GB" b="0"/>
              <a:t>The starting level of any apprenticeship will be determined by the level of the role that the employer has designed.</a:t>
            </a:r>
          </a:p>
          <a:p>
            <a:r>
              <a:rPr lang="en-GB" b="0"/>
              <a:t>Many intermediate and advanced apprenticeships will be the natural starting point for an individual entering that industry with no experience.</a:t>
            </a:r>
          </a:p>
          <a:p>
            <a:r>
              <a:rPr lang="en-GB" b="0"/>
              <a:t>All apprentices are given a range of opportunities that will expand their personal and professional skills through the apprenticeship.</a:t>
            </a:r>
          </a:p>
          <a:p>
            <a:endParaRPr lang="en-GB" b="0"/>
          </a:p>
          <a:p>
            <a:r>
              <a:rPr lang="en-GB" b="0"/>
              <a:t>Please avoid comparing apprenticeship levels to academic attainment as this could encourage students not to consider opportunities that could be fantastic for them as they could be put off by the perception that they are not progressing to the next academic level.</a:t>
            </a:r>
          </a:p>
          <a:p>
            <a:endParaRPr lang="en-GB"/>
          </a:p>
        </p:txBody>
      </p:sp>
      <p:sp>
        <p:nvSpPr>
          <p:cNvPr id="4" name="Slide Number Placeholder 3"/>
          <p:cNvSpPr>
            <a:spLocks noGrp="1"/>
          </p:cNvSpPr>
          <p:nvPr>
            <p:ph type="sldNum" sz="quarter" idx="5"/>
          </p:nvPr>
        </p:nvSpPr>
        <p:spPr/>
        <p:txBody>
          <a:bodyPr/>
          <a:lstStyle/>
          <a:p>
            <a:fld id="{C34C6D30-0817-491F-9137-3A7DC0832035}" type="slidenum">
              <a:rPr lang="en-GB" smtClean="0"/>
              <a:t>7</a:t>
            </a:fld>
            <a:endParaRPr lang="en-GB"/>
          </a:p>
        </p:txBody>
      </p:sp>
    </p:spTree>
    <p:extLst>
      <p:ext uri="{BB962C8B-B14F-4D97-AF65-F5344CB8AC3E}">
        <p14:creationId xmlns:p14="http://schemas.microsoft.com/office/powerpoint/2010/main" val="2398244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Segoe UI"/>
                <a:cs typeface="Segoe UI"/>
              </a:rPr>
              <a:t>You can find out more on The Institute website: www.instituteforapprenticeships.org/apprenticeship-standard</a:t>
            </a:r>
            <a:endParaRPr lang="en-GB">
              <a:latin typeface="Segoe UI"/>
              <a:cs typeface="Segoe UI"/>
            </a:endParaRPr>
          </a:p>
        </p:txBody>
      </p:sp>
      <p:sp>
        <p:nvSpPr>
          <p:cNvPr id="4" name="Slide Number Placeholder 3"/>
          <p:cNvSpPr>
            <a:spLocks noGrp="1"/>
          </p:cNvSpPr>
          <p:nvPr>
            <p:ph type="sldNum" sz="quarter" idx="5"/>
          </p:nvPr>
        </p:nvSpPr>
        <p:spPr/>
        <p:txBody>
          <a:bodyPr/>
          <a:lstStyle/>
          <a:p>
            <a:fld id="{44C3781E-2FA7-4F42-9891-11C98051A528}" type="slidenum">
              <a:rPr lang="en-GB" smtClean="0"/>
              <a:t>8</a:t>
            </a:fld>
            <a:endParaRPr lang="en-GB"/>
          </a:p>
        </p:txBody>
      </p:sp>
    </p:spTree>
    <p:extLst>
      <p:ext uri="{BB962C8B-B14F-4D97-AF65-F5344CB8AC3E}">
        <p14:creationId xmlns:p14="http://schemas.microsoft.com/office/powerpoint/2010/main" val="335820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to the presenter</a:t>
            </a:r>
            <a:r>
              <a:rPr lang="en-GB"/>
              <a:t> </a:t>
            </a:r>
            <a:br>
              <a:rPr lang="en-GB"/>
            </a:br>
            <a:r>
              <a:rPr lang="en-GB"/>
              <a:t>The Government announcement about the Early Connect pilot can be found here:</a:t>
            </a:r>
          </a:p>
          <a:p>
            <a:r>
              <a:rPr lang="en-GB"/>
              <a:t>https://www.gov.uk/government/news/apprenticeships-boosted-under-plans-to-broaden-ucas</a:t>
            </a:r>
          </a:p>
          <a:p>
            <a:br>
              <a:rPr lang="en-GB"/>
            </a:br>
            <a:r>
              <a:rPr lang="en-GB"/>
              <a:t>This section of the presentation explores the Early Connect pilot in more detail.</a:t>
            </a:r>
          </a:p>
          <a:p>
            <a:endParaRPr lang="en-GB"/>
          </a:p>
        </p:txBody>
      </p:sp>
      <p:sp>
        <p:nvSpPr>
          <p:cNvPr id="4" name="Date Placeholder 3"/>
          <p:cNvSpPr>
            <a:spLocks noGrp="1"/>
          </p:cNvSpPr>
          <p:nvPr>
            <p:ph type="dt" idx="1"/>
          </p:nvPr>
        </p:nvSpPr>
        <p:spPr/>
        <p:txBody>
          <a:bodyPr/>
          <a:lstStyle/>
          <a:p>
            <a:pPr rtl="0"/>
            <a:fld id="{C3DD49AE-E876-4130-BF53-6229B9820536}" type="datetime1">
              <a:rPr lang="en-US" smtClean="0"/>
              <a:t>7/3/2024</a:t>
            </a:fld>
            <a:endParaRPr lang="en-US"/>
          </a:p>
        </p:txBody>
      </p:sp>
      <p:sp>
        <p:nvSpPr>
          <p:cNvPr id="5" name="Slide Number Placeholder 4"/>
          <p:cNvSpPr>
            <a:spLocks noGrp="1"/>
          </p:cNvSpPr>
          <p:nvPr>
            <p:ph type="sldNum" sz="quarter" idx="5"/>
          </p:nvPr>
        </p:nvSpPr>
        <p:spPr/>
        <p:txBody>
          <a:bodyPr/>
          <a:lstStyle/>
          <a:p>
            <a:pPr rtl="0"/>
            <a:fld id="{37A705E3-E620-489D-9973-6221209A4B3B}" type="slidenum">
              <a:rPr lang="en-US" smtClean="0"/>
              <a:t>10</a:t>
            </a:fld>
            <a:endParaRPr lang="en-US"/>
          </a:p>
        </p:txBody>
      </p:sp>
    </p:spTree>
    <p:extLst>
      <p:ext uri="{BB962C8B-B14F-4D97-AF65-F5344CB8AC3E}">
        <p14:creationId xmlns:p14="http://schemas.microsoft.com/office/powerpoint/2010/main" val="481472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824FF-2C36-4032-0CF0-CABD99E18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08C49B-D6F1-7E09-265C-9E69FDB3F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8571F2-C35E-8930-3042-2B8215FB77A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8D20551-3D01-AC74-8312-4BCFC0400643}"/>
              </a:ext>
            </a:extLst>
          </p:cNvPr>
          <p:cNvSpPr>
            <a:spLocks noGrp="1"/>
          </p:cNvSpPr>
          <p:nvPr>
            <p:ph type="sldNum" sz="quarter" idx="5"/>
          </p:nvPr>
        </p:nvSpPr>
        <p:spPr/>
        <p:txBody>
          <a:bodyPr/>
          <a:lstStyle/>
          <a:p>
            <a:fld id="{209B106E-8D4E-4C4B-B3F1-B510A67D8807}" type="slidenum">
              <a:rPr lang="en-US" smtClean="0"/>
              <a:t>11</a:t>
            </a:fld>
            <a:endParaRPr lang="en-US"/>
          </a:p>
        </p:txBody>
      </p:sp>
    </p:spTree>
    <p:extLst>
      <p:ext uri="{BB962C8B-B14F-4D97-AF65-F5344CB8AC3E}">
        <p14:creationId xmlns:p14="http://schemas.microsoft.com/office/powerpoint/2010/main" val="1043108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4C6D30-0817-491F-9137-3A7DC0832035}" type="slidenum">
              <a:rPr lang="en-GB" smtClean="0"/>
              <a:t>13</a:t>
            </a:fld>
            <a:endParaRPr lang="en-GB"/>
          </a:p>
        </p:txBody>
      </p:sp>
    </p:spTree>
    <p:extLst>
      <p:ext uri="{BB962C8B-B14F-4D97-AF65-F5344CB8AC3E}">
        <p14:creationId xmlns:p14="http://schemas.microsoft.com/office/powerpoint/2010/main" val="3216714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4C6D30-0817-491F-9137-3A7DC0832035}" type="slidenum">
              <a:rPr lang="en-GB" smtClean="0"/>
              <a:t>14</a:t>
            </a:fld>
            <a:endParaRPr lang="en-GB"/>
          </a:p>
        </p:txBody>
      </p:sp>
    </p:spTree>
    <p:extLst>
      <p:ext uri="{BB962C8B-B14F-4D97-AF65-F5344CB8AC3E}">
        <p14:creationId xmlns:p14="http://schemas.microsoft.com/office/powerpoint/2010/main" val="960136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1">
    <p:bg>
      <p:bgPr>
        <a:solidFill>
          <a:srgbClr val="13243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8107" y="1312167"/>
            <a:ext cx="4176000" cy="2880000"/>
          </a:xfrm>
          <a:prstGeom prst="rect">
            <a:avLst/>
          </a:prstGeom>
        </p:spPr>
        <p:txBody>
          <a:bodyPr bIns="0" anchor="b"/>
          <a:lstStyle>
            <a:lvl1pPr algn="l">
              <a:defRPr sz="6299">
                <a:solidFill>
                  <a:schemeClr val="bg1"/>
                </a:solidFill>
              </a:defRPr>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408107" y="4715198"/>
            <a:ext cx="3797311" cy="826588"/>
          </a:xfrm>
          <a:prstGeom prst="rect">
            <a:avLst/>
          </a:prstGeom>
        </p:spPr>
        <p:txBody>
          <a:bodyPr lIns="0" tIns="108000" rIns="0" bIns="108000">
            <a:normAutofit/>
          </a:bodyPr>
          <a:lstStyle>
            <a:lvl1pPr marL="0" indent="0" algn="l">
              <a:buNone/>
              <a:defRPr sz="196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a:t>Click to edit Master </a:t>
            </a:r>
            <a:br>
              <a:rPr lang="en-GB"/>
            </a:br>
            <a:r>
              <a:rPr lang="en-GB"/>
              <a:t>subtitle style</a:t>
            </a:r>
            <a:endParaRPr lang="en-US"/>
          </a:p>
        </p:txBody>
      </p:sp>
      <p:sp>
        <p:nvSpPr>
          <p:cNvPr id="8" name="Picture Placeholder 7">
            <a:extLst>
              <a:ext uri="{FF2B5EF4-FFF2-40B4-BE49-F238E27FC236}">
                <a16:creationId xmlns:a16="http://schemas.microsoft.com/office/drawing/2014/main" id="{160D5991-F65C-F5A2-5F45-375C03A0A844}"/>
              </a:ext>
            </a:extLst>
          </p:cNvPr>
          <p:cNvSpPr>
            <a:spLocks noGrp="1"/>
          </p:cNvSpPr>
          <p:nvPr>
            <p:ph type="pic" sz="quarter" idx="10"/>
          </p:nvPr>
        </p:nvSpPr>
        <p:spPr>
          <a:xfrm>
            <a:off x="5678311" y="-23628"/>
            <a:ext cx="7123290" cy="7222940"/>
          </a:xfrm>
          <a:prstGeom prst="teardrop">
            <a:avLst/>
          </a:prstGeom>
          <a:solidFill>
            <a:schemeClr val="bg1"/>
          </a:solidFill>
        </p:spPr>
        <p:txBody>
          <a:bodyPr anchor="t" anchorCtr="1"/>
          <a:lstStyle/>
          <a:p>
            <a:r>
              <a:rPr lang="en-GB"/>
              <a:t>Click icon to add picture</a:t>
            </a:r>
            <a:endParaRPr lang="en-US"/>
          </a:p>
        </p:txBody>
      </p:sp>
      <p:sp>
        <p:nvSpPr>
          <p:cNvPr id="29" name="Oval 28">
            <a:extLst>
              <a:ext uri="{FF2B5EF4-FFF2-40B4-BE49-F238E27FC236}">
                <a16:creationId xmlns:a16="http://schemas.microsoft.com/office/drawing/2014/main" id="{D662D9AF-166A-EC34-47D9-B2B5ABD612A0}"/>
              </a:ext>
            </a:extLst>
          </p:cNvPr>
          <p:cNvSpPr/>
          <p:nvPr/>
        </p:nvSpPr>
        <p:spPr>
          <a:xfrm>
            <a:off x="12073419"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cxnSp>
        <p:nvCxnSpPr>
          <p:cNvPr id="31" name="Straight Connector 30">
            <a:extLst>
              <a:ext uri="{FF2B5EF4-FFF2-40B4-BE49-F238E27FC236}">
                <a16:creationId xmlns:a16="http://schemas.microsoft.com/office/drawing/2014/main" id="{7FE52B6D-0303-0441-D47D-5F8FFF2AEF27}"/>
              </a:ext>
            </a:extLst>
          </p:cNvPr>
          <p:cNvCxnSpPr/>
          <p:nvPr/>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3747799-554E-ED58-6004-451B7DF8827F}"/>
              </a:ext>
            </a:extLst>
          </p:cNvPr>
          <p:cNvCxnSpPr/>
          <p:nvPr userDrawn="1"/>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Department for Education (DfE) and UCAS partnership logo">
            <a:extLst>
              <a:ext uri="{FF2B5EF4-FFF2-40B4-BE49-F238E27FC236}">
                <a16:creationId xmlns:a16="http://schemas.microsoft.com/office/drawing/2014/main" id="{BF5F96D1-A00C-ECE8-F5CA-0EC42D0B017B}"/>
              </a:ext>
            </a:extLst>
          </p:cNvPr>
          <p:cNvPicPr>
            <a:picLocks noChangeAspect="1"/>
          </p:cNvPicPr>
          <p:nvPr userDrawn="1"/>
        </p:nvPicPr>
        <p:blipFill>
          <a:blip r:embed="rId2"/>
          <a:stretch>
            <a:fillRect/>
          </a:stretch>
        </p:blipFill>
        <p:spPr>
          <a:xfrm>
            <a:off x="408107" y="6048036"/>
            <a:ext cx="2186812" cy="849221"/>
          </a:xfrm>
          <a:prstGeom prst="rect">
            <a:avLst/>
          </a:prstGeom>
        </p:spPr>
      </p:pic>
    </p:spTree>
    <p:extLst>
      <p:ext uri="{BB962C8B-B14F-4D97-AF65-F5344CB8AC3E}">
        <p14:creationId xmlns:p14="http://schemas.microsoft.com/office/powerpoint/2010/main" val="3051694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7_Title and Content 1">
    <p:bg>
      <p:bgPr>
        <a:solidFill>
          <a:srgbClr val="812990"/>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AF15158-572E-5B19-A5AB-1FCC021E71D4}"/>
              </a:ext>
            </a:extLst>
          </p:cNvPr>
          <p:cNvSpPr>
            <a:spLocks noGrp="1"/>
          </p:cNvSpPr>
          <p:nvPr>
            <p:ph idx="1"/>
          </p:nvPr>
        </p:nvSpPr>
        <p:spPr>
          <a:xfrm>
            <a:off x="424800" y="2225918"/>
            <a:ext cx="11772793" cy="36011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02CB05A1-AD9E-13CA-F362-CC2FDF2CF551}"/>
              </a:ext>
            </a:extLst>
          </p:cNvPr>
          <p:cNvSpPr>
            <a:spLocks noGrp="1"/>
          </p:cNvSpPr>
          <p:nvPr>
            <p:ph type="title" hasCustomPrompt="1"/>
          </p:nvPr>
        </p:nvSpPr>
        <p:spPr>
          <a:xfrm>
            <a:off x="424800" y="489201"/>
            <a:ext cx="11772793" cy="1393388"/>
          </a:xfrm>
          <a:prstGeom prst="rect">
            <a:avLst/>
          </a:prstGeom>
        </p:spPr>
        <p:txBody>
          <a:bodyPr vert="horz" wrap="none" lIns="0" tIns="0" rIns="0" bIns="0" rtlCol="0" anchor="t" anchorCtr="0">
            <a:noAutofit/>
          </a:bodyPr>
          <a:lstStyle>
            <a:lvl1pPr>
              <a:defRPr spc="-150">
                <a:solidFill>
                  <a:schemeClr val="bg1"/>
                </a:solidFill>
              </a:defRPr>
            </a:lvl1pPr>
          </a:lstStyle>
          <a:p>
            <a:r>
              <a:rPr lang="en-GB"/>
              <a:t>CLICK TO EDIT </a:t>
            </a:r>
            <a:br>
              <a:rPr lang="en-GB"/>
            </a:br>
            <a:r>
              <a:rPr lang="en-GB"/>
              <a:t>MASTER TITLE STYLE</a:t>
            </a:r>
            <a:endParaRPr lang="en-US"/>
          </a:p>
        </p:txBody>
      </p:sp>
      <p:sp>
        <p:nvSpPr>
          <p:cNvPr id="3" name="Oval 2">
            <a:extLst>
              <a:ext uri="{FF2B5EF4-FFF2-40B4-BE49-F238E27FC236}">
                <a16:creationId xmlns:a16="http://schemas.microsoft.com/office/drawing/2014/main" id="{0E40F3B5-D7D9-2EA0-3927-805EC30D7672}"/>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4" name="Picture 3" descr="Department for Education (DfE) and UCAS partnership logo">
            <a:extLst>
              <a:ext uri="{FF2B5EF4-FFF2-40B4-BE49-F238E27FC236}">
                <a16:creationId xmlns:a16="http://schemas.microsoft.com/office/drawing/2014/main" id="{D5D4867A-9442-7086-39F8-DEDBF3909DA7}"/>
              </a:ext>
            </a:extLst>
          </p:cNvPr>
          <p:cNvPicPr>
            <a:picLocks noChangeAspect="1"/>
          </p:cNvPicPr>
          <p:nvPr userDrawn="1"/>
        </p:nvPicPr>
        <p:blipFill>
          <a:blip r:embed="rId2"/>
          <a:stretch>
            <a:fillRect/>
          </a:stretch>
        </p:blipFill>
        <p:spPr>
          <a:xfrm>
            <a:off x="10775810" y="6392094"/>
            <a:ext cx="1695450" cy="658407"/>
          </a:xfrm>
          <a:prstGeom prst="rect">
            <a:avLst/>
          </a:prstGeom>
        </p:spPr>
      </p:pic>
    </p:spTree>
    <p:extLst>
      <p:ext uri="{BB962C8B-B14F-4D97-AF65-F5344CB8AC3E}">
        <p14:creationId xmlns:p14="http://schemas.microsoft.com/office/powerpoint/2010/main" val="224566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6_Title and Content 1">
    <p:bg>
      <p:bgPr>
        <a:solidFill>
          <a:srgbClr val="132433"/>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F820AE3-656E-03C5-ACC5-8C3E599C5640}"/>
              </a:ext>
            </a:extLst>
          </p:cNvPr>
          <p:cNvSpPr>
            <a:spLocks noGrp="1"/>
          </p:cNvSpPr>
          <p:nvPr>
            <p:ph idx="1"/>
          </p:nvPr>
        </p:nvSpPr>
        <p:spPr>
          <a:xfrm>
            <a:off x="424800" y="2225918"/>
            <a:ext cx="11772793" cy="36011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35C779AE-EE9F-037E-09D0-34BFEC43D286}"/>
              </a:ext>
            </a:extLst>
          </p:cNvPr>
          <p:cNvSpPr>
            <a:spLocks noGrp="1"/>
          </p:cNvSpPr>
          <p:nvPr>
            <p:ph type="title" hasCustomPrompt="1"/>
          </p:nvPr>
        </p:nvSpPr>
        <p:spPr>
          <a:xfrm>
            <a:off x="424800" y="489201"/>
            <a:ext cx="11772793" cy="1393388"/>
          </a:xfrm>
          <a:prstGeom prst="rect">
            <a:avLst/>
          </a:prstGeom>
        </p:spPr>
        <p:txBody>
          <a:bodyPr vert="horz" wrap="none" lIns="0" tIns="0" rIns="0" bIns="0" rtlCol="0" anchor="t" anchorCtr="0">
            <a:noAutofit/>
          </a:bodyPr>
          <a:lstStyle>
            <a:lvl1pPr>
              <a:defRPr spc="-150">
                <a:solidFill>
                  <a:schemeClr val="bg1"/>
                </a:solidFill>
              </a:defRPr>
            </a:lvl1pPr>
          </a:lstStyle>
          <a:p>
            <a:r>
              <a:rPr lang="en-GB"/>
              <a:t>CLICK TO EDIT </a:t>
            </a:r>
            <a:br>
              <a:rPr lang="en-GB"/>
            </a:br>
            <a:r>
              <a:rPr lang="en-GB"/>
              <a:t>MASTER TITLE STYLE</a:t>
            </a:r>
            <a:endParaRPr lang="en-US"/>
          </a:p>
        </p:txBody>
      </p:sp>
      <p:sp>
        <p:nvSpPr>
          <p:cNvPr id="3" name="Oval 2">
            <a:extLst>
              <a:ext uri="{FF2B5EF4-FFF2-40B4-BE49-F238E27FC236}">
                <a16:creationId xmlns:a16="http://schemas.microsoft.com/office/drawing/2014/main" id="{498F6E92-606C-44A3-F0D9-F7CC0D732A8D}"/>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4" name="Picture 3" descr="Department for Education (DfE) and UCAS partnership logo">
            <a:extLst>
              <a:ext uri="{FF2B5EF4-FFF2-40B4-BE49-F238E27FC236}">
                <a16:creationId xmlns:a16="http://schemas.microsoft.com/office/drawing/2014/main" id="{3B908D0C-98D2-0D74-297B-4932884A6EBA}"/>
              </a:ext>
            </a:extLst>
          </p:cNvPr>
          <p:cNvPicPr>
            <a:picLocks noChangeAspect="1"/>
          </p:cNvPicPr>
          <p:nvPr userDrawn="1"/>
        </p:nvPicPr>
        <p:blipFill>
          <a:blip r:embed="rId2"/>
          <a:stretch>
            <a:fillRect/>
          </a:stretch>
        </p:blipFill>
        <p:spPr>
          <a:xfrm>
            <a:off x="10775810" y="6392094"/>
            <a:ext cx="1695450" cy="658407"/>
          </a:xfrm>
          <a:prstGeom prst="rect">
            <a:avLst/>
          </a:prstGeom>
        </p:spPr>
      </p:pic>
    </p:spTree>
    <p:extLst>
      <p:ext uri="{BB962C8B-B14F-4D97-AF65-F5344CB8AC3E}">
        <p14:creationId xmlns:p14="http://schemas.microsoft.com/office/powerpoint/2010/main" val="1140743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7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519217"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70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sp>
        <p:nvSpPr>
          <p:cNvPr id="3" name="Oval 2">
            <a:extLst>
              <a:ext uri="{FF2B5EF4-FFF2-40B4-BE49-F238E27FC236}">
                <a16:creationId xmlns:a16="http://schemas.microsoft.com/office/drawing/2014/main" id="{5E7BBD01-E2B0-93AD-07EF-8963D5A7C7F2}"/>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6" name="Picture 5" descr="Department for Education (DfE) and UCAS partnership logo">
            <a:extLst>
              <a:ext uri="{FF2B5EF4-FFF2-40B4-BE49-F238E27FC236}">
                <a16:creationId xmlns:a16="http://schemas.microsoft.com/office/drawing/2014/main" id="{B66E13F2-5C2B-F816-8CFE-F536E9B0A4FD}"/>
              </a:ext>
            </a:extLst>
          </p:cNvPr>
          <p:cNvPicPr>
            <a:picLocks noChangeAspect="1"/>
          </p:cNvPicPr>
          <p:nvPr userDrawn="1"/>
        </p:nvPicPr>
        <p:blipFill>
          <a:blip r:embed="rId2"/>
          <a:stretch>
            <a:fillRect/>
          </a:stretch>
        </p:blipFill>
        <p:spPr>
          <a:xfrm>
            <a:off x="10775810" y="6392094"/>
            <a:ext cx="1695450" cy="658407"/>
          </a:xfrm>
          <a:prstGeom prst="rect">
            <a:avLst/>
          </a:prstGeom>
        </p:spPr>
      </p:pic>
    </p:spTree>
    <p:extLst>
      <p:ext uri="{BB962C8B-B14F-4D97-AF65-F5344CB8AC3E}">
        <p14:creationId xmlns:p14="http://schemas.microsoft.com/office/powerpoint/2010/main" val="390714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8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519217"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6257365"/>
            <a:ext cx="12801600" cy="941947"/>
          </a:xfrm>
          <a:prstGeom prst="rect">
            <a:avLst/>
          </a:prstGeom>
          <a:solidFill>
            <a:srgbClr val="812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sp>
        <p:nvSpPr>
          <p:cNvPr id="3" name="Oval 2">
            <a:extLst>
              <a:ext uri="{FF2B5EF4-FFF2-40B4-BE49-F238E27FC236}">
                <a16:creationId xmlns:a16="http://schemas.microsoft.com/office/drawing/2014/main" id="{3537EEFB-1A65-B543-469E-6571112D3B50}"/>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6" name="Picture 5" descr="Department for Education (DfE) and UCAS partnership logo">
            <a:extLst>
              <a:ext uri="{FF2B5EF4-FFF2-40B4-BE49-F238E27FC236}">
                <a16:creationId xmlns:a16="http://schemas.microsoft.com/office/drawing/2014/main" id="{4C350E16-3276-751B-CCA7-21D36C40B6D0}"/>
              </a:ext>
            </a:extLst>
          </p:cNvPr>
          <p:cNvPicPr>
            <a:picLocks noChangeAspect="1"/>
          </p:cNvPicPr>
          <p:nvPr userDrawn="1"/>
        </p:nvPicPr>
        <p:blipFill>
          <a:blip r:embed="rId2"/>
          <a:stretch>
            <a:fillRect/>
          </a:stretch>
        </p:blipFill>
        <p:spPr>
          <a:xfrm>
            <a:off x="10775810" y="6392094"/>
            <a:ext cx="1695450" cy="658407"/>
          </a:xfrm>
          <a:prstGeom prst="rect">
            <a:avLst/>
          </a:prstGeom>
        </p:spPr>
      </p:pic>
    </p:spTree>
    <p:extLst>
      <p:ext uri="{BB962C8B-B14F-4D97-AF65-F5344CB8AC3E}">
        <p14:creationId xmlns:p14="http://schemas.microsoft.com/office/powerpoint/2010/main" val="2226037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Divider 5">
    <p:bg>
      <p:bgPr>
        <a:solidFill>
          <a:srgbClr val="13243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hasCustomPrompt="1"/>
          </p:nvPr>
        </p:nvSpPr>
        <p:spPr>
          <a:xfrm>
            <a:off x="402272" y="1318236"/>
            <a:ext cx="11744987" cy="2281420"/>
          </a:xfrm>
          <a:prstGeom prst="rect">
            <a:avLst/>
          </a:prstGeom>
          <a:noFill/>
        </p:spPr>
        <p:txBody>
          <a:bodyPr anchor="b"/>
          <a:lstStyle>
            <a:lvl1pPr>
              <a:defRPr sz="6299" spc="-15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402272" y="3787177"/>
            <a:ext cx="11744987" cy="2281420"/>
          </a:xfrm>
          <a:prstGeom prst="rect">
            <a:avLst/>
          </a:prstGeom>
        </p:spPr>
        <p:txBody>
          <a:bodyPr/>
          <a:lstStyle>
            <a:lvl1pPr marL="0" indent="0">
              <a:buNone/>
              <a:defRPr sz="2519">
                <a:solidFill>
                  <a:schemeClr val="bg1"/>
                </a:solidFill>
              </a:defRPr>
            </a:lvl1pPr>
            <a:lvl2pPr marL="479957" indent="0">
              <a:buNone/>
              <a:defRPr sz="2100">
                <a:solidFill>
                  <a:schemeClr val="tx1">
                    <a:tint val="75000"/>
                  </a:schemeClr>
                </a:solidFill>
              </a:defRPr>
            </a:lvl2pPr>
            <a:lvl3pPr marL="959914" indent="0">
              <a:buNone/>
              <a:defRPr sz="1890">
                <a:solidFill>
                  <a:schemeClr val="tx1">
                    <a:tint val="75000"/>
                  </a:schemeClr>
                </a:solidFill>
              </a:defRPr>
            </a:lvl3pPr>
            <a:lvl4pPr marL="1439871" indent="0">
              <a:buNone/>
              <a:defRPr sz="1680">
                <a:solidFill>
                  <a:schemeClr val="tx1">
                    <a:tint val="75000"/>
                  </a:schemeClr>
                </a:solidFill>
              </a:defRPr>
            </a:lvl4pPr>
            <a:lvl5pPr marL="1919829" indent="0">
              <a:buNone/>
              <a:defRPr sz="1680">
                <a:solidFill>
                  <a:schemeClr val="tx1">
                    <a:tint val="75000"/>
                  </a:schemeClr>
                </a:solidFill>
              </a:defRPr>
            </a:lvl5pPr>
            <a:lvl6pPr marL="2399786" indent="0">
              <a:buNone/>
              <a:defRPr sz="1680">
                <a:solidFill>
                  <a:schemeClr val="tx1">
                    <a:tint val="75000"/>
                  </a:schemeClr>
                </a:solidFill>
              </a:defRPr>
            </a:lvl6pPr>
            <a:lvl7pPr marL="2879743" indent="0">
              <a:buNone/>
              <a:defRPr sz="1680">
                <a:solidFill>
                  <a:schemeClr val="tx1">
                    <a:tint val="75000"/>
                  </a:schemeClr>
                </a:solidFill>
              </a:defRPr>
            </a:lvl7pPr>
            <a:lvl8pPr marL="3359700" indent="0">
              <a:buNone/>
              <a:defRPr sz="1680">
                <a:solidFill>
                  <a:schemeClr val="tx1">
                    <a:tint val="75000"/>
                  </a:schemeClr>
                </a:solidFill>
              </a:defRPr>
            </a:lvl8pPr>
            <a:lvl9pPr marL="3839657" indent="0">
              <a:buNone/>
              <a:defRPr sz="1680">
                <a:solidFill>
                  <a:schemeClr val="tx1">
                    <a:tint val="75000"/>
                  </a:schemeClr>
                </a:solidFill>
              </a:defRPr>
            </a:lvl9pPr>
          </a:lstStyle>
          <a:p>
            <a:pPr lvl="0"/>
            <a:r>
              <a:rPr lang="en-GB"/>
              <a:t>Click to edit Master text styles</a:t>
            </a:r>
          </a:p>
        </p:txBody>
      </p:sp>
      <p:sp>
        <p:nvSpPr>
          <p:cNvPr id="3" name="Oval 2">
            <a:extLst>
              <a:ext uri="{FF2B5EF4-FFF2-40B4-BE49-F238E27FC236}">
                <a16:creationId xmlns:a16="http://schemas.microsoft.com/office/drawing/2014/main" id="{AAC2E8CB-FBF4-DC8D-7608-CCFBC556F495}"/>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5" name="Picture 4" descr="Department for Education (DfE) and UCAS partnership logo">
            <a:extLst>
              <a:ext uri="{FF2B5EF4-FFF2-40B4-BE49-F238E27FC236}">
                <a16:creationId xmlns:a16="http://schemas.microsoft.com/office/drawing/2014/main" id="{2AAEB07E-92E3-3AC0-2E4D-0E4B4ADF6EB0}"/>
              </a:ext>
            </a:extLst>
          </p:cNvPr>
          <p:cNvPicPr>
            <a:picLocks noChangeAspect="1"/>
          </p:cNvPicPr>
          <p:nvPr userDrawn="1"/>
        </p:nvPicPr>
        <p:blipFill>
          <a:blip r:embed="rId2"/>
          <a:stretch>
            <a:fillRect/>
          </a:stretch>
        </p:blipFill>
        <p:spPr>
          <a:xfrm>
            <a:off x="10775810" y="6392094"/>
            <a:ext cx="1695450" cy="658407"/>
          </a:xfrm>
          <a:prstGeom prst="rect">
            <a:avLst/>
          </a:prstGeom>
        </p:spPr>
      </p:pic>
    </p:spTree>
    <p:extLst>
      <p:ext uri="{BB962C8B-B14F-4D97-AF65-F5344CB8AC3E}">
        <p14:creationId xmlns:p14="http://schemas.microsoft.com/office/powerpoint/2010/main" val="2249338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29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519217"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3" name="Rectangle 2">
            <a:extLst>
              <a:ext uri="{FF2B5EF4-FFF2-40B4-BE49-F238E27FC236}">
                <a16:creationId xmlns:a16="http://schemas.microsoft.com/office/drawing/2014/main" id="{65B0EA39-3ED7-856E-A30E-5260886E3BE1}"/>
              </a:ext>
            </a:extLst>
          </p:cNvPr>
          <p:cNvSpPr/>
          <p:nvPr userDrawn="1"/>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sp>
        <p:nvSpPr>
          <p:cNvPr id="8" name="Oval 7">
            <a:extLst>
              <a:ext uri="{FF2B5EF4-FFF2-40B4-BE49-F238E27FC236}">
                <a16:creationId xmlns:a16="http://schemas.microsoft.com/office/drawing/2014/main" id="{675845C2-1883-4B0A-935C-AF2157BE6F95}"/>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9" name="Picture 8" descr="Department for Education (DfE) and UCAS partnership logo">
            <a:extLst>
              <a:ext uri="{FF2B5EF4-FFF2-40B4-BE49-F238E27FC236}">
                <a16:creationId xmlns:a16="http://schemas.microsoft.com/office/drawing/2014/main" id="{83B8501D-8A43-E7CA-2E8F-3F712FE5D08B}"/>
              </a:ext>
            </a:extLst>
          </p:cNvPr>
          <p:cNvPicPr>
            <a:picLocks noChangeAspect="1"/>
          </p:cNvPicPr>
          <p:nvPr userDrawn="1"/>
        </p:nvPicPr>
        <p:blipFill>
          <a:blip r:embed="rId3"/>
          <a:stretch>
            <a:fillRect/>
          </a:stretch>
        </p:blipFill>
        <p:spPr>
          <a:xfrm>
            <a:off x="10775810" y="6392094"/>
            <a:ext cx="1695450" cy="658407"/>
          </a:xfrm>
          <a:prstGeom prst="rect">
            <a:avLst/>
          </a:prstGeom>
        </p:spPr>
      </p:pic>
    </p:spTree>
    <p:extLst>
      <p:ext uri="{BB962C8B-B14F-4D97-AF65-F5344CB8AC3E}">
        <p14:creationId xmlns:p14="http://schemas.microsoft.com/office/powerpoint/2010/main" val="2536895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DC43A0D-CFC1-7236-AAE2-2143D87B881B}"/>
              </a:ext>
            </a:extLst>
          </p:cNvPr>
          <p:cNvSpPr>
            <a:spLocks noGrp="1"/>
          </p:cNvSpPr>
          <p:nvPr>
            <p:ph type="pic" sz="quarter" idx="10"/>
          </p:nvPr>
        </p:nvSpPr>
        <p:spPr>
          <a:xfrm>
            <a:off x="0" y="-1"/>
            <a:ext cx="12801600" cy="6240780"/>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2263775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1">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1A4EDFC0-7281-79D9-A7BB-2A7EDE14DBB5}"/>
              </a:ext>
            </a:extLst>
          </p:cNvPr>
          <p:cNvSpPr>
            <a:spLocks noGrp="1"/>
          </p:cNvSpPr>
          <p:nvPr>
            <p:ph type="chart" sz="quarter" idx="10"/>
          </p:nvPr>
        </p:nvSpPr>
        <p:spPr>
          <a:xfrm>
            <a:off x="297181" y="1394460"/>
            <a:ext cx="11941002" cy="4549141"/>
          </a:xfrm>
          <a:prstGeom prst="rect">
            <a:avLst/>
          </a:prstGeom>
        </p:spPr>
        <p:txBody>
          <a:bodyPr/>
          <a:lstStyle/>
          <a:p>
            <a:r>
              <a:rPr lang="en-GB"/>
              <a:t>Click icon to add chart</a:t>
            </a:r>
            <a:endParaRPr lang="en-US"/>
          </a:p>
        </p:txBody>
      </p:sp>
      <p:sp>
        <p:nvSpPr>
          <p:cNvPr id="4" name="Title Placeholder 1">
            <a:extLst>
              <a:ext uri="{FF2B5EF4-FFF2-40B4-BE49-F238E27FC236}">
                <a16:creationId xmlns:a16="http://schemas.microsoft.com/office/drawing/2014/main" id="{3E909F9E-2159-4E5F-1A86-153E857EFC01}"/>
              </a:ext>
            </a:extLst>
          </p:cNvPr>
          <p:cNvSpPr>
            <a:spLocks noGrp="1"/>
          </p:cNvSpPr>
          <p:nvPr>
            <p:ph type="title" hasCustomPrompt="1"/>
          </p:nvPr>
        </p:nvSpPr>
        <p:spPr>
          <a:xfrm>
            <a:off x="320675" y="446843"/>
            <a:ext cx="11917507" cy="593287"/>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MASTER TITLE STYLE</a:t>
            </a:r>
            <a:endParaRPr lang="en-US"/>
          </a:p>
        </p:txBody>
      </p:sp>
    </p:spTree>
    <p:extLst>
      <p:ext uri="{BB962C8B-B14F-4D97-AF65-F5344CB8AC3E}">
        <p14:creationId xmlns:p14="http://schemas.microsoft.com/office/powerpoint/2010/main" val="471106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3">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DE7905A0-F411-58D5-9DC8-EBD1451EACF9}"/>
              </a:ext>
            </a:extLst>
          </p:cNvPr>
          <p:cNvSpPr>
            <a:spLocks noGrp="1"/>
          </p:cNvSpPr>
          <p:nvPr>
            <p:ph type="media" sz="quarter" idx="10"/>
          </p:nvPr>
        </p:nvSpPr>
        <p:spPr>
          <a:xfrm>
            <a:off x="320675" y="1314450"/>
            <a:ext cx="11908270" cy="4481830"/>
          </a:xfrm>
          <a:prstGeom prst="rect">
            <a:avLst/>
          </a:prstGeom>
        </p:spPr>
        <p:txBody>
          <a:bodyPr/>
          <a:lstStyle/>
          <a:p>
            <a:r>
              <a:rPr lang="en-GB"/>
              <a:t>Click icon to add media</a:t>
            </a:r>
            <a:endParaRPr lang="en-US"/>
          </a:p>
        </p:txBody>
      </p:sp>
      <p:sp>
        <p:nvSpPr>
          <p:cNvPr id="4" name="Title Placeholder 1">
            <a:extLst>
              <a:ext uri="{FF2B5EF4-FFF2-40B4-BE49-F238E27FC236}">
                <a16:creationId xmlns:a16="http://schemas.microsoft.com/office/drawing/2014/main" id="{CE54D013-F87F-89F3-AA41-2451F8ACD9A4}"/>
              </a:ext>
            </a:extLst>
          </p:cNvPr>
          <p:cNvSpPr>
            <a:spLocks noGrp="1"/>
          </p:cNvSpPr>
          <p:nvPr>
            <p:ph type="title" hasCustomPrompt="1"/>
          </p:nvPr>
        </p:nvSpPr>
        <p:spPr>
          <a:xfrm>
            <a:off x="320675" y="446843"/>
            <a:ext cx="11908270" cy="593287"/>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MASTER TITLE STYLE</a:t>
            </a:r>
            <a:endParaRPr lang="en-US"/>
          </a:p>
        </p:txBody>
      </p:sp>
    </p:spTree>
    <p:extLst>
      <p:ext uri="{BB962C8B-B14F-4D97-AF65-F5344CB8AC3E}">
        <p14:creationId xmlns:p14="http://schemas.microsoft.com/office/powerpoint/2010/main" val="907229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723D319-9755-1A45-FF40-A6933AFEAF23}"/>
              </a:ext>
            </a:extLst>
          </p:cNvPr>
          <p:cNvSpPr>
            <a:spLocks noGrp="1"/>
          </p:cNvSpPr>
          <p:nvPr>
            <p:ph type="pic" sz="quarter" idx="10"/>
          </p:nvPr>
        </p:nvSpPr>
        <p:spPr>
          <a:xfrm>
            <a:off x="6858000" y="0"/>
            <a:ext cx="5943600" cy="7199313"/>
          </a:xfrm>
          <a:prstGeom prst="rect">
            <a:avLst/>
          </a:prstGeom>
        </p:spPr>
        <p:txBody>
          <a:bodyPr anchor="t" anchorCtr="0"/>
          <a:lstStyle/>
          <a:p>
            <a:r>
              <a:rPr lang="en-GB"/>
              <a:t>Click icon to add picture</a:t>
            </a:r>
            <a:endParaRPr lang="en-US"/>
          </a:p>
        </p:txBody>
      </p:sp>
      <p:sp>
        <p:nvSpPr>
          <p:cNvPr id="4" name="Title Placeholder 1">
            <a:extLst>
              <a:ext uri="{FF2B5EF4-FFF2-40B4-BE49-F238E27FC236}">
                <a16:creationId xmlns:a16="http://schemas.microsoft.com/office/drawing/2014/main" id="{CD13B5CA-FC8F-E596-2348-8C4964DAD51E}"/>
              </a:ext>
            </a:extLst>
          </p:cNvPr>
          <p:cNvSpPr>
            <a:spLocks noGrp="1"/>
          </p:cNvSpPr>
          <p:nvPr>
            <p:ph type="title" hasCustomPrompt="1"/>
          </p:nvPr>
        </p:nvSpPr>
        <p:spPr>
          <a:xfrm>
            <a:off x="424800" y="489201"/>
            <a:ext cx="5943601"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7" name="Text Placeholder 6">
            <a:extLst>
              <a:ext uri="{FF2B5EF4-FFF2-40B4-BE49-F238E27FC236}">
                <a16:creationId xmlns:a16="http://schemas.microsoft.com/office/drawing/2014/main" id="{D8CBCADA-08BE-A45E-7503-8A3350D24EA0}"/>
              </a:ext>
            </a:extLst>
          </p:cNvPr>
          <p:cNvSpPr>
            <a:spLocks noGrp="1"/>
          </p:cNvSpPr>
          <p:nvPr>
            <p:ph type="body" sz="quarter" idx="11"/>
          </p:nvPr>
        </p:nvSpPr>
        <p:spPr>
          <a:xfrm>
            <a:off x="425450" y="2297113"/>
            <a:ext cx="5943600" cy="352107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59330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Slide 4">
    <p:bg>
      <p:bgPr>
        <a:solidFill>
          <a:srgbClr val="812990"/>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0A4A58C-7A07-67F0-E3C9-021CA46C71AA}"/>
              </a:ext>
            </a:extLst>
          </p:cNvPr>
          <p:cNvSpPr>
            <a:spLocks noGrp="1"/>
          </p:cNvSpPr>
          <p:nvPr>
            <p:ph type="ctrTitle" hasCustomPrompt="1"/>
          </p:nvPr>
        </p:nvSpPr>
        <p:spPr>
          <a:xfrm>
            <a:off x="408107" y="1312167"/>
            <a:ext cx="4176000" cy="2880000"/>
          </a:xfrm>
          <a:prstGeom prst="rect">
            <a:avLst/>
          </a:prstGeom>
        </p:spPr>
        <p:txBody>
          <a:bodyPr bIns="0" anchor="b"/>
          <a:lstStyle>
            <a:lvl1pPr algn="l">
              <a:defRPr sz="6299">
                <a:solidFill>
                  <a:schemeClr val="bg1"/>
                </a:solidFill>
              </a:defRPr>
            </a:lvl1pPr>
          </a:lstStyle>
          <a:p>
            <a:r>
              <a:rPr lang="en-GB"/>
              <a:t>CLICK TO EDIT </a:t>
            </a:r>
            <a:br>
              <a:rPr lang="en-GB"/>
            </a:br>
            <a:r>
              <a:rPr lang="en-GB"/>
              <a:t>MASTER TITLE</a:t>
            </a:r>
            <a:endParaRPr lang="en-US"/>
          </a:p>
        </p:txBody>
      </p:sp>
      <p:sp>
        <p:nvSpPr>
          <p:cNvPr id="15" name="Subtitle 2">
            <a:extLst>
              <a:ext uri="{FF2B5EF4-FFF2-40B4-BE49-F238E27FC236}">
                <a16:creationId xmlns:a16="http://schemas.microsoft.com/office/drawing/2014/main" id="{CBE9970B-E50E-5DB4-E86B-D613110DFDF9}"/>
              </a:ext>
            </a:extLst>
          </p:cNvPr>
          <p:cNvSpPr>
            <a:spLocks noGrp="1"/>
          </p:cNvSpPr>
          <p:nvPr>
            <p:ph type="subTitle" idx="1" hasCustomPrompt="1"/>
          </p:nvPr>
        </p:nvSpPr>
        <p:spPr>
          <a:xfrm>
            <a:off x="408107" y="4715198"/>
            <a:ext cx="3797311" cy="826588"/>
          </a:xfrm>
          <a:prstGeom prst="rect">
            <a:avLst/>
          </a:prstGeom>
        </p:spPr>
        <p:txBody>
          <a:bodyPr lIns="0" tIns="108000" rIns="0" bIns="108000">
            <a:normAutofit/>
          </a:bodyPr>
          <a:lstStyle>
            <a:lvl1pPr marL="0" indent="0" algn="l">
              <a:buNone/>
              <a:defRPr sz="196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a:t>Click to edit Master </a:t>
            </a:r>
            <a:br>
              <a:rPr lang="en-GB"/>
            </a:br>
            <a:r>
              <a:rPr lang="en-GB"/>
              <a:t>subtitle style</a:t>
            </a:r>
            <a:endParaRPr lang="en-US"/>
          </a:p>
        </p:txBody>
      </p:sp>
      <p:sp>
        <p:nvSpPr>
          <p:cNvPr id="17" name="Picture Placeholder 7">
            <a:extLst>
              <a:ext uri="{FF2B5EF4-FFF2-40B4-BE49-F238E27FC236}">
                <a16:creationId xmlns:a16="http://schemas.microsoft.com/office/drawing/2014/main" id="{17D7BE28-CF0A-E146-99FF-D9000486E102}"/>
              </a:ext>
            </a:extLst>
          </p:cNvPr>
          <p:cNvSpPr>
            <a:spLocks noGrp="1"/>
          </p:cNvSpPr>
          <p:nvPr>
            <p:ph type="pic" sz="quarter" idx="10"/>
          </p:nvPr>
        </p:nvSpPr>
        <p:spPr>
          <a:xfrm>
            <a:off x="5678311" y="-23628"/>
            <a:ext cx="7123290" cy="7222940"/>
          </a:xfrm>
          <a:prstGeom prst="teardrop">
            <a:avLst/>
          </a:prstGeom>
          <a:solidFill>
            <a:schemeClr val="bg1"/>
          </a:solidFill>
        </p:spPr>
        <p:txBody>
          <a:bodyPr anchor="t" anchorCtr="1"/>
          <a:lstStyle/>
          <a:p>
            <a:r>
              <a:rPr lang="en-GB"/>
              <a:t>Click icon to add picture</a:t>
            </a:r>
            <a:endParaRPr lang="en-US"/>
          </a:p>
        </p:txBody>
      </p:sp>
      <p:cxnSp>
        <p:nvCxnSpPr>
          <p:cNvPr id="19" name="Straight Connector 18">
            <a:extLst>
              <a:ext uri="{FF2B5EF4-FFF2-40B4-BE49-F238E27FC236}">
                <a16:creationId xmlns:a16="http://schemas.microsoft.com/office/drawing/2014/main" id="{C31ED958-91B2-8281-4A17-7F7510DF77BF}"/>
              </a:ext>
            </a:extLst>
          </p:cNvPr>
          <p:cNvCxnSpPr/>
          <p:nvPr/>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EE7E414-8B45-21AC-C973-2B17ED44885B}"/>
              </a:ext>
            </a:extLst>
          </p:cNvPr>
          <p:cNvCxnSpPr/>
          <p:nvPr userDrawn="1"/>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165B50A7-D730-F513-2A33-8D52E43CD12B}"/>
              </a:ext>
            </a:extLst>
          </p:cNvPr>
          <p:cNvSpPr/>
          <p:nvPr userDrawn="1"/>
        </p:nvSpPr>
        <p:spPr>
          <a:xfrm>
            <a:off x="12073419"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4" name="Picture 3" descr="Department for Education (DfE) and UCAS partnership logo">
            <a:extLst>
              <a:ext uri="{FF2B5EF4-FFF2-40B4-BE49-F238E27FC236}">
                <a16:creationId xmlns:a16="http://schemas.microsoft.com/office/drawing/2014/main" id="{5858668A-CB7F-2DE5-F936-9E7819181E21}"/>
              </a:ext>
            </a:extLst>
          </p:cNvPr>
          <p:cNvPicPr>
            <a:picLocks noChangeAspect="1"/>
          </p:cNvPicPr>
          <p:nvPr userDrawn="1"/>
        </p:nvPicPr>
        <p:blipFill>
          <a:blip r:embed="rId2"/>
          <a:stretch>
            <a:fillRect/>
          </a:stretch>
        </p:blipFill>
        <p:spPr>
          <a:xfrm>
            <a:off x="408107" y="6048036"/>
            <a:ext cx="2186812" cy="849221"/>
          </a:xfrm>
          <a:prstGeom prst="rect">
            <a:avLst/>
          </a:prstGeom>
        </p:spPr>
      </p:pic>
    </p:spTree>
    <p:extLst>
      <p:ext uri="{BB962C8B-B14F-4D97-AF65-F5344CB8AC3E}">
        <p14:creationId xmlns:p14="http://schemas.microsoft.com/office/powerpoint/2010/main" val="1853044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5">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D10A14-030E-F4AF-D854-61812B7756FD}"/>
              </a:ext>
            </a:extLst>
          </p:cNvPr>
          <p:cNvSpPr>
            <a:spLocks noGrp="1"/>
          </p:cNvSpPr>
          <p:nvPr>
            <p:ph type="title" hasCustomPrompt="1"/>
          </p:nvPr>
        </p:nvSpPr>
        <p:spPr>
          <a:xfrm>
            <a:off x="424800" y="489201"/>
            <a:ext cx="5943601"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3" name="Text Placeholder 6">
            <a:extLst>
              <a:ext uri="{FF2B5EF4-FFF2-40B4-BE49-F238E27FC236}">
                <a16:creationId xmlns:a16="http://schemas.microsoft.com/office/drawing/2014/main" id="{31D2D648-B4DC-BFD8-7250-E13C00F4BA9B}"/>
              </a:ext>
            </a:extLst>
          </p:cNvPr>
          <p:cNvSpPr>
            <a:spLocks noGrp="1"/>
          </p:cNvSpPr>
          <p:nvPr>
            <p:ph type="body" sz="quarter" idx="11"/>
          </p:nvPr>
        </p:nvSpPr>
        <p:spPr>
          <a:xfrm>
            <a:off x="425450" y="2297113"/>
            <a:ext cx="5803900" cy="352107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6">
            <a:extLst>
              <a:ext uri="{FF2B5EF4-FFF2-40B4-BE49-F238E27FC236}">
                <a16:creationId xmlns:a16="http://schemas.microsoft.com/office/drawing/2014/main" id="{4B1D1170-5544-D644-4246-881B1EFAA49B}"/>
              </a:ext>
            </a:extLst>
          </p:cNvPr>
          <p:cNvSpPr>
            <a:spLocks noGrp="1"/>
          </p:cNvSpPr>
          <p:nvPr>
            <p:ph type="body" sz="quarter" idx="12"/>
          </p:nvPr>
        </p:nvSpPr>
        <p:spPr>
          <a:xfrm>
            <a:off x="6686550" y="2297112"/>
            <a:ext cx="5707380" cy="352107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19082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6">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912D20-9DD8-D1DD-7292-A5F1C26C39DD}"/>
              </a:ext>
            </a:extLst>
          </p:cNvPr>
          <p:cNvSpPr>
            <a:spLocks noGrp="1"/>
          </p:cNvSpPr>
          <p:nvPr>
            <p:ph type="title" hasCustomPrompt="1"/>
          </p:nvPr>
        </p:nvSpPr>
        <p:spPr>
          <a:xfrm>
            <a:off x="424800" y="489201"/>
            <a:ext cx="5803901"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3" name="Text Placeholder 6">
            <a:extLst>
              <a:ext uri="{FF2B5EF4-FFF2-40B4-BE49-F238E27FC236}">
                <a16:creationId xmlns:a16="http://schemas.microsoft.com/office/drawing/2014/main" id="{4B2F5A89-0B15-B9D8-3C7D-DAA15A124266}"/>
              </a:ext>
            </a:extLst>
          </p:cNvPr>
          <p:cNvSpPr>
            <a:spLocks noGrp="1"/>
          </p:cNvSpPr>
          <p:nvPr>
            <p:ph type="body" sz="quarter" idx="11"/>
          </p:nvPr>
        </p:nvSpPr>
        <p:spPr>
          <a:xfrm>
            <a:off x="425450" y="2297113"/>
            <a:ext cx="5803900" cy="352107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hart Placeholder 2">
            <a:extLst>
              <a:ext uri="{FF2B5EF4-FFF2-40B4-BE49-F238E27FC236}">
                <a16:creationId xmlns:a16="http://schemas.microsoft.com/office/drawing/2014/main" id="{87394D3B-9A08-1CFE-4163-A9B6F17910CF}"/>
              </a:ext>
            </a:extLst>
          </p:cNvPr>
          <p:cNvSpPr>
            <a:spLocks noGrp="1"/>
          </p:cNvSpPr>
          <p:nvPr>
            <p:ph type="chart" sz="quarter" idx="10"/>
          </p:nvPr>
        </p:nvSpPr>
        <p:spPr>
          <a:xfrm>
            <a:off x="6677026" y="489201"/>
            <a:ext cx="5470234" cy="5328988"/>
          </a:xfrm>
          <a:prstGeom prst="rect">
            <a:avLst/>
          </a:prstGeom>
        </p:spPr>
        <p:txBody>
          <a:bodyPr/>
          <a:lstStyle/>
          <a:p>
            <a:r>
              <a:rPr lang="en-GB"/>
              <a:t>Click icon to add chart</a:t>
            </a:r>
            <a:endParaRPr lang="en-US"/>
          </a:p>
        </p:txBody>
      </p:sp>
    </p:spTree>
    <p:extLst>
      <p:ext uri="{BB962C8B-B14F-4D97-AF65-F5344CB8AC3E}">
        <p14:creationId xmlns:p14="http://schemas.microsoft.com/office/powerpoint/2010/main" val="651817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Blank 6">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C1486FF-7004-19A1-3796-24646B50CB34}"/>
              </a:ext>
            </a:extLst>
          </p:cNvPr>
          <p:cNvSpPr>
            <a:spLocks noGrp="1"/>
          </p:cNvSpPr>
          <p:nvPr>
            <p:ph type="pic" sz="quarter" idx="10"/>
          </p:nvPr>
        </p:nvSpPr>
        <p:spPr>
          <a:xfrm>
            <a:off x="0" y="1"/>
            <a:ext cx="5943600" cy="6253017"/>
          </a:xfrm>
          <a:prstGeom prst="rect">
            <a:avLst/>
          </a:prstGeom>
        </p:spPr>
        <p:txBody>
          <a:bodyPr anchor="t" anchorCtr="0"/>
          <a:lstStyle/>
          <a:p>
            <a:r>
              <a:rPr lang="en-GB"/>
              <a:t>Click icon to add picture</a:t>
            </a:r>
            <a:endParaRPr lang="en-US"/>
          </a:p>
        </p:txBody>
      </p:sp>
      <p:sp>
        <p:nvSpPr>
          <p:cNvPr id="3" name="Text Placeholder 6">
            <a:extLst>
              <a:ext uri="{FF2B5EF4-FFF2-40B4-BE49-F238E27FC236}">
                <a16:creationId xmlns:a16="http://schemas.microsoft.com/office/drawing/2014/main" id="{96A09790-B814-9847-FB31-2E068897900B}"/>
              </a:ext>
            </a:extLst>
          </p:cNvPr>
          <p:cNvSpPr>
            <a:spLocks noGrp="1"/>
          </p:cNvSpPr>
          <p:nvPr>
            <p:ph type="body" sz="quarter" idx="11"/>
          </p:nvPr>
        </p:nvSpPr>
        <p:spPr>
          <a:xfrm>
            <a:off x="6400800" y="375950"/>
            <a:ext cx="5754848" cy="549837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60347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9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3020291"/>
            <a:ext cx="12801600" cy="3223490"/>
          </a:xfrm>
          <a:prstGeom prst="rect">
            <a:avLst/>
          </a:prstGeom>
          <a:noFill/>
        </p:spPr>
        <p:txBody>
          <a:bodyPr/>
          <a:lstStyle/>
          <a:p>
            <a:r>
              <a:rPr lang="en-US"/>
              <a:t>Click the icon to add a full image</a:t>
            </a:r>
          </a:p>
        </p:txBody>
      </p:sp>
      <p:sp>
        <p:nvSpPr>
          <p:cNvPr id="2" name="Text Placeholder 3">
            <a:extLst>
              <a:ext uri="{FF2B5EF4-FFF2-40B4-BE49-F238E27FC236}">
                <a16:creationId xmlns:a16="http://schemas.microsoft.com/office/drawing/2014/main" id="{2700FE1C-5E0A-2629-3630-FEB5DD722D46}"/>
              </a:ext>
            </a:extLst>
          </p:cNvPr>
          <p:cNvSpPr>
            <a:spLocks noGrp="1"/>
          </p:cNvSpPr>
          <p:nvPr>
            <p:ph type="body" sz="half" idx="2"/>
          </p:nvPr>
        </p:nvSpPr>
        <p:spPr>
          <a:xfrm>
            <a:off x="402274" y="394638"/>
            <a:ext cx="5878453" cy="2330089"/>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
        <p:nvSpPr>
          <p:cNvPr id="5" name="Text Placeholder 3">
            <a:extLst>
              <a:ext uri="{FF2B5EF4-FFF2-40B4-BE49-F238E27FC236}">
                <a16:creationId xmlns:a16="http://schemas.microsoft.com/office/drawing/2014/main" id="{B2E57503-C168-DFC0-97F2-8B1723EDA04C}"/>
              </a:ext>
            </a:extLst>
          </p:cNvPr>
          <p:cNvSpPr>
            <a:spLocks noGrp="1"/>
          </p:cNvSpPr>
          <p:nvPr>
            <p:ph type="body" sz="half" idx="11"/>
          </p:nvPr>
        </p:nvSpPr>
        <p:spPr>
          <a:xfrm>
            <a:off x="6585527" y="394637"/>
            <a:ext cx="5606473" cy="2330089"/>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Tree>
    <p:extLst>
      <p:ext uri="{BB962C8B-B14F-4D97-AF65-F5344CB8AC3E}">
        <p14:creationId xmlns:p14="http://schemas.microsoft.com/office/powerpoint/2010/main" val="3000461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2"/>
            <a:ext cx="12801600" cy="3288143"/>
          </a:xfrm>
          <a:prstGeom prst="rect">
            <a:avLst/>
          </a:prstGeom>
          <a:noFill/>
        </p:spPr>
        <p:txBody>
          <a:bodyPr/>
          <a:lstStyle/>
          <a:p>
            <a:r>
              <a:rPr lang="en-US"/>
              <a:t>Click the icon to add a full bleed image</a:t>
            </a:r>
          </a:p>
        </p:txBody>
      </p:sp>
      <p:sp>
        <p:nvSpPr>
          <p:cNvPr id="2" name="Text Placeholder 3">
            <a:extLst>
              <a:ext uri="{FF2B5EF4-FFF2-40B4-BE49-F238E27FC236}">
                <a16:creationId xmlns:a16="http://schemas.microsoft.com/office/drawing/2014/main" id="{2700FE1C-5E0A-2629-3630-FEB5DD722D46}"/>
              </a:ext>
            </a:extLst>
          </p:cNvPr>
          <p:cNvSpPr>
            <a:spLocks noGrp="1"/>
          </p:cNvSpPr>
          <p:nvPr>
            <p:ph type="body" sz="half" idx="2"/>
          </p:nvPr>
        </p:nvSpPr>
        <p:spPr>
          <a:xfrm>
            <a:off x="402274" y="3599656"/>
            <a:ext cx="5878453" cy="2330089"/>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
        <p:nvSpPr>
          <p:cNvPr id="5" name="Text Placeholder 3">
            <a:extLst>
              <a:ext uri="{FF2B5EF4-FFF2-40B4-BE49-F238E27FC236}">
                <a16:creationId xmlns:a16="http://schemas.microsoft.com/office/drawing/2014/main" id="{B2E57503-C168-DFC0-97F2-8B1723EDA04C}"/>
              </a:ext>
            </a:extLst>
          </p:cNvPr>
          <p:cNvSpPr>
            <a:spLocks noGrp="1"/>
          </p:cNvSpPr>
          <p:nvPr>
            <p:ph type="body" sz="half" idx="11"/>
          </p:nvPr>
        </p:nvSpPr>
        <p:spPr>
          <a:xfrm>
            <a:off x="6585527" y="3599655"/>
            <a:ext cx="5878453" cy="2330089"/>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Tree>
    <p:extLst>
      <p:ext uri="{BB962C8B-B14F-4D97-AF65-F5344CB8AC3E}">
        <p14:creationId xmlns:p14="http://schemas.microsoft.com/office/powerpoint/2010/main" val="3093452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400800" y="397164"/>
            <a:ext cx="5998528" cy="5527214"/>
          </a:xfrm>
          <a:prstGeom prst="rect">
            <a:avLst/>
          </a:prstGeom>
          <a:solidFill>
            <a:srgbClr val="70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4" name="Text Placeholder 3"/>
          <p:cNvSpPr>
            <a:spLocks noGrp="1"/>
          </p:cNvSpPr>
          <p:nvPr>
            <p:ph type="body" sz="half" idx="2"/>
          </p:nvPr>
        </p:nvSpPr>
        <p:spPr>
          <a:xfrm>
            <a:off x="402274" y="2159795"/>
            <a:ext cx="5635123" cy="3764583"/>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
        <p:nvSpPr>
          <p:cNvPr id="5" name="Title Placeholder 1">
            <a:extLst>
              <a:ext uri="{FF2B5EF4-FFF2-40B4-BE49-F238E27FC236}">
                <a16:creationId xmlns:a16="http://schemas.microsoft.com/office/drawing/2014/main" id="{4CBE40DE-86B6-81B7-34A3-79167C9ADCD5}"/>
              </a:ext>
            </a:extLst>
          </p:cNvPr>
          <p:cNvSpPr>
            <a:spLocks noGrp="1"/>
          </p:cNvSpPr>
          <p:nvPr>
            <p:ph type="title" hasCustomPrompt="1"/>
          </p:nvPr>
        </p:nvSpPr>
        <p:spPr>
          <a:xfrm>
            <a:off x="424801" y="489201"/>
            <a:ext cx="5635124"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2" name="Picture Placeholder 2">
            <a:extLst>
              <a:ext uri="{FF2B5EF4-FFF2-40B4-BE49-F238E27FC236}">
                <a16:creationId xmlns:a16="http://schemas.microsoft.com/office/drawing/2014/main" id="{D83391CA-1A96-EB6B-BE0C-7250722E5EDB}"/>
              </a:ext>
            </a:extLst>
          </p:cNvPr>
          <p:cNvSpPr>
            <a:spLocks noGrp="1" noChangeAspect="1"/>
          </p:cNvSpPr>
          <p:nvPr>
            <p:ph type="pic" idx="1"/>
          </p:nvPr>
        </p:nvSpPr>
        <p:spPr>
          <a:xfrm>
            <a:off x="6764204" y="711200"/>
            <a:ext cx="5335647" cy="4881526"/>
          </a:xfrm>
          <a:prstGeom prst="rect">
            <a:avLst/>
          </a:prstGeom>
        </p:spPr>
        <p:txBody>
          <a:bodyPr anchor="t">
            <a:normAutofit/>
          </a:bodyPr>
          <a:lstStyle>
            <a:lvl1pPr marL="0" indent="0">
              <a:buNone/>
              <a:defRPr sz="2240"/>
            </a:lvl1pPr>
            <a:lvl2pPr marL="479957" indent="0">
              <a:buNone/>
              <a:defRPr sz="2939"/>
            </a:lvl2pPr>
            <a:lvl3pPr marL="959914" indent="0">
              <a:buNone/>
              <a:defRPr sz="2519"/>
            </a:lvl3pPr>
            <a:lvl4pPr marL="1439871" indent="0">
              <a:buNone/>
              <a:defRPr sz="2100"/>
            </a:lvl4pPr>
            <a:lvl5pPr marL="1919829" indent="0">
              <a:buNone/>
              <a:defRPr sz="2100"/>
            </a:lvl5pPr>
            <a:lvl6pPr marL="2399786" indent="0">
              <a:buNone/>
              <a:defRPr sz="2100"/>
            </a:lvl6pPr>
            <a:lvl7pPr marL="2879743" indent="0">
              <a:buNone/>
              <a:defRPr sz="2100"/>
            </a:lvl7pPr>
            <a:lvl8pPr marL="3359700" indent="0">
              <a:buNone/>
              <a:defRPr sz="2100"/>
            </a:lvl8pPr>
            <a:lvl9pPr marL="3839657" indent="0">
              <a:buNone/>
              <a:defRPr sz="2100"/>
            </a:lvl9pPr>
          </a:lstStyle>
          <a:p>
            <a:r>
              <a:rPr lang="en-GB"/>
              <a:t>Click icon to add picture</a:t>
            </a:r>
            <a:endParaRPr lang="en-US"/>
          </a:p>
        </p:txBody>
      </p:sp>
    </p:spTree>
    <p:extLst>
      <p:ext uri="{BB962C8B-B14F-4D97-AF65-F5344CB8AC3E}">
        <p14:creationId xmlns:p14="http://schemas.microsoft.com/office/powerpoint/2010/main" val="2274637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p:nvSpPr>
        <p:spPr>
          <a:xfrm>
            <a:off x="6400800" y="397164"/>
            <a:ext cx="5998528" cy="5527214"/>
          </a:xfrm>
          <a:prstGeom prst="rect">
            <a:avLst/>
          </a:prstGeom>
          <a:solidFill>
            <a:srgbClr val="812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4" name="Text Placeholder 3"/>
          <p:cNvSpPr>
            <a:spLocks noGrp="1"/>
          </p:cNvSpPr>
          <p:nvPr>
            <p:ph type="body" sz="half" idx="2"/>
          </p:nvPr>
        </p:nvSpPr>
        <p:spPr>
          <a:xfrm>
            <a:off x="402274" y="2159795"/>
            <a:ext cx="5635123" cy="3764583"/>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
        <p:nvSpPr>
          <p:cNvPr id="5" name="Title Placeholder 1">
            <a:extLst>
              <a:ext uri="{FF2B5EF4-FFF2-40B4-BE49-F238E27FC236}">
                <a16:creationId xmlns:a16="http://schemas.microsoft.com/office/drawing/2014/main" id="{4CBE40DE-86B6-81B7-34A3-79167C9ADCD5}"/>
              </a:ext>
            </a:extLst>
          </p:cNvPr>
          <p:cNvSpPr>
            <a:spLocks noGrp="1"/>
          </p:cNvSpPr>
          <p:nvPr>
            <p:ph type="title" hasCustomPrompt="1"/>
          </p:nvPr>
        </p:nvSpPr>
        <p:spPr>
          <a:xfrm>
            <a:off x="424801" y="489201"/>
            <a:ext cx="5635124"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2" name="Picture Placeholder 2">
            <a:extLst>
              <a:ext uri="{FF2B5EF4-FFF2-40B4-BE49-F238E27FC236}">
                <a16:creationId xmlns:a16="http://schemas.microsoft.com/office/drawing/2014/main" id="{C8C624D7-958B-2107-B658-1A3DBEE51933}"/>
              </a:ext>
            </a:extLst>
          </p:cNvPr>
          <p:cNvSpPr>
            <a:spLocks noGrp="1" noChangeAspect="1"/>
          </p:cNvSpPr>
          <p:nvPr>
            <p:ph type="pic" idx="1"/>
          </p:nvPr>
        </p:nvSpPr>
        <p:spPr>
          <a:xfrm>
            <a:off x="6764204" y="711200"/>
            <a:ext cx="5335647" cy="4881526"/>
          </a:xfrm>
          <a:prstGeom prst="rect">
            <a:avLst/>
          </a:prstGeom>
        </p:spPr>
        <p:txBody>
          <a:bodyPr anchor="t">
            <a:normAutofit/>
          </a:bodyPr>
          <a:lstStyle>
            <a:lvl1pPr marL="0" indent="0">
              <a:buNone/>
              <a:defRPr sz="2240"/>
            </a:lvl1pPr>
            <a:lvl2pPr marL="479957" indent="0">
              <a:buNone/>
              <a:defRPr sz="2939"/>
            </a:lvl2pPr>
            <a:lvl3pPr marL="959914" indent="0">
              <a:buNone/>
              <a:defRPr sz="2519"/>
            </a:lvl3pPr>
            <a:lvl4pPr marL="1439871" indent="0">
              <a:buNone/>
              <a:defRPr sz="2100"/>
            </a:lvl4pPr>
            <a:lvl5pPr marL="1919829" indent="0">
              <a:buNone/>
              <a:defRPr sz="2100"/>
            </a:lvl5pPr>
            <a:lvl6pPr marL="2399786" indent="0">
              <a:buNone/>
              <a:defRPr sz="2100"/>
            </a:lvl6pPr>
            <a:lvl7pPr marL="2879743" indent="0">
              <a:buNone/>
              <a:defRPr sz="2100"/>
            </a:lvl7pPr>
            <a:lvl8pPr marL="3359700" indent="0">
              <a:buNone/>
              <a:defRPr sz="2100"/>
            </a:lvl8pPr>
            <a:lvl9pPr marL="3839657" indent="0">
              <a:buNone/>
              <a:defRPr sz="2100"/>
            </a:lvl9pPr>
          </a:lstStyle>
          <a:p>
            <a:r>
              <a:rPr lang="en-GB"/>
              <a:t>Click icon to add picture</a:t>
            </a:r>
            <a:endParaRPr lang="en-US"/>
          </a:p>
        </p:txBody>
      </p:sp>
    </p:spTree>
    <p:extLst>
      <p:ext uri="{BB962C8B-B14F-4D97-AF65-F5344CB8AC3E}">
        <p14:creationId xmlns:p14="http://schemas.microsoft.com/office/powerpoint/2010/main" val="660935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lank 4">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723D319-9755-1A45-FF40-A6933AFEAF23}"/>
              </a:ext>
            </a:extLst>
          </p:cNvPr>
          <p:cNvSpPr>
            <a:spLocks noGrp="1"/>
          </p:cNvSpPr>
          <p:nvPr>
            <p:ph type="pic" sz="quarter" idx="10"/>
          </p:nvPr>
        </p:nvSpPr>
        <p:spPr>
          <a:xfrm>
            <a:off x="6858001" y="2"/>
            <a:ext cx="5943600" cy="7199312"/>
          </a:xfrm>
          <a:prstGeom prst="rect">
            <a:avLst/>
          </a:prstGeom>
        </p:spPr>
        <p:txBody>
          <a:bodyPr anchor="t" anchorCtr="0"/>
          <a:lstStyle/>
          <a:p>
            <a:r>
              <a:rPr lang="en-GB"/>
              <a:t>Click icon to add picture</a:t>
            </a:r>
            <a:endParaRPr lang="en-US"/>
          </a:p>
        </p:txBody>
      </p:sp>
      <p:sp>
        <p:nvSpPr>
          <p:cNvPr id="7" name="Text Placeholder 6">
            <a:extLst>
              <a:ext uri="{FF2B5EF4-FFF2-40B4-BE49-F238E27FC236}">
                <a16:creationId xmlns:a16="http://schemas.microsoft.com/office/drawing/2014/main" id="{D8CBCADA-08BE-A45E-7503-8A3350D24EA0}"/>
              </a:ext>
            </a:extLst>
          </p:cNvPr>
          <p:cNvSpPr>
            <a:spLocks noGrp="1"/>
          </p:cNvSpPr>
          <p:nvPr>
            <p:ph type="body" sz="quarter" idx="11"/>
          </p:nvPr>
        </p:nvSpPr>
        <p:spPr>
          <a:xfrm>
            <a:off x="261351" y="2938072"/>
            <a:ext cx="6107700" cy="288011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55314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6_Title and Content 1">
    <p:bg>
      <p:bgPr>
        <a:solidFill>
          <a:srgbClr val="132433"/>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F820AE3-656E-03C5-ACC5-8C3E599C5640}"/>
              </a:ext>
            </a:extLst>
          </p:cNvPr>
          <p:cNvSpPr>
            <a:spLocks noGrp="1"/>
          </p:cNvSpPr>
          <p:nvPr>
            <p:ph idx="1"/>
          </p:nvPr>
        </p:nvSpPr>
        <p:spPr>
          <a:xfrm>
            <a:off x="424801" y="2225919"/>
            <a:ext cx="11772793" cy="36011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35C779AE-EE9F-037E-09D0-34BFEC43D286}"/>
              </a:ext>
            </a:extLst>
          </p:cNvPr>
          <p:cNvSpPr>
            <a:spLocks noGrp="1"/>
          </p:cNvSpPr>
          <p:nvPr>
            <p:ph type="title" hasCustomPrompt="1"/>
          </p:nvPr>
        </p:nvSpPr>
        <p:spPr>
          <a:xfrm>
            <a:off x="424801" y="489201"/>
            <a:ext cx="11772793" cy="1393388"/>
          </a:xfrm>
          <a:prstGeom prst="rect">
            <a:avLst/>
          </a:prstGeom>
        </p:spPr>
        <p:txBody>
          <a:bodyPr vert="horz" wrap="none" lIns="0" tIns="0" rIns="0" bIns="0" rtlCol="0" anchor="t" anchorCtr="0">
            <a:noAutofit/>
          </a:bodyPr>
          <a:lstStyle>
            <a:lvl1pPr>
              <a:defRPr spc="-150">
                <a:solidFill>
                  <a:schemeClr val="bg1"/>
                </a:solidFill>
              </a:defRPr>
            </a:lvl1pPr>
          </a:lstStyle>
          <a:p>
            <a:r>
              <a:rPr lang="en-GB"/>
              <a:t>CLICK TO EDIT </a:t>
            </a:r>
            <a:br>
              <a:rPr lang="en-GB"/>
            </a:br>
            <a:r>
              <a:rPr lang="en-GB"/>
              <a:t>MASTER TITLE STYLE</a:t>
            </a:r>
            <a:endParaRPr lang="en-US"/>
          </a:p>
        </p:txBody>
      </p:sp>
      <p:sp>
        <p:nvSpPr>
          <p:cNvPr id="3" name="Oval 2">
            <a:extLst>
              <a:ext uri="{FF2B5EF4-FFF2-40B4-BE49-F238E27FC236}">
                <a16:creationId xmlns:a16="http://schemas.microsoft.com/office/drawing/2014/main" id="{498F6E92-606C-44A3-F0D9-F7CC0D732A8D}"/>
              </a:ext>
            </a:extLst>
          </p:cNvPr>
          <p:cNvSpPr/>
          <p:nvPr userDrawn="1"/>
        </p:nvSpPr>
        <p:spPr>
          <a:xfrm>
            <a:off x="238772" y="6472648"/>
            <a:ext cx="491864" cy="491864"/>
          </a:xfrm>
          <a:prstGeom prst="ellipse">
            <a:avLst/>
          </a:prstGeom>
          <a:solidFill>
            <a:schemeClr val="bg1"/>
          </a:solidFill>
          <a:ln w="9508" cap="flat">
            <a:noFill/>
            <a:prstDash val="solid"/>
            <a:miter/>
          </a:ln>
        </p:spPr>
        <p:txBody>
          <a:bodyPr rot="0" spcFirstLastPara="0" vertOverflow="overflow" horzOverflow="overflow" vert="horz" wrap="square" lIns="71984" tIns="71984" rIns="71984" bIns="71984"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4" name="Picture 3" descr="Department for Education (DfE) and UCAS partnership logo">
            <a:extLst>
              <a:ext uri="{FF2B5EF4-FFF2-40B4-BE49-F238E27FC236}">
                <a16:creationId xmlns:a16="http://schemas.microsoft.com/office/drawing/2014/main" id="{3B908D0C-98D2-0D74-297B-4932884A6EBA}"/>
              </a:ext>
            </a:extLst>
          </p:cNvPr>
          <p:cNvPicPr>
            <a:picLocks noChangeAspect="1"/>
          </p:cNvPicPr>
          <p:nvPr userDrawn="1"/>
        </p:nvPicPr>
        <p:blipFill>
          <a:blip r:embed="rId2"/>
          <a:stretch>
            <a:fillRect/>
          </a:stretch>
        </p:blipFill>
        <p:spPr>
          <a:xfrm>
            <a:off x="10775810" y="6392095"/>
            <a:ext cx="1695450" cy="658408"/>
          </a:xfrm>
          <a:prstGeom prst="rect">
            <a:avLst/>
          </a:prstGeom>
        </p:spPr>
      </p:pic>
    </p:spTree>
    <p:extLst>
      <p:ext uri="{BB962C8B-B14F-4D97-AF65-F5344CB8AC3E}">
        <p14:creationId xmlns:p14="http://schemas.microsoft.com/office/powerpoint/2010/main" val="11407433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29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1" y="489201"/>
            <a:ext cx="11519217"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6">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8"/>
            <a:ext cx="491864" cy="491864"/>
          </a:xfrm>
          <a:prstGeom prst="ellipse">
            <a:avLst/>
          </a:prstGeom>
          <a:solidFill>
            <a:schemeClr val="bg1"/>
          </a:solidFill>
          <a:ln w="9508" cap="flat">
            <a:noFill/>
            <a:prstDash val="solid"/>
            <a:miter/>
          </a:ln>
        </p:spPr>
        <p:txBody>
          <a:bodyPr rot="0" spcFirstLastPara="0" vertOverflow="overflow" horzOverflow="overflow" vert="horz" wrap="square" lIns="71984" tIns="71984" rIns="71984" bIns="71984"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3" name="Rectangle 2">
            <a:extLst>
              <a:ext uri="{FF2B5EF4-FFF2-40B4-BE49-F238E27FC236}">
                <a16:creationId xmlns:a16="http://schemas.microsoft.com/office/drawing/2014/main" id="{65B0EA39-3ED7-856E-A30E-5260886E3BE1}"/>
              </a:ext>
            </a:extLst>
          </p:cNvPr>
          <p:cNvSpPr/>
          <p:nvPr userDrawn="1"/>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6">
              <a:solidFill>
                <a:schemeClr val="tx1"/>
              </a:solidFill>
            </a:endParaRPr>
          </a:p>
        </p:txBody>
      </p:sp>
      <p:sp>
        <p:nvSpPr>
          <p:cNvPr id="8" name="Oval 7">
            <a:extLst>
              <a:ext uri="{FF2B5EF4-FFF2-40B4-BE49-F238E27FC236}">
                <a16:creationId xmlns:a16="http://schemas.microsoft.com/office/drawing/2014/main" id="{675845C2-1883-4B0A-935C-AF2157BE6F95}"/>
              </a:ext>
            </a:extLst>
          </p:cNvPr>
          <p:cNvSpPr/>
          <p:nvPr userDrawn="1"/>
        </p:nvSpPr>
        <p:spPr>
          <a:xfrm>
            <a:off x="238772" y="6472648"/>
            <a:ext cx="491864" cy="491864"/>
          </a:xfrm>
          <a:prstGeom prst="ellipse">
            <a:avLst/>
          </a:prstGeom>
          <a:solidFill>
            <a:schemeClr val="bg1"/>
          </a:solidFill>
          <a:ln w="9508" cap="flat">
            <a:noFill/>
            <a:prstDash val="solid"/>
            <a:miter/>
          </a:ln>
        </p:spPr>
        <p:txBody>
          <a:bodyPr rot="0" spcFirstLastPara="0" vertOverflow="overflow" horzOverflow="overflow" vert="horz" wrap="square" lIns="71984" tIns="71984" rIns="71984" bIns="71984"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9" name="Picture 8" descr="Department for Education (DfE) and UCAS partnership logo">
            <a:extLst>
              <a:ext uri="{FF2B5EF4-FFF2-40B4-BE49-F238E27FC236}">
                <a16:creationId xmlns:a16="http://schemas.microsoft.com/office/drawing/2014/main" id="{83B8501D-8A43-E7CA-2E8F-3F712FE5D08B}"/>
              </a:ext>
            </a:extLst>
          </p:cNvPr>
          <p:cNvPicPr>
            <a:picLocks noChangeAspect="1"/>
          </p:cNvPicPr>
          <p:nvPr userDrawn="1"/>
        </p:nvPicPr>
        <p:blipFill>
          <a:blip r:embed="rId3"/>
          <a:stretch>
            <a:fillRect/>
          </a:stretch>
        </p:blipFill>
        <p:spPr>
          <a:xfrm>
            <a:off x="10775810" y="6392095"/>
            <a:ext cx="1695450" cy="658408"/>
          </a:xfrm>
          <a:prstGeom prst="rect">
            <a:avLst/>
          </a:prstGeom>
        </p:spPr>
      </p:pic>
    </p:spTree>
    <p:extLst>
      <p:ext uri="{BB962C8B-B14F-4D97-AF65-F5344CB8AC3E}">
        <p14:creationId xmlns:p14="http://schemas.microsoft.com/office/powerpoint/2010/main" val="253689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rgbClr val="706CB2"/>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0A4A58C-7A07-67F0-E3C9-021CA46C71AA}"/>
              </a:ext>
            </a:extLst>
          </p:cNvPr>
          <p:cNvSpPr>
            <a:spLocks noGrp="1"/>
          </p:cNvSpPr>
          <p:nvPr>
            <p:ph type="ctrTitle" hasCustomPrompt="1"/>
          </p:nvPr>
        </p:nvSpPr>
        <p:spPr>
          <a:xfrm>
            <a:off x="408107" y="1312167"/>
            <a:ext cx="4176000" cy="2880000"/>
          </a:xfrm>
          <a:prstGeom prst="rect">
            <a:avLst/>
          </a:prstGeom>
        </p:spPr>
        <p:txBody>
          <a:bodyPr bIns="0" anchor="b"/>
          <a:lstStyle>
            <a:lvl1pPr algn="l">
              <a:defRPr sz="6299">
                <a:solidFill>
                  <a:schemeClr val="bg1"/>
                </a:solidFill>
              </a:defRPr>
            </a:lvl1pPr>
          </a:lstStyle>
          <a:p>
            <a:r>
              <a:rPr lang="en-GB"/>
              <a:t>CLICK TO EDIT </a:t>
            </a:r>
            <a:br>
              <a:rPr lang="en-GB"/>
            </a:br>
            <a:r>
              <a:rPr lang="en-GB"/>
              <a:t>MASTER TITLE</a:t>
            </a:r>
            <a:endParaRPr lang="en-US"/>
          </a:p>
        </p:txBody>
      </p:sp>
      <p:sp>
        <p:nvSpPr>
          <p:cNvPr id="17" name="Picture Placeholder 7">
            <a:extLst>
              <a:ext uri="{FF2B5EF4-FFF2-40B4-BE49-F238E27FC236}">
                <a16:creationId xmlns:a16="http://schemas.microsoft.com/office/drawing/2014/main" id="{17D7BE28-CF0A-E146-99FF-D9000486E102}"/>
              </a:ext>
            </a:extLst>
          </p:cNvPr>
          <p:cNvSpPr>
            <a:spLocks noGrp="1"/>
          </p:cNvSpPr>
          <p:nvPr>
            <p:ph type="pic" sz="quarter" idx="10"/>
          </p:nvPr>
        </p:nvSpPr>
        <p:spPr>
          <a:xfrm>
            <a:off x="5678311" y="-23628"/>
            <a:ext cx="7123290" cy="7222940"/>
          </a:xfrm>
          <a:prstGeom prst="teardrop">
            <a:avLst/>
          </a:prstGeom>
          <a:solidFill>
            <a:schemeClr val="bg1"/>
          </a:solidFill>
        </p:spPr>
        <p:txBody>
          <a:bodyPr anchor="t" anchorCtr="1"/>
          <a:lstStyle/>
          <a:p>
            <a:r>
              <a:rPr lang="en-GB"/>
              <a:t>Click icon to add picture</a:t>
            </a:r>
            <a:endParaRPr lang="en-US"/>
          </a:p>
        </p:txBody>
      </p:sp>
      <p:cxnSp>
        <p:nvCxnSpPr>
          <p:cNvPr id="19" name="Straight Connector 18">
            <a:extLst>
              <a:ext uri="{FF2B5EF4-FFF2-40B4-BE49-F238E27FC236}">
                <a16:creationId xmlns:a16="http://schemas.microsoft.com/office/drawing/2014/main" id="{C31ED958-91B2-8281-4A17-7F7510DF77BF}"/>
              </a:ext>
            </a:extLst>
          </p:cNvPr>
          <p:cNvCxnSpPr/>
          <p:nvPr/>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09C9F16A-A489-F67D-F227-40D83BEE3BB6}"/>
              </a:ext>
            </a:extLst>
          </p:cNvPr>
          <p:cNvSpPr>
            <a:spLocks noGrp="1"/>
          </p:cNvSpPr>
          <p:nvPr>
            <p:ph type="subTitle" idx="1" hasCustomPrompt="1"/>
          </p:nvPr>
        </p:nvSpPr>
        <p:spPr>
          <a:xfrm>
            <a:off x="408107" y="4715198"/>
            <a:ext cx="3797311" cy="826588"/>
          </a:xfrm>
          <a:prstGeom prst="rect">
            <a:avLst/>
          </a:prstGeom>
        </p:spPr>
        <p:txBody>
          <a:bodyPr lIns="0" tIns="108000" rIns="0" bIns="108000">
            <a:normAutofit/>
          </a:bodyPr>
          <a:lstStyle>
            <a:lvl1pPr marL="0" indent="0" algn="l">
              <a:buNone/>
              <a:defRPr sz="196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a:t>Click to edit Master </a:t>
            </a:r>
            <a:br>
              <a:rPr lang="en-GB"/>
            </a:br>
            <a:r>
              <a:rPr lang="en-GB"/>
              <a:t>subtitle style</a:t>
            </a:r>
            <a:endParaRPr lang="en-US"/>
          </a:p>
        </p:txBody>
      </p:sp>
      <p:cxnSp>
        <p:nvCxnSpPr>
          <p:cNvPr id="7" name="Straight Connector 6">
            <a:extLst>
              <a:ext uri="{FF2B5EF4-FFF2-40B4-BE49-F238E27FC236}">
                <a16:creationId xmlns:a16="http://schemas.microsoft.com/office/drawing/2014/main" id="{6FDB67E1-CB5B-0F85-51D4-EE12AAC29108}"/>
              </a:ext>
            </a:extLst>
          </p:cNvPr>
          <p:cNvCxnSpPr/>
          <p:nvPr userDrawn="1"/>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974BF9F5-66CA-0DA9-6FB8-30C0D099FB97}"/>
              </a:ext>
            </a:extLst>
          </p:cNvPr>
          <p:cNvSpPr/>
          <p:nvPr userDrawn="1"/>
        </p:nvSpPr>
        <p:spPr>
          <a:xfrm>
            <a:off x="12073419"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5" name="Picture 4" descr="Department for Education (DfE) and UCAS partnership logo">
            <a:extLst>
              <a:ext uri="{FF2B5EF4-FFF2-40B4-BE49-F238E27FC236}">
                <a16:creationId xmlns:a16="http://schemas.microsoft.com/office/drawing/2014/main" id="{F8341303-D4BC-C5F4-42DF-C3327D6F9FFA}"/>
              </a:ext>
            </a:extLst>
          </p:cNvPr>
          <p:cNvPicPr>
            <a:picLocks noChangeAspect="1"/>
          </p:cNvPicPr>
          <p:nvPr userDrawn="1"/>
        </p:nvPicPr>
        <p:blipFill>
          <a:blip r:embed="rId2"/>
          <a:stretch>
            <a:fillRect/>
          </a:stretch>
        </p:blipFill>
        <p:spPr>
          <a:xfrm>
            <a:off x="408107" y="6048036"/>
            <a:ext cx="2186812" cy="849221"/>
          </a:xfrm>
          <a:prstGeom prst="rect">
            <a:avLst/>
          </a:prstGeom>
        </p:spPr>
      </p:pic>
    </p:spTree>
    <p:extLst>
      <p:ext uri="{BB962C8B-B14F-4D97-AF65-F5344CB8AC3E}">
        <p14:creationId xmlns:p14="http://schemas.microsoft.com/office/powerpoint/2010/main" val="2218540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6_Title and Content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BCA9F3-C5E8-6265-F3BF-0B629449B4D5}"/>
              </a:ext>
            </a:extLst>
          </p:cNvPr>
          <p:cNvSpPr/>
          <p:nvPr userDrawn="1"/>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sp>
        <p:nvSpPr>
          <p:cNvPr id="9" name="Content Placeholder 2">
            <a:extLst>
              <a:ext uri="{FF2B5EF4-FFF2-40B4-BE49-F238E27FC236}">
                <a16:creationId xmlns:a16="http://schemas.microsoft.com/office/drawing/2014/main" id="{3E46DFBD-7039-CAD7-3589-CC41CF344CEF}"/>
              </a:ext>
            </a:extLst>
          </p:cNvPr>
          <p:cNvSpPr>
            <a:spLocks noGrp="1"/>
          </p:cNvSpPr>
          <p:nvPr>
            <p:ph idx="1"/>
          </p:nvPr>
        </p:nvSpPr>
        <p:spPr>
          <a:xfrm>
            <a:off x="267432" y="2225444"/>
            <a:ext cx="12295396" cy="3601141"/>
          </a:xfrm>
          <a:prstGeom prst="rect">
            <a:avLst/>
          </a:prstGeom>
        </p:spPr>
        <p:txBody>
          <a:bodyPr/>
          <a:lstStyle>
            <a:lvl1pPr>
              <a:buClr>
                <a:schemeClr val="accent3"/>
              </a:buClr>
              <a:defRPr>
                <a:solidFill>
                  <a:srgbClr val="132433"/>
                </a:solidFill>
              </a:defRPr>
            </a:lvl1pPr>
            <a:lvl2pPr>
              <a:buClr>
                <a:schemeClr val="accent3"/>
              </a:buClr>
              <a:defRPr>
                <a:solidFill>
                  <a:srgbClr val="132433"/>
                </a:solidFill>
              </a:defRPr>
            </a:lvl2pPr>
            <a:lvl3pPr>
              <a:buClr>
                <a:schemeClr val="accent3"/>
              </a:buClr>
              <a:defRPr>
                <a:solidFill>
                  <a:srgbClr val="132433"/>
                </a:solidFill>
              </a:defRPr>
            </a:lvl3pPr>
            <a:lvl4pPr>
              <a:buClr>
                <a:schemeClr val="accent3"/>
              </a:buClr>
              <a:defRPr>
                <a:solidFill>
                  <a:srgbClr val="132433"/>
                </a:solidFill>
              </a:defRPr>
            </a:lvl4pPr>
            <a:lvl5pPr>
              <a:buClr>
                <a:schemeClr val="accent3"/>
              </a:buClr>
              <a:defRPr>
                <a:solidFill>
                  <a:srgbClr val="132433"/>
                </a:solidFill>
              </a:defRPr>
            </a:lvl5pPr>
            <a:lvl6pPr>
              <a:buClr>
                <a:schemeClr val="accent3"/>
              </a:buClr>
              <a:defRPr>
                <a:solidFill>
                  <a:srgbClr val="132433"/>
                </a:solidFill>
              </a:defRPr>
            </a:lvl6pPr>
            <a:lvl7pPr>
              <a:buClr>
                <a:schemeClr val="accent3"/>
              </a:buClr>
              <a:defRPr>
                <a:solidFill>
                  <a:srgbClr val="132433"/>
                </a:solidFill>
              </a:defRPr>
            </a:lvl7pPr>
            <a:lvl8pPr>
              <a:buClr>
                <a:schemeClr val="accent3"/>
              </a:buClr>
              <a:defRPr>
                <a:solidFill>
                  <a:srgbClr val="132433"/>
                </a:solidFill>
              </a:defRPr>
            </a:lvl8pPr>
            <a:lvl9pPr>
              <a:buClr>
                <a:schemeClr val="accent3"/>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itle Placeholder 1">
            <a:extLst>
              <a:ext uri="{FF2B5EF4-FFF2-40B4-BE49-F238E27FC236}">
                <a16:creationId xmlns:a16="http://schemas.microsoft.com/office/drawing/2014/main" id="{C71C4076-D61D-6D36-3897-5F086C7B4A99}"/>
              </a:ext>
            </a:extLst>
          </p:cNvPr>
          <p:cNvSpPr>
            <a:spLocks noGrp="1"/>
          </p:cNvSpPr>
          <p:nvPr>
            <p:ph type="title" hasCustomPrompt="1"/>
          </p:nvPr>
        </p:nvSpPr>
        <p:spPr>
          <a:xfrm>
            <a:off x="261350" y="1272732"/>
            <a:ext cx="12301478" cy="620092"/>
          </a:xfrm>
          <a:prstGeom prst="rect">
            <a:avLst/>
          </a:prstGeom>
        </p:spPr>
        <p:txBody>
          <a:bodyPr vert="horz" wrap="none" lIns="0" tIns="0" rIns="0" bIns="0" rtlCol="0" anchor="t" anchorCtr="0">
            <a:noAutofit/>
          </a:bodyPr>
          <a:lstStyle>
            <a:lvl1pPr>
              <a:defRPr b="1" i="0" spc="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r>
              <a:rPr lang="en-GB" dirty="0"/>
              <a:t>Click to edit master title style</a:t>
            </a:r>
            <a:endParaRPr lang="en-US" dirty="0"/>
          </a:p>
        </p:txBody>
      </p:sp>
      <p:sp>
        <p:nvSpPr>
          <p:cNvPr id="15" name="Oval 14">
            <a:extLst>
              <a:ext uri="{FF2B5EF4-FFF2-40B4-BE49-F238E27FC236}">
                <a16:creationId xmlns:a16="http://schemas.microsoft.com/office/drawing/2014/main" id="{F54748D9-0D5A-F991-F64E-02499B74B72C}"/>
              </a:ext>
            </a:extLst>
          </p:cNvPr>
          <p:cNvSpPr/>
          <p:nvPr userDrawn="1"/>
        </p:nvSpPr>
        <p:spPr>
          <a:xfrm>
            <a:off x="12070964"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dirty="0">
              <a:solidFill>
                <a:srgbClr val="132433"/>
              </a:solidFill>
            </a:endParaRPr>
          </a:p>
        </p:txBody>
      </p:sp>
      <p:sp>
        <p:nvSpPr>
          <p:cNvPr id="17" name="TextBox 16">
            <a:extLst>
              <a:ext uri="{FF2B5EF4-FFF2-40B4-BE49-F238E27FC236}">
                <a16:creationId xmlns:a16="http://schemas.microsoft.com/office/drawing/2014/main" id="{B4D223B3-CACC-A649-F34F-A93C2FA88BF7}"/>
              </a:ext>
            </a:extLst>
          </p:cNvPr>
          <p:cNvSpPr txBox="1"/>
          <p:nvPr userDrawn="1"/>
        </p:nvSpPr>
        <p:spPr>
          <a:xfrm>
            <a:off x="330340" y="6605462"/>
            <a:ext cx="6605719" cy="276999"/>
          </a:xfrm>
          <a:prstGeom prst="rect">
            <a:avLst/>
          </a:prstGeom>
          <a:no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The DfE/UCAS Apprenticeship Pilot</a:t>
            </a:r>
            <a:endParaRPr kumimoji="0" lang="en-US" sz="1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 name="Picture 1" descr="UCAS Logo">
            <a:extLst>
              <a:ext uri="{FF2B5EF4-FFF2-40B4-BE49-F238E27FC236}">
                <a16:creationId xmlns:a16="http://schemas.microsoft.com/office/drawing/2014/main" id="{B286BCF2-A2C9-662E-8608-09F3B6957AA6}"/>
              </a:ext>
            </a:extLst>
          </p:cNvPr>
          <p:cNvPicPr>
            <a:picLocks noChangeAspect="1"/>
          </p:cNvPicPr>
          <p:nvPr userDrawn="1"/>
        </p:nvPicPr>
        <p:blipFill>
          <a:blip r:embed="rId2"/>
          <a:srcRect/>
          <a:stretch/>
        </p:blipFill>
        <p:spPr>
          <a:xfrm>
            <a:off x="11442688" y="311861"/>
            <a:ext cx="1120140" cy="325201"/>
          </a:xfrm>
          <a:prstGeom prst="rect">
            <a:avLst/>
          </a:prstGeom>
        </p:spPr>
      </p:pic>
      <p:pic>
        <p:nvPicPr>
          <p:cNvPr id="3" name="Picture 2" descr="Department for Education (DfE) Logo">
            <a:extLst>
              <a:ext uri="{FF2B5EF4-FFF2-40B4-BE49-F238E27FC236}">
                <a16:creationId xmlns:a16="http://schemas.microsoft.com/office/drawing/2014/main" id="{09BEA4D6-F782-A3F2-EF0C-8D380880B37B}"/>
              </a:ext>
            </a:extLst>
          </p:cNvPr>
          <p:cNvPicPr>
            <a:picLocks noChangeAspect="1"/>
          </p:cNvPicPr>
          <p:nvPr userDrawn="1"/>
        </p:nvPicPr>
        <p:blipFill>
          <a:blip r:embed="rId3"/>
          <a:stretch>
            <a:fillRect/>
          </a:stretch>
        </p:blipFill>
        <p:spPr>
          <a:xfrm>
            <a:off x="238772" y="234802"/>
            <a:ext cx="1216881" cy="735354"/>
          </a:xfrm>
          <a:prstGeom prst="rect">
            <a:avLst/>
          </a:prstGeom>
        </p:spPr>
      </p:pic>
    </p:spTree>
    <p:extLst>
      <p:ext uri="{BB962C8B-B14F-4D97-AF65-F5344CB8AC3E}">
        <p14:creationId xmlns:p14="http://schemas.microsoft.com/office/powerpoint/2010/main" val="2222438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p:nvSpPr>
        <p:spPr>
          <a:xfrm>
            <a:off x="0" y="-1"/>
            <a:ext cx="6858000" cy="7199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858000" y="0"/>
            <a:ext cx="5943600" cy="7199313"/>
          </a:xfrm>
          <a:prstGeom prst="rect">
            <a:avLst/>
          </a:prstGeom>
        </p:spPr>
        <p:txBody>
          <a:bodyPr anchor="t" anchorCtr="0"/>
          <a:lstStyle/>
          <a:p>
            <a:r>
              <a:rPr lang="en-GB"/>
              <a:t>Click icon to add picture</a:t>
            </a:r>
            <a:endParaRPr lang="en-US"/>
          </a:p>
        </p:txBody>
      </p:sp>
      <p:sp>
        <p:nvSpPr>
          <p:cNvPr id="10" name="Subtitle 2">
            <a:extLst>
              <a:ext uri="{FF2B5EF4-FFF2-40B4-BE49-F238E27FC236}">
                <a16:creationId xmlns:a16="http://schemas.microsoft.com/office/drawing/2014/main" id="{B95C5514-382C-F85A-4868-0991D3552D70}"/>
              </a:ext>
            </a:extLst>
          </p:cNvPr>
          <p:cNvSpPr>
            <a:spLocks noGrp="1"/>
          </p:cNvSpPr>
          <p:nvPr>
            <p:ph type="subTitle" idx="1" hasCustomPrompt="1"/>
          </p:nvPr>
        </p:nvSpPr>
        <p:spPr>
          <a:xfrm>
            <a:off x="408107" y="4715198"/>
            <a:ext cx="5992693" cy="826588"/>
          </a:xfrm>
          <a:prstGeom prst="rect">
            <a:avLst/>
          </a:prstGeom>
        </p:spPr>
        <p:txBody>
          <a:bodyPr lIns="0" tIns="108000" rIns="0" bIns="108000">
            <a:normAutofit/>
          </a:bodyPr>
          <a:lstStyle>
            <a:lvl1pPr marL="0" indent="0" algn="l">
              <a:buNone/>
              <a:defRPr sz="1960" b="0" i="0">
                <a:solidFill>
                  <a:srgbClr val="812990"/>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a:t>Click to edit Master </a:t>
            </a:r>
            <a:br>
              <a:rPr lang="en-GB"/>
            </a:br>
            <a:r>
              <a:rPr lang="en-GB"/>
              <a:t>subtitle style</a:t>
            </a:r>
            <a:endParaRPr lang="en-US"/>
          </a:p>
        </p:txBody>
      </p:sp>
      <p:cxnSp>
        <p:nvCxnSpPr>
          <p:cNvPr id="12" name="Straight Connector 11">
            <a:extLst>
              <a:ext uri="{FF2B5EF4-FFF2-40B4-BE49-F238E27FC236}">
                <a16:creationId xmlns:a16="http://schemas.microsoft.com/office/drawing/2014/main" id="{C9B5925A-268D-F35D-FA13-0751C2546D4E}"/>
              </a:ext>
            </a:extLst>
          </p:cNvPr>
          <p:cNvCxnSpPr/>
          <p:nvPr/>
        </p:nvCxnSpPr>
        <p:spPr>
          <a:xfrm>
            <a:off x="408107" y="4447822"/>
            <a:ext cx="1544871" cy="0"/>
          </a:xfrm>
          <a:prstGeom prst="line">
            <a:avLst/>
          </a:prstGeom>
          <a:ln w="76200" cmpd="sng">
            <a:solidFill>
              <a:srgbClr val="812990"/>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60A83314-4127-B70B-EE31-FC7C827136B1}"/>
              </a:ext>
            </a:extLst>
          </p:cNvPr>
          <p:cNvSpPr>
            <a:spLocks noGrp="1"/>
          </p:cNvSpPr>
          <p:nvPr>
            <p:ph type="ctrTitle" hasCustomPrompt="1"/>
          </p:nvPr>
        </p:nvSpPr>
        <p:spPr>
          <a:xfrm>
            <a:off x="408106" y="1312167"/>
            <a:ext cx="5992694" cy="2880000"/>
          </a:xfrm>
          <a:prstGeom prst="rect">
            <a:avLst/>
          </a:prstGeom>
        </p:spPr>
        <p:txBody>
          <a:bodyPr wrap="square" bIns="0" anchor="b"/>
          <a:lstStyle>
            <a:lvl1pPr algn="l">
              <a:defRPr sz="6299">
                <a:solidFill>
                  <a:schemeClr val="bg1"/>
                </a:solidFill>
              </a:defRPr>
            </a:lvl1pPr>
          </a:lstStyle>
          <a:p>
            <a:r>
              <a:rPr lang="en-GB"/>
              <a:t>CHAPTER / </a:t>
            </a:r>
            <a:br>
              <a:rPr lang="en-GB"/>
            </a:br>
            <a:r>
              <a:rPr lang="en-GB"/>
              <a:t>SECTION TITLE</a:t>
            </a:r>
            <a:endParaRPr lang="en-US"/>
          </a:p>
        </p:txBody>
      </p:sp>
      <p:cxnSp>
        <p:nvCxnSpPr>
          <p:cNvPr id="13" name="Straight Connector 12">
            <a:extLst>
              <a:ext uri="{FF2B5EF4-FFF2-40B4-BE49-F238E27FC236}">
                <a16:creationId xmlns:a16="http://schemas.microsoft.com/office/drawing/2014/main" id="{20F5BFE3-8100-7482-2A4E-9EA10EF470E2}"/>
              </a:ext>
            </a:extLst>
          </p:cNvPr>
          <p:cNvCxnSpPr/>
          <p:nvPr userDrawn="1"/>
        </p:nvCxnSpPr>
        <p:spPr>
          <a:xfrm>
            <a:off x="408107" y="4447822"/>
            <a:ext cx="1544871" cy="0"/>
          </a:xfrm>
          <a:prstGeom prst="line">
            <a:avLst/>
          </a:prstGeom>
          <a:ln w="76200" cmpd="sng">
            <a:solidFill>
              <a:srgbClr val="81299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2AE0D4B-22FD-2C2D-96F3-078E8F62AC70}"/>
              </a:ext>
            </a:extLst>
          </p:cNvPr>
          <p:cNvSpPr/>
          <p:nvPr userDrawn="1"/>
        </p:nvSpPr>
        <p:spPr>
          <a:xfrm>
            <a:off x="12073419"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9" name="Picture 8" descr="Department for Education (DfE) and UCAS partnership logo">
            <a:extLst>
              <a:ext uri="{FF2B5EF4-FFF2-40B4-BE49-F238E27FC236}">
                <a16:creationId xmlns:a16="http://schemas.microsoft.com/office/drawing/2014/main" id="{A2610861-3D33-F29B-7CE5-5B7D4ED4BBD5}"/>
              </a:ext>
            </a:extLst>
          </p:cNvPr>
          <p:cNvPicPr>
            <a:picLocks noChangeAspect="1"/>
          </p:cNvPicPr>
          <p:nvPr userDrawn="1"/>
        </p:nvPicPr>
        <p:blipFill>
          <a:blip r:embed="rId2"/>
          <a:stretch>
            <a:fillRect/>
          </a:stretch>
        </p:blipFill>
        <p:spPr>
          <a:xfrm>
            <a:off x="408107" y="6048036"/>
            <a:ext cx="2186812" cy="849221"/>
          </a:xfrm>
          <a:prstGeom prst="rect">
            <a:avLst/>
          </a:prstGeom>
        </p:spPr>
      </p:pic>
    </p:spTree>
    <p:extLst>
      <p:ext uri="{BB962C8B-B14F-4D97-AF65-F5344CB8AC3E}">
        <p14:creationId xmlns:p14="http://schemas.microsoft.com/office/powerpoint/2010/main" val="2127959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7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p:nvSpPr>
        <p:spPr>
          <a:xfrm>
            <a:off x="0" y="-1"/>
            <a:ext cx="6858000" cy="7199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858000" y="0"/>
            <a:ext cx="5943600" cy="7199313"/>
          </a:xfrm>
          <a:prstGeom prst="rect">
            <a:avLst/>
          </a:prstGeom>
        </p:spPr>
        <p:txBody>
          <a:bodyPr anchor="t" anchorCtr="0"/>
          <a:lstStyle/>
          <a:p>
            <a:r>
              <a:rPr lang="en-GB"/>
              <a:t>Click icon to add picture</a:t>
            </a:r>
            <a:endParaRPr lang="en-US"/>
          </a:p>
        </p:txBody>
      </p:sp>
      <p:sp>
        <p:nvSpPr>
          <p:cNvPr id="10" name="Subtitle 2">
            <a:extLst>
              <a:ext uri="{FF2B5EF4-FFF2-40B4-BE49-F238E27FC236}">
                <a16:creationId xmlns:a16="http://schemas.microsoft.com/office/drawing/2014/main" id="{B95C5514-382C-F85A-4868-0991D3552D70}"/>
              </a:ext>
            </a:extLst>
          </p:cNvPr>
          <p:cNvSpPr>
            <a:spLocks noGrp="1"/>
          </p:cNvSpPr>
          <p:nvPr>
            <p:ph type="subTitle" idx="1" hasCustomPrompt="1"/>
          </p:nvPr>
        </p:nvSpPr>
        <p:spPr>
          <a:xfrm>
            <a:off x="408107" y="4715198"/>
            <a:ext cx="5992693" cy="826588"/>
          </a:xfrm>
          <a:prstGeom prst="rect">
            <a:avLst/>
          </a:prstGeom>
        </p:spPr>
        <p:txBody>
          <a:bodyPr lIns="0" tIns="108000" rIns="0" bIns="108000">
            <a:normAutofit/>
          </a:bodyPr>
          <a:lstStyle>
            <a:lvl1pPr marL="0" indent="0" algn="l">
              <a:buNone/>
              <a:defRPr sz="1960" b="0" i="0">
                <a:solidFill>
                  <a:srgbClr val="706CB2"/>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a:t>Click to edit Master </a:t>
            </a:r>
            <a:br>
              <a:rPr lang="en-GB"/>
            </a:br>
            <a:r>
              <a:rPr lang="en-GB"/>
              <a:t>subtitle style</a:t>
            </a:r>
            <a:endParaRPr lang="en-US"/>
          </a:p>
        </p:txBody>
      </p:sp>
      <p:cxnSp>
        <p:nvCxnSpPr>
          <p:cNvPr id="12" name="Straight Connector 11">
            <a:extLst>
              <a:ext uri="{FF2B5EF4-FFF2-40B4-BE49-F238E27FC236}">
                <a16:creationId xmlns:a16="http://schemas.microsoft.com/office/drawing/2014/main" id="{C9B5925A-268D-F35D-FA13-0751C2546D4E}"/>
              </a:ext>
            </a:extLst>
          </p:cNvPr>
          <p:cNvCxnSpPr/>
          <p:nvPr/>
        </p:nvCxnSpPr>
        <p:spPr>
          <a:xfrm>
            <a:off x="408107" y="4447822"/>
            <a:ext cx="1544871" cy="0"/>
          </a:xfrm>
          <a:prstGeom prst="line">
            <a:avLst/>
          </a:prstGeom>
          <a:ln w="76200" cmpd="sng">
            <a:solidFill>
              <a:srgbClr val="706CB2"/>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D5C9DC84-E99D-5DA4-967B-63474E8C21F9}"/>
              </a:ext>
            </a:extLst>
          </p:cNvPr>
          <p:cNvSpPr>
            <a:spLocks noGrp="1"/>
          </p:cNvSpPr>
          <p:nvPr>
            <p:ph type="ctrTitle" hasCustomPrompt="1"/>
          </p:nvPr>
        </p:nvSpPr>
        <p:spPr>
          <a:xfrm>
            <a:off x="408106" y="1312167"/>
            <a:ext cx="5992694" cy="2880000"/>
          </a:xfrm>
          <a:prstGeom prst="rect">
            <a:avLst/>
          </a:prstGeom>
        </p:spPr>
        <p:txBody>
          <a:bodyPr wrap="square" bIns="0" anchor="b"/>
          <a:lstStyle>
            <a:lvl1pPr algn="l">
              <a:defRPr sz="6299">
                <a:solidFill>
                  <a:schemeClr val="bg1"/>
                </a:solidFill>
              </a:defRPr>
            </a:lvl1pPr>
          </a:lstStyle>
          <a:p>
            <a:r>
              <a:rPr lang="en-GB"/>
              <a:t>CHAPTER / </a:t>
            </a:r>
            <a:br>
              <a:rPr lang="en-GB"/>
            </a:br>
            <a:r>
              <a:rPr lang="en-GB"/>
              <a:t>SECTION TITLE</a:t>
            </a:r>
            <a:endParaRPr lang="en-US"/>
          </a:p>
        </p:txBody>
      </p:sp>
      <p:cxnSp>
        <p:nvCxnSpPr>
          <p:cNvPr id="13" name="Straight Connector 12">
            <a:extLst>
              <a:ext uri="{FF2B5EF4-FFF2-40B4-BE49-F238E27FC236}">
                <a16:creationId xmlns:a16="http://schemas.microsoft.com/office/drawing/2014/main" id="{4E8B70BC-07D2-1705-9092-3FE17E59D314}"/>
              </a:ext>
            </a:extLst>
          </p:cNvPr>
          <p:cNvCxnSpPr/>
          <p:nvPr userDrawn="1"/>
        </p:nvCxnSpPr>
        <p:spPr>
          <a:xfrm>
            <a:off x="408107" y="4447822"/>
            <a:ext cx="1544871" cy="0"/>
          </a:xfrm>
          <a:prstGeom prst="line">
            <a:avLst/>
          </a:prstGeom>
          <a:ln w="76200" cmpd="sng">
            <a:solidFill>
              <a:srgbClr val="706CB2"/>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D0E173B-A093-4F35-1E34-C316B2852CAE}"/>
              </a:ext>
            </a:extLst>
          </p:cNvPr>
          <p:cNvSpPr/>
          <p:nvPr userDrawn="1"/>
        </p:nvSpPr>
        <p:spPr>
          <a:xfrm>
            <a:off x="12073419"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9" name="Picture 8" descr="Department for Education (DfE) and UCAS partnership logo">
            <a:extLst>
              <a:ext uri="{FF2B5EF4-FFF2-40B4-BE49-F238E27FC236}">
                <a16:creationId xmlns:a16="http://schemas.microsoft.com/office/drawing/2014/main" id="{0D4BE7C9-3526-D339-6B99-64FB773BCE9E}"/>
              </a:ext>
            </a:extLst>
          </p:cNvPr>
          <p:cNvPicPr>
            <a:picLocks noChangeAspect="1"/>
          </p:cNvPicPr>
          <p:nvPr userDrawn="1"/>
        </p:nvPicPr>
        <p:blipFill>
          <a:blip r:embed="rId2"/>
          <a:stretch>
            <a:fillRect/>
          </a:stretch>
        </p:blipFill>
        <p:spPr>
          <a:xfrm>
            <a:off x="408107" y="6048036"/>
            <a:ext cx="2186812" cy="849221"/>
          </a:xfrm>
          <a:prstGeom prst="rect">
            <a:avLst/>
          </a:prstGeom>
        </p:spPr>
      </p:pic>
    </p:spTree>
    <p:extLst>
      <p:ext uri="{BB962C8B-B14F-4D97-AF65-F5344CB8AC3E}">
        <p14:creationId xmlns:p14="http://schemas.microsoft.com/office/powerpoint/2010/main" val="4062103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5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800" y="2225918"/>
            <a:ext cx="11697292" cy="3601141"/>
          </a:xfrm>
          <a:prstGeom prst="rect">
            <a:avLst/>
          </a:prstGeom>
        </p:spPr>
        <p:txBody>
          <a:bodyPr/>
          <a:lstStyle>
            <a:lvl1pPr>
              <a:buClr>
                <a:srgbClr val="706CB2"/>
              </a:buClr>
              <a:defRPr>
                <a:solidFill>
                  <a:srgbClr val="132433"/>
                </a:solidFill>
              </a:defRPr>
            </a:lvl1pPr>
            <a:lvl2pPr>
              <a:buClr>
                <a:srgbClr val="706CB2"/>
              </a:buClr>
              <a:defRPr>
                <a:solidFill>
                  <a:srgbClr val="132433"/>
                </a:solidFill>
              </a:defRPr>
            </a:lvl2pPr>
            <a:lvl3pPr>
              <a:buClr>
                <a:srgbClr val="706CB2"/>
              </a:buClr>
              <a:defRPr>
                <a:solidFill>
                  <a:srgbClr val="132433"/>
                </a:solidFill>
              </a:defRPr>
            </a:lvl3pPr>
            <a:lvl4pPr>
              <a:buClr>
                <a:srgbClr val="706CB2"/>
              </a:buClr>
              <a:defRPr>
                <a:solidFill>
                  <a:srgbClr val="132433"/>
                </a:solidFill>
              </a:defRPr>
            </a:lvl4pPr>
            <a:lvl5pPr>
              <a:buClr>
                <a:srgbClr val="706CB2"/>
              </a:buClr>
              <a:defRPr>
                <a:solidFill>
                  <a:srgbClr val="132433"/>
                </a:solidFill>
              </a:defRPr>
            </a:lvl5pPr>
            <a:lvl6pPr>
              <a:buClr>
                <a:srgbClr val="706CB2"/>
              </a:buClr>
              <a:defRPr>
                <a:solidFill>
                  <a:srgbClr val="132433"/>
                </a:solidFill>
              </a:defRPr>
            </a:lvl6pPr>
            <a:lvl7pPr>
              <a:buClr>
                <a:srgbClr val="706CB2"/>
              </a:buClr>
              <a:defRPr>
                <a:solidFill>
                  <a:srgbClr val="132433"/>
                </a:solidFill>
              </a:defRPr>
            </a:lvl7pPr>
            <a:lvl8pPr>
              <a:buClr>
                <a:srgbClr val="706CB2"/>
              </a:buClr>
              <a:defRPr>
                <a:solidFill>
                  <a:srgbClr val="132433"/>
                </a:solidFill>
              </a:defRPr>
            </a:lvl8pPr>
            <a:lvl9pPr>
              <a:buClr>
                <a:srgbClr val="706CB2"/>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697292"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70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6" name="Rectangle 5">
            <a:extLst>
              <a:ext uri="{FF2B5EF4-FFF2-40B4-BE49-F238E27FC236}">
                <a16:creationId xmlns:a16="http://schemas.microsoft.com/office/drawing/2014/main" id="{AEB5E930-50EC-A71F-219E-E3BB493E16C5}"/>
              </a:ext>
            </a:extLst>
          </p:cNvPr>
          <p:cNvSpPr/>
          <p:nvPr userDrawn="1"/>
        </p:nvSpPr>
        <p:spPr>
          <a:xfrm>
            <a:off x="0" y="6257365"/>
            <a:ext cx="12801600" cy="941947"/>
          </a:xfrm>
          <a:prstGeom prst="rect">
            <a:avLst/>
          </a:prstGeom>
          <a:solidFill>
            <a:srgbClr val="70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sp>
        <p:nvSpPr>
          <p:cNvPr id="13" name="Oval 12">
            <a:extLst>
              <a:ext uri="{FF2B5EF4-FFF2-40B4-BE49-F238E27FC236}">
                <a16:creationId xmlns:a16="http://schemas.microsoft.com/office/drawing/2014/main" id="{C8A57254-4533-1C96-CA49-DE5C277F452C}"/>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14" name="Picture 13" descr="Department for Education (DfE) and UCAS partnership logo">
            <a:extLst>
              <a:ext uri="{FF2B5EF4-FFF2-40B4-BE49-F238E27FC236}">
                <a16:creationId xmlns:a16="http://schemas.microsoft.com/office/drawing/2014/main" id="{D1EB5127-FE97-8BAE-E13B-B25CCBC23576}"/>
              </a:ext>
            </a:extLst>
          </p:cNvPr>
          <p:cNvPicPr>
            <a:picLocks noChangeAspect="1"/>
          </p:cNvPicPr>
          <p:nvPr userDrawn="1"/>
        </p:nvPicPr>
        <p:blipFill>
          <a:blip r:embed="rId3"/>
          <a:stretch>
            <a:fillRect/>
          </a:stretch>
        </p:blipFill>
        <p:spPr>
          <a:xfrm>
            <a:off x="10775810" y="6392094"/>
            <a:ext cx="1695450" cy="658407"/>
          </a:xfrm>
          <a:prstGeom prst="rect">
            <a:avLst/>
          </a:prstGeom>
        </p:spPr>
      </p:pic>
    </p:spTree>
    <p:extLst>
      <p:ext uri="{BB962C8B-B14F-4D97-AF65-F5344CB8AC3E}">
        <p14:creationId xmlns:p14="http://schemas.microsoft.com/office/powerpoint/2010/main" val="4194552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7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800" y="2225918"/>
            <a:ext cx="11730848" cy="3601141"/>
          </a:xfrm>
          <a:prstGeom prst="rect">
            <a:avLst/>
          </a:prstGeom>
        </p:spPr>
        <p:txBody>
          <a:bodyPr/>
          <a:lstStyle>
            <a:lvl1pPr>
              <a:buClr>
                <a:srgbClr val="812990"/>
              </a:buClr>
              <a:defRPr>
                <a:solidFill>
                  <a:srgbClr val="132433"/>
                </a:solidFill>
              </a:defRPr>
            </a:lvl1pPr>
            <a:lvl2pPr>
              <a:buClr>
                <a:srgbClr val="812990"/>
              </a:buClr>
              <a:defRPr>
                <a:solidFill>
                  <a:srgbClr val="132433"/>
                </a:solidFill>
              </a:defRPr>
            </a:lvl2pPr>
            <a:lvl3pPr>
              <a:buClr>
                <a:srgbClr val="812990"/>
              </a:buClr>
              <a:defRPr>
                <a:solidFill>
                  <a:srgbClr val="132433"/>
                </a:solidFill>
              </a:defRPr>
            </a:lvl3pPr>
            <a:lvl4pPr>
              <a:buClr>
                <a:srgbClr val="812990"/>
              </a:buClr>
              <a:defRPr>
                <a:solidFill>
                  <a:srgbClr val="132433"/>
                </a:solidFill>
              </a:defRPr>
            </a:lvl4pPr>
            <a:lvl5pPr>
              <a:buClr>
                <a:srgbClr val="812990"/>
              </a:buClr>
              <a:defRPr>
                <a:solidFill>
                  <a:srgbClr val="132433"/>
                </a:solidFill>
              </a:defRPr>
            </a:lvl5pPr>
            <a:lvl6pPr>
              <a:buClr>
                <a:srgbClr val="812990"/>
              </a:buClr>
              <a:defRPr>
                <a:solidFill>
                  <a:srgbClr val="132433"/>
                </a:solidFill>
              </a:defRPr>
            </a:lvl6pPr>
            <a:lvl7pPr>
              <a:buClr>
                <a:srgbClr val="812990"/>
              </a:buClr>
              <a:defRPr>
                <a:solidFill>
                  <a:srgbClr val="132433"/>
                </a:solidFill>
              </a:defRPr>
            </a:lvl7pPr>
            <a:lvl8pPr>
              <a:buClr>
                <a:srgbClr val="812990"/>
              </a:buClr>
              <a:defRPr>
                <a:solidFill>
                  <a:srgbClr val="132433"/>
                </a:solidFill>
              </a:defRPr>
            </a:lvl8pPr>
            <a:lvl9pPr>
              <a:buClr>
                <a:srgbClr val="812990"/>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730848"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812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6" name="Rectangle 5">
            <a:extLst>
              <a:ext uri="{FF2B5EF4-FFF2-40B4-BE49-F238E27FC236}">
                <a16:creationId xmlns:a16="http://schemas.microsoft.com/office/drawing/2014/main" id="{980F0EDE-E264-0D0D-BE80-3D131E9E0613}"/>
              </a:ext>
            </a:extLst>
          </p:cNvPr>
          <p:cNvSpPr/>
          <p:nvPr userDrawn="1"/>
        </p:nvSpPr>
        <p:spPr>
          <a:xfrm>
            <a:off x="0" y="6257365"/>
            <a:ext cx="12801600" cy="941947"/>
          </a:xfrm>
          <a:prstGeom prst="rect">
            <a:avLst/>
          </a:prstGeom>
          <a:solidFill>
            <a:srgbClr val="812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sp>
        <p:nvSpPr>
          <p:cNvPr id="9" name="Oval 8">
            <a:extLst>
              <a:ext uri="{FF2B5EF4-FFF2-40B4-BE49-F238E27FC236}">
                <a16:creationId xmlns:a16="http://schemas.microsoft.com/office/drawing/2014/main" id="{88ACD629-B8CF-B0DA-F755-59FC66B4D57D}"/>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11" name="Picture 10" descr="Department for Education (DfE) and UCAS partnership logo">
            <a:extLst>
              <a:ext uri="{FF2B5EF4-FFF2-40B4-BE49-F238E27FC236}">
                <a16:creationId xmlns:a16="http://schemas.microsoft.com/office/drawing/2014/main" id="{CFE92105-7F07-223A-4C83-29E26AE064DF}"/>
              </a:ext>
            </a:extLst>
          </p:cNvPr>
          <p:cNvPicPr>
            <a:picLocks noChangeAspect="1"/>
          </p:cNvPicPr>
          <p:nvPr userDrawn="1"/>
        </p:nvPicPr>
        <p:blipFill>
          <a:blip r:embed="rId3"/>
          <a:stretch>
            <a:fillRect/>
          </a:stretch>
        </p:blipFill>
        <p:spPr>
          <a:xfrm>
            <a:off x="10775810" y="6392094"/>
            <a:ext cx="1695450" cy="658407"/>
          </a:xfrm>
          <a:prstGeom prst="rect">
            <a:avLst/>
          </a:prstGeom>
        </p:spPr>
      </p:pic>
    </p:spTree>
    <p:extLst>
      <p:ext uri="{BB962C8B-B14F-4D97-AF65-F5344CB8AC3E}">
        <p14:creationId xmlns:p14="http://schemas.microsoft.com/office/powerpoint/2010/main" val="938174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6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800" y="2225918"/>
            <a:ext cx="11739237" cy="3601141"/>
          </a:xfrm>
          <a:prstGeom prst="rect">
            <a:avLst/>
          </a:prstGeom>
        </p:spPr>
        <p:txBody>
          <a:bodyPr/>
          <a:lstStyle>
            <a:lvl1pPr>
              <a:buClr>
                <a:srgbClr val="132433"/>
              </a:buClr>
              <a:defRPr>
                <a:solidFill>
                  <a:srgbClr val="132433"/>
                </a:solidFill>
              </a:defRPr>
            </a:lvl1pPr>
            <a:lvl2pPr>
              <a:buClr>
                <a:srgbClr val="132433"/>
              </a:buClr>
              <a:defRPr>
                <a:solidFill>
                  <a:srgbClr val="132433"/>
                </a:solidFill>
              </a:defRPr>
            </a:lvl2pPr>
            <a:lvl3pPr>
              <a:buClr>
                <a:srgbClr val="132433"/>
              </a:buClr>
              <a:defRPr>
                <a:solidFill>
                  <a:srgbClr val="132433"/>
                </a:solidFill>
              </a:defRPr>
            </a:lvl3pPr>
            <a:lvl4pPr>
              <a:buClr>
                <a:srgbClr val="132433"/>
              </a:buClr>
              <a:defRPr>
                <a:solidFill>
                  <a:srgbClr val="132433"/>
                </a:solidFill>
              </a:defRPr>
            </a:lvl4pPr>
            <a:lvl5pPr>
              <a:buClr>
                <a:srgbClr val="132433"/>
              </a:buClr>
              <a:defRPr>
                <a:solidFill>
                  <a:srgbClr val="132433"/>
                </a:solidFill>
              </a:defRPr>
            </a:lvl5pPr>
            <a:lvl6pPr>
              <a:buClr>
                <a:srgbClr val="132433"/>
              </a:buClr>
              <a:defRPr>
                <a:solidFill>
                  <a:srgbClr val="132433"/>
                </a:solidFill>
              </a:defRPr>
            </a:lvl6pPr>
            <a:lvl7pPr>
              <a:buClr>
                <a:srgbClr val="132433"/>
              </a:buClr>
              <a:defRPr>
                <a:solidFill>
                  <a:srgbClr val="132433"/>
                </a:solidFill>
              </a:defRPr>
            </a:lvl7pPr>
            <a:lvl8pPr>
              <a:buClr>
                <a:srgbClr val="132433"/>
              </a:buClr>
              <a:defRPr>
                <a:solidFill>
                  <a:srgbClr val="132433"/>
                </a:solidFill>
              </a:defRPr>
            </a:lvl8pPr>
            <a:lvl9pPr>
              <a:buClr>
                <a:srgbClr val="132433"/>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739237"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6" name="Rectangle 5">
            <a:extLst>
              <a:ext uri="{FF2B5EF4-FFF2-40B4-BE49-F238E27FC236}">
                <a16:creationId xmlns:a16="http://schemas.microsoft.com/office/drawing/2014/main" id="{12BCA9F3-C5E8-6265-F3BF-0B629449B4D5}"/>
              </a:ext>
            </a:extLst>
          </p:cNvPr>
          <p:cNvSpPr/>
          <p:nvPr userDrawn="1"/>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sp>
        <p:nvSpPr>
          <p:cNvPr id="9" name="Oval 8">
            <a:extLst>
              <a:ext uri="{FF2B5EF4-FFF2-40B4-BE49-F238E27FC236}">
                <a16:creationId xmlns:a16="http://schemas.microsoft.com/office/drawing/2014/main" id="{54182D08-E4B8-CE59-BC13-B8949596C7BB}"/>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11" name="Picture 10" descr="Department for Education (DfE) and UCAS partnership logo">
            <a:extLst>
              <a:ext uri="{FF2B5EF4-FFF2-40B4-BE49-F238E27FC236}">
                <a16:creationId xmlns:a16="http://schemas.microsoft.com/office/drawing/2014/main" id="{75F2A058-745D-E1EE-B492-10030B58C8BF}"/>
              </a:ext>
            </a:extLst>
          </p:cNvPr>
          <p:cNvPicPr>
            <a:picLocks noChangeAspect="1"/>
          </p:cNvPicPr>
          <p:nvPr userDrawn="1"/>
        </p:nvPicPr>
        <p:blipFill>
          <a:blip r:embed="rId3"/>
          <a:stretch>
            <a:fillRect/>
          </a:stretch>
        </p:blipFill>
        <p:spPr>
          <a:xfrm>
            <a:off x="10775810" y="6392094"/>
            <a:ext cx="1695450" cy="658407"/>
          </a:xfrm>
          <a:prstGeom prst="rect">
            <a:avLst/>
          </a:prstGeom>
        </p:spPr>
      </p:pic>
    </p:spTree>
    <p:extLst>
      <p:ext uri="{BB962C8B-B14F-4D97-AF65-F5344CB8AC3E}">
        <p14:creationId xmlns:p14="http://schemas.microsoft.com/office/powerpoint/2010/main" val="1930805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4_Title and Content 1">
    <p:bg>
      <p:bgPr>
        <a:solidFill>
          <a:srgbClr val="706CB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49474AA-7867-A9D8-8F85-A84D27DD23A9}"/>
              </a:ext>
            </a:extLst>
          </p:cNvPr>
          <p:cNvSpPr>
            <a:spLocks noGrp="1"/>
          </p:cNvSpPr>
          <p:nvPr>
            <p:ph idx="1"/>
          </p:nvPr>
        </p:nvSpPr>
        <p:spPr>
          <a:xfrm>
            <a:off x="424800" y="2225918"/>
            <a:ext cx="11772793" cy="36011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C342A61A-B88D-9469-5916-99CCF6C453CA}"/>
              </a:ext>
            </a:extLst>
          </p:cNvPr>
          <p:cNvSpPr>
            <a:spLocks noGrp="1"/>
          </p:cNvSpPr>
          <p:nvPr>
            <p:ph type="title" hasCustomPrompt="1"/>
          </p:nvPr>
        </p:nvSpPr>
        <p:spPr>
          <a:xfrm>
            <a:off x="424800" y="489201"/>
            <a:ext cx="11772793" cy="1393388"/>
          </a:xfrm>
          <a:prstGeom prst="rect">
            <a:avLst/>
          </a:prstGeom>
        </p:spPr>
        <p:txBody>
          <a:bodyPr vert="horz" wrap="none" lIns="0" tIns="0" rIns="0" bIns="0" rtlCol="0" anchor="t" anchorCtr="0">
            <a:noAutofit/>
          </a:bodyPr>
          <a:lstStyle>
            <a:lvl1pPr>
              <a:defRPr spc="-150">
                <a:solidFill>
                  <a:schemeClr val="bg1"/>
                </a:solidFill>
              </a:defRPr>
            </a:lvl1pPr>
          </a:lstStyle>
          <a:p>
            <a:r>
              <a:rPr lang="en-GB"/>
              <a:t>CLICK TO EDIT </a:t>
            </a:r>
            <a:br>
              <a:rPr lang="en-GB"/>
            </a:br>
            <a:r>
              <a:rPr lang="en-GB"/>
              <a:t>MASTER TITLE STYLE</a:t>
            </a:r>
            <a:endParaRPr lang="en-US"/>
          </a:p>
        </p:txBody>
      </p:sp>
      <p:sp>
        <p:nvSpPr>
          <p:cNvPr id="3" name="Oval 2">
            <a:extLst>
              <a:ext uri="{FF2B5EF4-FFF2-40B4-BE49-F238E27FC236}">
                <a16:creationId xmlns:a16="http://schemas.microsoft.com/office/drawing/2014/main" id="{52AC791C-D13E-DCBA-B65B-24CDD5342F82}"/>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4" name="Picture 3" descr="Department for Education (DfE) and UCAS partnership logo">
            <a:extLst>
              <a:ext uri="{FF2B5EF4-FFF2-40B4-BE49-F238E27FC236}">
                <a16:creationId xmlns:a16="http://schemas.microsoft.com/office/drawing/2014/main" id="{44D6CF74-E6F5-D4CB-65F5-9159BD0B5EDC}"/>
              </a:ext>
            </a:extLst>
          </p:cNvPr>
          <p:cNvPicPr>
            <a:picLocks noChangeAspect="1"/>
          </p:cNvPicPr>
          <p:nvPr userDrawn="1"/>
        </p:nvPicPr>
        <p:blipFill>
          <a:blip r:embed="rId2"/>
          <a:stretch>
            <a:fillRect/>
          </a:stretch>
        </p:blipFill>
        <p:spPr>
          <a:xfrm>
            <a:off x="10775810" y="6392094"/>
            <a:ext cx="1695450" cy="658407"/>
          </a:xfrm>
          <a:prstGeom prst="rect">
            <a:avLst/>
          </a:prstGeom>
        </p:spPr>
      </p:pic>
    </p:spTree>
    <p:extLst>
      <p:ext uri="{BB962C8B-B14F-4D97-AF65-F5344CB8AC3E}">
        <p14:creationId xmlns:p14="http://schemas.microsoft.com/office/powerpoint/2010/main" val="1321270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0359A-80BF-E683-393F-CB58BC9996B2}"/>
              </a:ext>
            </a:extLst>
          </p:cNvPr>
          <p:cNvSpPr/>
          <p:nvPr/>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5" name="Picture 4">
            <a:extLst>
              <a:ext uri="{FF2B5EF4-FFF2-40B4-BE49-F238E27FC236}">
                <a16:creationId xmlns:a16="http://schemas.microsoft.com/office/drawing/2014/main" id="{2BBA7CD5-C31F-F7EF-59A0-DC3DC6859C1D}"/>
              </a:ext>
            </a:extLst>
          </p:cNvPr>
          <p:cNvPicPr>
            <a:picLocks noChangeAspect="1"/>
          </p:cNvPicPr>
          <p:nvPr/>
        </p:nvPicPr>
        <p:blipFill>
          <a:blip r:embed="rId29"/>
          <a:srcRect/>
          <a:stretch/>
        </p:blipFill>
        <p:spPr>
          <a:xfrm>
            <a:off x="11351120" y="6549706"/>
            <a:ext cx="1120140" cy="337746"/>
          </a:xfrm>
          <a:prstGeom prst="rect">
            <a:avLst/>
          </a:prstGeom>
        </p:spPr>
      </p:pic>
      <p:sp>
        <p:nvSpPr>
          <p:cNvPr id="9" name="Oval 8">
            <a:extLst>
              <a:ext uri="{FF2B5EF4-FFF2-40B4-BE49-F238E27FC236}">
                <a16:creationId xmlns:a16="http://schemas.microsoft.com/office/drawing/2014/main" id="{95E7C845-D1B3-7BAF-123B-0151D0A10BA2}"/>
              </a:ext>
            </a:extLst>
          </p:cNvPr>
          <p:cNvSpPr/>
          <p:nvPr/>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7" name="Rectangle 6">
            <a:extLst>
              <a:ext uri="{FF2B5EF4-FFF2-40B4-BE49-F238E27FC236}">
                <a16:creationId xmlns:a16="http://schemas.microsoft.com/office/drawing/2014/main" id="{DB902FA9-312B-FCF5-44A6-2F60F73E8EC0}"/>
              </a:ext>
            </a:extLst>
          </p:cNvPr>
          <p:cNvSpPr/>
          <p:nvPr userDrawn="1"/>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sp>
        <p:nvSpPr>
          <p:cNvPr id="10" name="Oval 9">
            <a:extLst>
              <a:ext uri="{FF2B5EF4-FFF2-40B4-BE49-F238E27FC236}">
                <a16:creationId xmlns:a16="http://schemas.microsoft.com/office/drawing/2014/main" id="{1724D7C2-46F3-8BB8-FCF9-390369419160}"/>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6" name="Picture 5" descr="Department for Education (DfE) and UCAS partnership logo">
            <a:extLst>
              <a:ext uri="{FF2B5EF4-FFF2-40B4-BE49-F238E27FC236}">
                <a16:creationId xmlns:a16="http://schemas.microsoft.com/office/drawing/2014/main" id="{864A2D37-CC17-F128-CE6C-9BDD2FA9E2C7}"/>
              </a:ext>
            </a:extLst>
          </p:cNvPr>
          <p:cNvPicPr>
            <a:picLocks noChangeAspect="1"/>
          </p:cNvPicPr>
          <p:nvPr userDrawn="1"/>
        </p:nvPicPr>
        <p:blipFill>
          <a:blip r:embed="rId30"/>
          <a:stretch>
            <a:fillRect/>
          </a:stretch>
        </p:blipFill>
        <p:spPr>
          <a:xfrm>
            <a:off x="10775810" y="6392094"/>
            <a:ext cx="1695450" cy="658407"/>
          </a:xfrm>
          <a:prstGeom prst="rect">
            <a:avLst/>
          </a:prstGeom>
        </p:spPr>
      </p:pic>
    </p:spTree>
    <p:extLst>
      <p:ext uri="{BB962C8B-B14F-4D97-AF65-F5344CB8AC3E}">
        <p14:creationId xmlns:p14="http://schemas.microsoft.com/office/powerpoint/2010/main" val="3766830965"/>
      </p:ext>
    </p:extLst>
  </p:cSld>
  <p:clrMap bg1="lt1" tx1="dk1" bg2="lt2" tx2="dk2" accent1="accent1" accent2="accent2" accent3="accent3" accent4="accent4" accent5="accent5" accent6="accent6" hlink="hlink" folHlink="folHlink"/>
  <p:sldLayoutIdLst>
    <p:sldLayoutId id="2147483952" r:id="rId1"/>
    <p:sldLayoutId id="2147483957" r:id="rId2"/>
    <p:sldLayoutId id="2147483959" r:id="rId3"/>
    <p:sldLayoutId id="2147483966" r:id="rId4"/>
    <p:sldLayoutId id="2147483968" r:id="rId5"/>
    <p:sldLayoutId id="2147483977" r:id="rId6"/>
    <p:sldLayoutId id="2147483978" r:id="rId7"/>
    <p:sldLayoutId id="2147483980" r:id="rId8"/>
    <p:sldLayoutId id="2147483987" r:id="rId9"/>
    <p:sldLayoutId id="2147483988" r:id="rId10"/>
    <p:sldLayoutId id="2147483990" r:id="rId11"/>
    <p:sldLayoutId id="2147483997" r:id="rId12"/>
    <p:sldLayoutId id="2147483998" r:id="rId13"/>
    <p:sldLayoutId id="2147484000" r:id="rId14"/>
    <p:sldLayoutId id="2147484001" r:id="rId15"/>
    <p:sldLayoutId id="2147484002" r:id="rId16"/>
    <p:sldLayoutId id="2147484003" r:id="rId17"/>
    <p:sldLayoutId id="2147484004" r:id="rId18"/>
    <p:sldLayoutId id="2147484005" r:id="rId19"/>
    <p:sldLayoutId id="2147484006" r:id="rId20"/>
    <p:sldLayoutId id="2147484007" r:id="rId21"/>
    <p:sldLayoutId id="2147484008" r:id="rId22"/>
    <p:sldLayoutId id="2147484009" r:id="rId23"/>
    <p:sldLayoutId id="2147484010" r:id="rId24"/>
    <p:sldLayoutId id="2147484015" r:id="rId25"/>
    <p:sldLayoutId id="2147484017" r:id="rId26"/>
    <p:sldLayoutId id="2147484018" r:id="rId27"/>
  </p:sldLayoutIdLst>
  <p:hf hdr="0"/>
  <p:txStyles>
    <p:titleStyle>
      <a:lvl1pPr algn="l" defTabSz="959914" rtl="0" eaLnBrk="1" latinLnBrk="0" hangingPunct="1">
        <a:lnSpc>
          <a:spcPct val="90000"/>
        </a:lnSpc>
        <a:spcBef>
          <a:spcPct val="0"/>
        </a:spcBef>
        <a:buNone/>
        <a:defRPr sz="5599" b="0" i="0" kern="1200" spc="-210">
          <a:solidFill>
            <a:srgbClr val="132433"/>
          </a:solidFill>
          <a:latin typeface="Oswald Medium" pitchFamily="2" charset="77"/>
          <a:ea typeface="Roboto" panose="02000000000000000000" pitchFamily="2" charset="0"/>
          <a:cs typeface="Roboto" panose="02000000000000000000" pitchFamily="2" charset="0"/>
        </a:defRPr>
      </a:lvl1pPr>
    </p:titleStyle>
    <p:bodyStyle>
      <a:lvl1pPr marL="239979" indent="-239979" algn="l" defTabSz="959914" rtl="0" eaLnBrk="1" latinLnBrk="0" hangingPunct="1">
        <a:lnSpc>
          <a:spcPct val="100000"/>
        </a:lnSpc>
        <a:spcBef>
          <a:spcPts val="1050"/>
        </a:spcBef>
        <a:buClr>
          <a:schemeClr val="tx1"/>
        </a:buClr>
        <a:buFont typeface="Wingdings" pitchFamily="2" charset="2"/>
        <a:buChar char="§"/>
        <a:defRPr sz="293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719936" indent="-239979" algn="l" defTabSz="959914" rtl="0" eaLnBrk="1" latinLnBrk="0" hangingPunct="1">
        <a:lnSpc>
          <a:spcPct val="100000"/>
        </a:lnSpc>
        <a:spcBef>
          <a:spcPts val="525"/>
        </a:spcBef>
        <a:buClr>
          <a:schemeClr val="tx1"/>
        </a:buClr>
        <a:buFont typeface="Wingdings" pitchFamily="2" charset="2"/>
        <a:buChar char="§"/>
        <a:defRPr sz="251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99893" indent="-239979" algn="l" defTabSz="959914" rtl="0" eaLnBrk="1" latinLnBrk="0" hangingPunct="1">
        <a:lnSpc>
          <a:spcPct val="100000"/>
        </a:lnSpc>
        <a:spcBef>
          <a:spcPts val="525"/>
        </a:spcBef>
        <a:buClr>
          <a:schemeClr val="tx1"/>
        </a:buClr>
        <a:buFont typeface="Wingdings" pitchFamily="2" charset="2"/>
        <a:buChar char="§"/>
        <a:defRPr sz="21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79850"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159807"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639764"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3119721"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3599678"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4079636"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959914" rtl="0" eaLnBrk="1" latinLnBrk="0" hangingPunct="1">
        <a:defRPr sz="1890" kern="1200">
          <a:solidFill>
            <a:schemeClr val="tx1"/>
          </a:solidFill>
          <a:latin typeface="+mn-lt"/>
          <a:ea typeface="+mn-ea"/>
          <a:cs typeface="+mn-cs"/>
        </a:defRPr>
      </a:lvl1pPr>
      <a:lvl2pPr marL="479957" algn="l" defTabSz="959914" rtl="0" eaLnBrk="1" latinLnBrk="0" hangingPunct="1">
        <a:defRPr sz="1890" kern="1200">
          <a:solidFill>
            <a:schemeClr val="tx1"/>
          </a:solidFill>
          <a:latin typeface="+mn-lt"/>
          <a:ea typeface="+mn-ea"/>
          <a:cs typeface="+mn-cs"/>
        </a:defRPr>
      </a:lvl2pPr>
      <a:lvl3pPr marL="959914" algn="l" defTabSz="959914" rtl="0" eaLnBrk="1" latinLnBrk="0" hangingPunct="1">
        <a:defRPr sz="1890" kern="1200">
          <a:solidFill>
            <a:schemeClr val="tx1"/>
          </a:solidFill>
          <a:latin typeface="+mn-lt"/>
          <a:ea typeface="+mn-ea"/>
          <a:cs typeface="+mn-cs"/>
        </a:defRPr>
      </a:lvl3pPr>
      <a:lvl4pPr marL="1439871" algn="l" defTabSz="959914" rtl="0" eaLnBrk="1" latinLnBrk="0" hangingPunct="1">
        <a:defRPr sz="1890" kern="1200">
          <a:solidFill>
            <a:schemeClr val="tx1"/>
          </a:solidFill>
          <a:latin typeface="+mn-lt"/>
          <a:ea typeface="+mn-ea"/>
          <a:cs typeface="+mn-cs"/>
        </a:defRPr>
      </a:lvl4pPr>
      <a:lvl5pPr marL="1919829" algn="l" defTabSz="959914" rtl="0" eaLnBrk="1" latinLnBrk="0" hangingPunct="1">
        <a:defRPr sz="1890" kern="1200">
          <a:solidFill>
            <a:schemeClr val="tx1"/>
          </a:solidFill>
          <a:latin typeface="+mn-lt"/>
          <a:ea typeface="+mn-ea"/>
          <a:cs typeface="+mn-cs"/>
        </a:defRPr>
      </a:lvl5pPr>
      <a:lvl6pPr marL="2399786" algn="l" defTabSz="959914" rtl="0" eaLnBrk="1" latinLnBrk="0" hangingPunct="1">
        <a:defRPr sz="1890" kern="1200">
          <a:solidFill>
            <a:schemeClr val="tx1"/>
          </a:solidFill>
          <a:latin typeface="+mn-lt"/>
          <a:ea typeface="+mn-ea"/>
          <a:cs typeface="+mn-cs"/>
        </a:defRPr>
      </a:lvl6pPr>
      <a:lvl7pPr marL="2879743" algn="l" defTabSz="959914" rtl="0" eaLnBrk="1" latinLnBrk="0" hangingPunct="1">
        <a:defRPr sz="1890" kern="1200">
          <a:solidFill>
            <a:schemeClr val="tx1"/>
          </a:solidFill>
          <a:latin typeface="+mn-lt"/>
          <a:ea typeface="+mn-ea"/>
          <a:cs typeface="+mn-cs"/>
        </a:defRPr>
      </a:lvl7pPr>
      <a:lvl8pPr marL="3359700" algn="l" defTabSz="959914" rtl="0" eaLnBrk="1" latinLnBrk="0" hangingPunct="1">
        <a:defRPr sz="1890" kern="1200">
          <a:solidFill>
            <a:schemeClr val="tx1"/>
          </a:solidFill>
          <a:latin typeface="+mn-lt"/>
          <a:ea typeface="+mn-ea"/>
          <a:cs typeface="+mn-cs"/>
        </a:defRPr>
      </a:lvl8pPr>
      <a:lvl9pPr marL="3839657" algn="l" defTabSz="959914" rtl="0" eaLnBrk="1" latinLnBrk="0" hangingPunct="1">
        <a:defRPr sz="189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8">
          <p15:clr>
            <a:srgbClr val="F26B43"/>
          </p15:clr>
        </p15:guide>
        <p15:guide id="2" pos="4032">
          <p15:clr>
            <a:srgbClr val="F26B43"/>
          </p15:clr>
        </p15:guide>
        <p15:guide id="3" orient="horz" pos="300">
          <p15:clr>
            <a:srgbClr val="F26B43"/>
          </p15:clr>
        </p15:guide>
        <p15:guide id="5" orient="horz" pos="1442">
          <p15:clr>
            <a:srgbClr val="F26B43"/>
          </p15:clr>
        </p15:guide>
        <p15:guide id="7" pos="253">
          <p15:clr>
            <a:srgbClr val="F26B43"/>
          </p15:clr>
        </p15:guide>
        <p15:guide id="8" pos="7811">
          <p15:clr>
            <a:srgbClr val="F26B43"/>
          </p15:clr>
        </p15:guide>
        <p15:guide id="9" orient="horz" pos="423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0359A-80BF-E683-393F-CB58BC9996B2}"/>
              </a:ext>
            </a:extLst>
          </p:cNvPr>
          <p:cNvSpPr/>
          <p:nvPr/>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6">
              <a:solidFill>
                <a:schemeClr val="tx1"/>
              </a:solidFill>
            </a:endParaRPr>
          </a:p>
        </p:txBody>
      </p:sp>
      <p:pic>
        <p:nvPicPr>
          <p:cNvPr id="5" name="Picture 4">
            <a:extLst>
              <a:ext uri="{FF2B5EF4-FFF2-40B4-BE49-F238E27FC236}">
                <a16:creationId xmlns:a16="http://schemas.microsoft.com/office/drawing/2014/main" id="{2BBA7CD5-C31F-F7EF-59A0-DC3DC6859C1D}"/>
              </a:ext>
            </a:extLst>
          </p:cNvPr>
          <p:cNvPicPr>
            <a:picLocks noChangeAspect="1"/>
          </p:cNvPicPr>
          <p:nvPr/>
        </p:nvPicPr>
        <p:blipFill>
          <a:blip r:embed="rId5"/>
          <a:srcRect/>
          <a:stretch/>
        </p:blipFill>
        <p:spPr>
          <a:xfrm>
            <a:off x="11351120" y="6549706"/>
            <a:ext cx="1120140" cy="337746"/>
          </a:xfrm>
          <a:prstGeom prst="rect">
            <a:avLst/>
          </a:prstGeom>
        </p:spPr>
      </p:pic>
      <p:sp>
        <p:nvSpPr>
          <p:cNvPr id="9" name="Oval 8">
            <a:extLst>
              <a:ext uri="{FF2B5EF4-FFF2-40B4-BE49-F238E27FC236}">
                <a16:creationId xmlns:a16="http://schemas.microsoft.com/office/drawing/2014/main" id="{95E7C845-D1B3-7BAF-123B-0151D0A10BA2}"/>
              </a:ext>
            </a:extLst>
          </p:cNvPr>
          <p:cNvSpPr/>
          <p:nvPr/>
        </p:nvSpPr>
        <p:spPr>
          <a:xfrm>
            <a:off x="238772" y="6472648"/>
            <a:ext cx="491864" cy="491864"/>
          </a:xfrm>
          <a:prstGeom prst="ellipse">
            <a:avLst/>
          </a:prstGeom>
          <a:solidFill>
            <a:schemeClr val="bg1"/>
          </a:solidFill>
          <a:ln w="9508" cap="flat">
            <a:noFill/>
            <a:prstDash val="solid"/>
            <a:miter/>
          </a:ln>
        </p:spPr>
        <p:txBody>
          <a:bodyPr rot="0" spcFirstLastPara="0" vertOverflow="overflow" horzOverflow="overflow" vert="horz" wrap="square" lIns="71984" tIns="71984" rIns="71984" bIns="71984"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7" name="Rectangle 6">
            <a:extLst>
              <a:ext uri="{FF2B5EF4-FFF2-40B4-BE49-F238E27FC236}">
                <a16:creationId xmlns:a16="http://schemas.microsoft.com/office/drawing/2014/main" id="{DB902FA9-312B-FCF5-44A6-2F60F73E8EC0}"/>
              </a:ext>
            </a:extLst>
          </p:cNvPr>
          <p:cNvSpPr/>
          <p:nvPr userDrawn="1"/>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6">
              <a:solidFill>
                <a:schemeClr val="tx1"/>
              </a:solidFill>
            </a:endParaRPr>
          </a:p>
        </p:txBody>
      </p:sp>
      <p:sp>
        <p:nvSpPr>
          <p:cNvPr id="10" name="Oval 9">
            <a:extLst>
              <a:ext uri="{FF2B5EF4-FFF2-40B4-BE49-F238E27FC236}">
                <a16:creationId xmlns:a16="http://schemas.microsoft.com/office/drawing/2014/main" id="{1724D7C2-46F3-8BB8-FCF9-390369419160}"/>
              </a:ext>
            </a:extLst>
          </p:cNvPr>
          <p:cNvSpPr/>
          <p:nvPr userDrawn="1"/>
        </p:nvSpPr>
        <p:spPr>
          <a:xfrm>
            <a:off x="238772" y="6472648"/>
            <a:ext cx="491864" cy="491864"/>
          </a:xfrm>
          <a:prstGeom prst="ellipse">
            <a:avLst/>
          </a:prstGeom>
          <a:solidFill>
            <a:schemeClr val="bg1"/>
          </a:solidFill>
          <a:ln w="9508" cap="flat">
            <a:noFill/>
            <a:prstDash val="solid"/>
            <a:miter/>
          </a:ln>
        </p:spPr>
        <p:txBody>
          <a:bodyPr rot="0" spcFirstLastPara="0" vertOverflow="overflow" horzOverflow="overflow" vert="horz" wrap="square" lIns="71984" tIns="71984" rIns="71984" bIns="71984"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6" name="Picture 5" descr="Department for Education (DfE) and UCAS partnership logo">
            <a:extLst>
              <a:ext uri="{FF2B5EF4-FFF2-40B4-BE49-F238E27FC236}">
                <a16:creationId xmlns:a16="http://schemas.microsoft.com/office/drawing/2014/main" id="{864A2D37-CC17-F128-CE6C-9BDD2FA9E2C7}"/>
              </a:ext>
            </a:extLst>
          </p:cNvPr>
          <p:cNvPicPr>
            <a:picLocks noChangeAspect="1"/>
          </p:cNvPicPr>
          <p:nvPr userDrawn="1"/>
        </p:nvPicPr>
        <p:blipFill>
          <a:blip r:embed="rId6"/>
          <a:stretch>
            <a:fillRect/>
          </a:stretch>
        </p:blipFill>
        <p:spPr>
          <a:xfrm>
            <a:off x="10775810" y="6392095"/>
            <a:ext cx="1695450" cy="658408"/>
          </a:xfrm>
          <a:prstGeom prst="rect">
            <a:avLst/>
          </a:prstGeom>
        </p:spPr>
      </p:pic>
    </p:spTree>
    <p:extLst>
      <p:ext uri="{BB962C8B-B14F-4D97-AF65-F5344CB8AC3E}">
        <p14:creationId xmlns:p14="http://schemas.microsoft.com/office/powerpoint/2010/main" val="3766830965"/>
      </p:ext>
    </p:extLst>
  </p:cSld>
  <p:clrMap bg1="lt1" tx1="dk1" bg2="lt2" tx2="dk2" accent1="accent1" accent2="accent2" accent3="accent3" accent4="accent4" accent5="accent5" accent6="accent6" hlink="hlink" folHlink="folHlink"/>
  <p:sldLayoutIdLst>
    <p:sldLayoutId id="2147484021" r:id="rId1"/>
    <p:sldLayoutId id="2147484020" r:id="rId2"/>
    <p:sldLayoutId id="2147484022" r:id="rId3"/>
  </p:sldLayoutIdLst>
  <p:hf hdr="0"/>
  <p:txStyles>
    <p:titleStyle>
      <a:lvl1pPr algn="l" defTabSz="959914" rtl="0" eaLnBrk="1" latinLnBrk="0" hangingPunct="1">
        <a:lnSpc>
          <a:spcPct val="90000"/>
        </a:lnSpc>
        <a:spcBef>
          <a:spcPct val="0"/>
        </a:spcBef>
        <a:buNone/>
        <a:defRPr sz="5599" b="0" i="0" kern="1200" spc="-210">
          <a:solidFill>
            <a:srgbClr val="132433"/>
          </a:solidFill>
          <a:latin typeface="Oswald Medium" pitchFamily="2" charset="77"/>
          <a:ea typeface="Roboto" panose="02000000000000000000" pitchFamily="2" charset="0"/>
          <a:cs typeface="Roboto" panose="02000000000000000000" pitchFamily="2" charset="0"/>
        </a:defRPr>
      </a:lvl1pPr>
    </p:titleStyle>
    <p:bodyStyle>
      <a:lvl1pPr marL="239979" indent="-239979" algn="l" defTabSz="959914" rtl="0" eaLnBrk="1" latinLnBrk="0" hangingPunct="1">
        <a:lnSpc>
          <a:spcPct val="100000"/>
        </a:lnSpc>
        <a:spcBef>
          <a:spcPts val="1050"/>
        </a:spcBef>
        <a:buClr>
          <a:schemeClr val="tx1"/>
        </a:buClr>
        <a:buFont typeface="Wingdings" pitchFamily="2" charset="2"/>
        <a:buChar char="§"/>
        <a:defRPr sz="293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719936" indent="-239979" algn="l" defTabSz="959914" rtl="0" eaLnBrk="1" latinLnBrk="0" hangingPunct="1">
        <a:lnSpc>
          <a:spcPct val="100000"/>
        </a:lnSpc>
        <a:spcBef>
          <a:spcPts val="525"/>
        </a:spcBef>
        <a:buClr>
          <a:schemeClr val="tx1"/>
        </a:buClr>
        <a:buFont typeface="Wingdings" pitchFamily="2" charset="2"/>
        <a:buChar char="§"/>
        <a:defRPr sz="251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99893" indent="-239979" algn="l" defTabSz="959914" rtl="0" eaLnBrk="1" latinLnBrk="0" hangingPunct="1">
        <a:lnSpc>
          <a:spcPct val="100000"/>
        </a:lnSpc>
        <a:spcBef>
          <a:spcPts val="525"/>
        </a:spcBef>
        <a:buClr>
          <a:schemeClr val="tx1"/>
        </a:buClr>
        <a:buFont typeface="Wingdings" pitchFamily="2" charset="2"/>
        <a:buChar char="§"/>
        <a:defRPr sz="21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79850"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159807"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639764"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3119721"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3599678"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4079636"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959914" rtl="0" eaLnBrk="1" latinLnBrk="0" hangingPunct="1">
        <a:defRPr sz="1890" kern="1200">
          <a:solidFill>
            <a:schemeClr val="tx1"/>
          </a:solidFill>
          <a:latin typeface="+mn-lt"/>
          <a:ea typeface="+mn-ea"/>
          <a:cs typeface="+mn-cs"/>
        </a:defRPr>
      </a:lvl1pPr>
      <a:lvl2pPr marL="479957" algn="l" defTabSz="959914" rtl="0" eaLnBrk="1" latinLnBrk="0" hangingPunct="1">
        <a:defRPr sz="1890" kern="1200">
          <a:solidFill>
            <a:schemeClr val="tx1"/>
          </a:solidFill>
          <a:latin typeface="+mn-lt"/>
          <a:ea typeface="+mn-ea"/>
          <a:cs typeface="+mn-cs"/>
        </a:defRPr>
      </a:lvl2pPr>
      <a:lvl3pPr marL="959914" algn="l" defTabSz="959914" rtl="0" eaLnBrk="1" latinLnBrk="0" hangingPunct="1">
        <a:defRPr sz="1890" kern="1200">
          <a:solidFill>
            <a:schemeClr val="tx1"/>
          </a:solidFill>
          <a:latin typeface="+mn-lt"/>
          <a:ea typeface="+mn-ea"/>
          <a:cs typeface="+mn-cs"/>
        </a:defRPr>
      </a:lvl3pPr>
      <a:lvl4pPr marL="1439871" algn="l" defTabSz="959914" rtl="0" eaLnBrk="1" latinLnBrk="0" hangingPunct="1">
        <a:defRPr sz="1890" kern="1200">
          <a:solidFill>
            <a:schemeClr val="tx1"/>
          </a:solidFill>
          <a:latin typeface="+mn-lt"/>
          <a:ea typeface="+mn-ea"/>
          <a:cs typeface="+mn-cs"/>
        </a:defRPr>
      </a:lvl4pPr>
      <a:lvl5pPr marL="1919829" algn="l" defTabSz="959914" rtl="0" eaLnBrk="1" latinLnBrk="0" hangingPunct="1">
        <a:defRPr sz="1890" kern="1200">
          <a:solidFill>
            <a:schemeClr val="tx1"/>
          </a:solidFill>
          <a:latin typeface="+mn-lt"/>
          <a:ea typeface="+mn-ea"/>
          <a:cs typeface="+mn-cs"/>
        </a:defRPr>
      </a:lvl5pPr>
      <a:lvl6pPr marL="2399786" algn="l" defTabSz="959914" rtl="0" eaLnBrk="1" latinLnBrk="0" hangingPunct="1">
        <a:defRPr sz="1890" kern="1200">
          <a:solidFill>
            <a:schemeClr val="tx1"/>
          </a:solidFill>
          <a:latin typeface="+mn-lt"/>
          <a:ea typeface="+mn-ea"/>
          <a:cs typeface="+mn-cs"/>
        </a:defRPr>
      </a:lvl6pPr>
      <a:lvl7pPr marL="2879743" algn="l" defTabSz="959914" rtl="0" eaLnBrk="1" latinLnBrk="0" hangingPunct="1">
        <a:defRPr sz="1890" kern="1200">
          <a:solidFill>
            <a:schemeClr val="tx1"/>
          </a:solidFill>
          <a:latin typeface="+mn-lt"/>
          <a:ea typeface="+mn-ea"/>
          <a:cs typeface="+mn-cs"/>
        </a:defRPr>
      </a:lvl7pPr>
      <a:lvl8pPr marL="3359700" algn="l" defTabSz="959914" rtl="0" eaLnBrk="1" latinLnBrk="0" hangingPunct="1">
        <a:defRPr sz="1890" kern="1200">
          <a:solidFill>
            <a:schemeClr val="tx1"/>
          </a:solidFill>
          <a:latin typeface="+mn-lt"/>
          <a:ea typeface="+mn-ea"/>
          <a:cs typeface="+mn-cs"/>
        </a:defRPr>
      </a:lvl8pPr>
      <a:lvl9pPr marL="3839657" algn="l" defTabSz="959914" rtl="0" eaLnBrk="1" latinLnBrk="0" hangingPunct="1">
        <a:defRPr sz="189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8" userDrawn="1">
          <p15:clr>
            <a:srgbClr val="F26B43"/>
          </p15:clr>
        </p15:guide>
        <p15:guide id="2" pos="4032" userDrawn="1">
          <p15:clr>
            <a:srgbClr val="F26B43"/>
          </p15:clr>
        </p15:guide>
        <p15:guide id="3" orient="horz" pos="300" userDrawn="1">
          <p15:clr>
            <a:srgbClr val="F26B43"/>
          </p15:clr>
        </p15:guide>
        <p15:guide id="5" orient="horz" pos="1442" userDrawn="1">
          <p15:clr>
            <a:srgbClr val="F26B43"/>
          </p15:clr>
        </p15:guide>
        <p15:guide id="7" pos="253" userDrawn="1">
          <p15:clr>
            <a:srgbClr val="F26B43"/>
          </p15:clr>
        </p15:guide>
        <p15:guide id="8" pos="7811" userDrawn="1">
          <p15:clr>
            <a:srgbClr val="F26B43"/>
          </p15:clr>
        </p15:guide>
        <p15:guide id="9" orient="horz" pos="423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s://earlyconnect.apprenticeships.education.gov.uk/"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hyperlink" Target="https://earlyconnect.apprenticeships.education.gov.uk/"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earlyconnect.apprenticeships.education.gov.uk/E37000025" TargetMode="External"/><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xml"/><Relationship Id="rId1" Type="http://schemas.openxmlformats.org/officeDocument/2006/relationships/video" Target="https://ucasonline-my.sharepoint.com/personal/k_allebone_ucas_ac_uk/_layouts/15/stream.aspx?id=/personal/k_allebone_ucas_ac_uk/Documents/Microsoft%20Teams%20Chat%20Files/Early%20Connect%20DfE%20v4.mp4&amp;nav=eyJwbGF5YmFja09wdGlvbnMiOnsic3RhcnRUaW1lSW5TZWNvbmRzIjowLjgxMTkxNH19&amp;referrer=StreamWebApp.Web&amp;referrerScenario=AddressBarCopied.view" TargetMode="Externa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hyperlink" Target="Ucas.com/apprenticeships" TargetMode="External"/><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jpe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ambition.northeast-ca.gov.uk/early-connect"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7.xml"/><Relationship Id="rId1" Type="http://schemas.openxmlformats.org/officeDocument/2006/relationships/video" Target="https://www.youtube.com/embed/J5x2ECVhMgw?feature=oembed" TargetMode="External"/><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C7BA9-024D-A1DA-169D-988F0ADBECB0}"/>
              </a:ext>
            </a:extLst>
          </p:cNvPr>
          <p:cNvSpPr>
            <a:spLocks noGrp="1"/>
          </p:cNvSpPr>
          <p:nvPr>
            <p:ph type="ctrTitle"/>
          </p:nvPr>
        </p:nvSpPr>
        <p:spPr>
          <a:xfrm>
            <a:off x="409428" y="1312166"/>
            <a:ext cx="5152428" cy="2880000"/>
          </a:xfrm>
        </p:spPr>
        <p:txBody>
          <a:bodyPr/>
          <a:lstStyle/>
          <a:p>
            <a:r>
              <a:rPr lang="en-GB"/>
              <a:t>Apprenticeships: An introduction to Early Connect</a:t>
            </a:r>
          </a:p>
        </p:txBody>
      </p:sp>
      <p:sp>
        <p:nvSpPr>
          <p:cNvPr id="3" name="Subtitle 2">
            <a:extLst>
              <a:ext uri="{FF2B5EF4-FFF2-40B4-BE49-F238E27FC236}">
                <a16:creationId xmlns:a16="http://schemas.microsoft.com/office/drawing/2014/main" id="{F19A1B23-D80B-9000-B569-18FF5AA6F71D}"/>
              </a:ext>
            </a:extLst>
          </p:cNvPr>
          <p:cNvSpPr>
            <a:spLocks noGrp="1"/>
          </p:cNvSpPr>
          <p:nvPr>
            <p:ph type="subTitle" idx="1"/>
          </p:nvPr>
        </p:nvSpPr>
        <p:spPr>
          <a:xfrm>
            <a:off x="409429" y="4715198"/>
            <a:ext cx="4623226" cy="826588"/>
          </a:xfrm>
        </p:spPr>
        <p:txBody>
          <a:bodyPr>
            <a:normAutofit/>
          </a:bodyPr>
          <a:lstStyle/>
          <a:p>
            <a:r>
              <a:rPr lang="en-GB" sz="1260" dirty="0"/>
              <a:t>North East Pilot</a:t>
            </a:r>
          </a:p>
        </p:txBody>
      </p:sp>
      <p:pic>
        <p:nvPicPr>
          <p:cNvPr id="6" name="Picture Placeholder 5">
            <a:extLst>
              <a:ext uri="{FF2B5EF4-FFF2-40B4-BE49-F238E27FC236}">
                <a16:creationId xmlns:a16="http://schemas.microsoft.com/office/drawing/2014/main" id="{B69843F7-7BFB-831E-1182-EC94B7440AB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1520" t="11738" r="21567" b="3378"/>
          <a:stretch/>
        </p:blipFill>
        <p:spPr>
          <a:xfrm>
            <a:off x="5678470" y="-23628"/>
            <a:ext cx="7121720" cy="7222940"/>
          </a:xfrm>
        </p:spPr>
      </p:pic>
    </p:spTree>
    <p:extLst>
      <p:ext uri="{BB962C8B-B14F-4D97-AF65-F5344CB8AC3E}">
        <p14:creationId xmlns:p14="http://schemas.microsoft.com/office/powerpoint/2010/main" val="2188060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F9B6C-DE82-4567-0D69-1A56F8768CA1}"/>
              </a:ext>
            </a:extLst>
          </p:cNvPr>
          <p:cNvSpPr>
            <a:spLocks noGrp="1"/>
          </p:cNvSpPr>
          <p:nvPr>
            <p:ph type="title"/>
          </p:nvPr>
        </p:nvSpPr>
        <p:spPr/>
        <p:txBody>
          <a:bodyPr/>
          <a:lstStyle/>
          <a:p>
            <a:r>
              <a:rPr lang="en-GB" sz="5400">
                <a:solidFill>
                  <a:schemeClr val="tx1"/>
                </a:solidFill>
              </a:rPr>
              <a:t>Part 2: What is Early Connect?</a:t>
            </a:r>
          </a:p>
        </p:txBody>
      </p:sp>
      <p:sp>
        <p:nvSpPr>
          <p:cNvPr id="3" name="TextBox 2">
            <a:extLst>
              <a:ext uri="{FF2B5EF4-FFF2-40B4-BE49-F238E27FC236}">
                <a16:creationId xmlns:a16="http://schemas.microsoft.com/office/drawing/2014/main" id="{E0BE492C-5B25-60E2-4508-537A06005650}"/>
              </a:ext>
            </a:extLst>
          </p:cNvPr>
          <p:cNvSpPr txBox="1"/>
          <p:nvPr/>
        </p:nvSpPr>
        <p:spPr>
          <a:xfrm>
            <a:off x="423818" y="1824079"/>
            <a:ext cx="11337111" cy="3354765"/>
          </a:xfrm>
          <a:prstGeom prst="rect">
            <a:avLst/>
          </a:prstGeom>
          <a:noFill/>
        </p:spPr>
        <p:txBody>
          <a:bodyPr wrap="square" lIns="91440" tIns="45720" rIns="91440" bIns="45720" anchor="t">
            <a:spAutoFit/>
          </a:bodyPr>
          <a:lstStyle/>
          <a:p>
            <a:pPr marL="457200" indent="-457200">
              <a:lnSpc>
                <a:spcPct val="150000"/>
              </a:lnSpc>
              <a:buFont typeface="Arial" panose="020B0604020202020204" pitchFamily="34" charset="0"/>
              <a:buChar char="•"/>
            </a:pPr>
            <a:r>
              <a:rPr lang="en-GB" sz="2400">
                <a:solidFill>
                  <a:srgbClr val="333333"/>
                </a:solidFill>
                <a:latin typeface="Roboto Light" panose="02000000000000000000" pitchFamily="2" charset="0"/>
                <a:ea typeface="Roboto Light" panose="02000000000000000000" pitchFamily="2" charset="0"/>
                <a:cs typeface="Roboto Light" panose="02000000000000000000" pitchFamily="2" charset="0"/>
              </a:rPr>
              <a:t>A</a:t>
            </a:r>
            <a:r>
              <a:rPr lang="en-GB" sz="2400" b="0" i="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rPr>
              <a:t> pilot being delivered in partnership between the Department for Education (DfE) and UCAS</a:t>
            </a:r>
            <a:r>
              <a:rPr lang="en-GB" sz="2400">
                <a:solidFill>
                  <a:srgbClr val="333333"/>
                </a:solidFill>
                <a:latin typeface="Roboto Light" panose="02000000000000000000" pitchFamily="2" charset="0"/>
                <a:ea typeface="Roboto Light" panose="02000000000000000000" pitchFamily="2" charset="0"/>
                <a:cs typeface="Roboto Light" panose="02000000000000000000" pitchFamily="2" charset="0"/>
              </a:rPr>
              <a:t>.</a:t>
            </a:r>
            <a:endParaRPr lang="en-US" sz="2400">
              <a:latin typeface="Roboto Light" panose="02000000000000000000" pitchFamily="2" charset="0"/>
              <a:ea typeface="Roboto Light" panose="02000000000000000000" pitchFamily="2" charset="0"/>
              <a:cs typeface="Roboto Light" panose="02000000000000000000" pitchFamily="2" charset="0"/>
            </a:endParaRPr>
          </a:p>
          <a:p>
            <a:pPr marL="457200" indent="-457200">
              <a:lnSpc>
                <a:spcPct val="150000"/>
              </a:lnSpc>
              <a:buFont typeface="Arial" panose="020B0604020202020204" pitchFamily="34" charset="0"/>
              <a:buChar char="•"/>
            </a:pPr>
            <a:r>
              <a:rPr lang="en-GB" sz="2400" b="0" i="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rPr>
              <a:t>Their aim is to support more young people onto apprenticeships and make it easier for employers to find apprentices.</a:t>
            </a:r>
          </a:p>
          <a:p>
            <a:pPr marL="457200" indent="-457200">
              <a:lnSpc>
                <a:spcPct val="150000"/>
              </a:lnSpc>
              <a:buFont typeface="Arial" panose="020B0604020202020204" pitchFamily="34" charset="0"/>
              <a:buChar char="•"/>
            </a:pPr>
            <a:r>
              <a:rPr lang="en-GB" sz="2400">
                <a:solidFill>
                  <a:srgbClr val="333333"/>
                </a:solidFill>
                <a:latin typeface="Roboto Light" panose="02000000000000000000" pitchFamily="2" charset="0"/>
                <a:ea typeface="Roboto Light" panose="02000000000000000000" pitchFamily="2" charset="0"/>
                <a:cs typeface="Roboto Light" panose="02000000000000000000" pitchFamily="2" charset="0"/>
              </a:rPr>
              <a:t>To date a variety of employers have pledged over </a:t>
            </a:r>
            <a:r>
              <a:rPr lang="en-GB" sz="2400" b="1">
                <a:solidFill>
                  <a:srgbClr val="7030A0"/>
                </a:solidFill>
                <a:latin typeface="Roboto Light" panose="02000000000000000000" pitchFamily="2" charset="0"/>
                <a:ea typeface="Roboto Light" panose="02000000000000000000" pitchFamily="2" charset="0"/>
                <a:cs typeface="Roboto Light" panose="02000000000000000000" pitchFamily="2" charset="0"/>
              </a:rPr>
              <a:t>5,000 apprenticeship vacancies</a:t>
            </a:r>
            <a:r>
              <a:rPr lang="en-GB" sz="2400" b="1">
                <a:solidFill>
                  <a:srgbClr val="ED2881"/>
                </a:solidFill>
                <a:latin typeface="Roboto Light" panose="02000000000000000000" pitchFamily="2" charset="0"/>
                <a:ea typeface="Roboto Light" panose="02000000000000000000" pitchFamily="2" charset="0"/>
                <a:cs typeface="Roboto Light" panose="02000000000000000000" pitchFamily="2" charset="0"/>
              </a:rPr>
              <a:t> </a:t>
            </a:r>
            <a:r>
              <a:rPr lang="en-GB" sz="2400">
                <a:solidFill>
                  <a:srgbClr val="333333"/>
                </a:solidFill>
                <a:latin typeface="Roboto Light" panose="02000000000000000000" pitchFamily="2" charset="0"/>
                <a:ea typeface="Roboto Light" panose="02000000000000000000" pitchFamily="2" charset="0"/>
                <a:cs typeface="Roboto Light" panose="02000000000000000000" pitchFamily="2" charset="0"/>
              </a:rPr>
              <a:t>in the three </a:t>
            </a:r>
            <a:r>
              <a:rPr lang="en-GB" sz="2400" b="1">
                <a:solidFill>
                  <a:srgbClr val="333333"/>
                </a:solidFill>
                <a:latin typeface="Roboto Light" panose="02000000000000000000" pitchFamily="2" charset="0"/>
                <a:ea typeface="Roboto Light" panose="02000000000000000000" pitchFamily="2" charset="0"/>
                <a:cs typeface="Roboto Light" panose="02000000000000000000" pitchFamily="2" charset="0"/>
              </a:rPr>
              <a:t>pilot</a:t>
            </a:r>
            <a:r>
              <a:rPr lang="en-GB" sz="2400">
                <a:solidFill>
                  <a:srgbClr val="333333"/>
                </a:solidFill>
                <a:latin typeface="Roboto Light" panose="02000000000000000000" pitchFamily="2" charset="0"/>
                <a:ea typeface="Roboto Light" panose="02000000000000000000" pitchFamily="2" charset="0"/>
                <a:cs typeface="Roboto Light" panose="02000000000000000000" pitchFamily="2" charset="0"/>
              </a:rPr>
              <a:t> regions.</a:t>
            </a:r>
            <a:endParaRPr lang="en-GB" sz="240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3558576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C60E9-6907-904C-5DDE-352F45D6F9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453D20-A41F-9642-A77A-21D72EE17DB4}"/>
              </a:ext>
            </a:extLst>
          </p:cNvPr>
          <p:cNvSpPr>
            <a:spLocks noGrp="1"/>
          </p:cNvSpPr>
          <p:nvPr>
            <p:ph type="title"/>
          </p:nvPr>
        </p:nvSpPr>
        <p:spPr/>
        <p:txBody>
          <a:bodyPr/>
          <a:lstStyle/>
          <a:p>
            <a:r>
              <a:rPr lang="en-GB" dirty="0"/>
              <a:t>What do students benefit from?</a:t>
            </a:r>
          </a:p>
        </p:txBody>
      </p:sp>
      <p:sp>
        <p:nvSpPr>
          <p:cNvPr id="3" name="TextBox 2">
            <a:extLst>
              <a:ext uri="{FF2B5EF4-FFF2-40B4-BE49-F238E27FC236}">
                <a16:creationId xmlns:a16="http://schemas.microsoft.com/office/drawing/2014/main" id="{16E58B33-17BE-AA2D-18A1-26C5B41CDD5F}"/>
              </a:ext>
            </a:extLst>
          </p:cNvPr>
          <p:cNvSpPr txBox="1"/>
          <p:nvPr/>
        </p:nvSpPr>
        <p:spPr>
          <a:xfrm>
            <a:off x="524108" y="2341756"/>
            <a:ext cx="9517360" cy="3970318"/>
          </a:xfrm>
          <a:prstGeom prst="rect">
            <a:avLst/>
          </a:prstGeom>
          <a:noFill/>
        </p:spPr>
        <p:txBody>
          <a:bodyPr wrap="square" rtlCol="0">
            <a:spAutoFit/>
          </a:bodyPr>
          <a:lstStyle/>
          <a:p>
            <a:pPr marL="457200" indent="-457200" algn="l">
              <a:buFont typeface="Arial" panose="020B0604020202020204" pitchFamily="34" charset="0"/>
              <a:buChar char="•"/>
            </a:pPr>
            <a:r>
              <a:rPr lang="en-GB" b="0" i="0" dirty="0">
                <a:solidFill>
                  <a:srgbClr val="132433"/>
                </a:solidFill>
                <a:effectLst/>
                <a:latin typeface="Roboto" panose="02000000000000000000" pitchFamily="2" charset="0"/>
                <a:ea typeface="Roboto" panose="02000000000000000000" pitchFamily="2" charset="0"/>
                <a:cs typeface="Roboto" panose="02000000000000000000" pitchFamily="2" charset="0"/>
              </a:rPr>
              <a:t>Get an Apprenticeship Adviser is a way to connect directly with partners in your area who can offer tailored support by telephone or email.</a:t>
            </a:r>
          </a:p>
          <a:p>
            <a:pPr algn="l"/>
            <a:endParaRPr lang="en-GB" b="0" i="0" dirty="0">
              <a:solidFill>
                <a:srgbClr val="132433"/>
              </a:solidFill>
              <a:effectLst/>
              <a:latin typeface="Roboto" panose="02000000000000000000" pitchFamily="2" charset="0"/>
              <a:ea typeface="Roboto" panose="02000000000000000000" pitchFamily="2" charset="0"/>
              <a:cs typeface="Roboto" panose="02000000000000000000" pitchFamily="2" charset="0"/>
            </a:endParaRPr>
          </a:p>
          <a:p>
            <a:pPr marL="457200" indent="-457200" algn="l">
              <a:buFont typeface="Arial" panose="020B0604020202020204" pitchFamily="34" charset="0"/>
              <a:buChar char="•"/>
            </a:pPr>
            <a:r>
              <a:rPr lang="en-GB" dirty="0">
                <a:solidFill>
                  <a:srgbClr val="132433"/>
                </a:solidFill>
                <a:latin typeface="Roboto" panose="02000000000000000000" pitchFamily="2" charset="0"/>
                <a:ea typeface="Roboto" panose="02000000000000000000" pitchFamily="2" charset="0"/>
                <a:cs typeface="Roboto" panose="02000000000000000000" pitchFamily="2" charset="0"/>
              </a:rPr>
              <a:t>Provide your details via our secure digital service which will be sent to the right people in your region who can offer the support you need.</a:t>
            </a:r>
          </a:p>
          <a:p>
            <a:pPr marL="457200" indent="-457200" algn="l">
              <a:buFont typeface="Arial" panose="020B0604020202020204" pitchFamily="34" charset="0"/>
              <a:buChar char="•"/>
            </a:pPr>
            <a:endParaRPr lang="en-GB" dirty="0">
              <a:solidFill>
                <a:srgbClr val="132433"/>
              </a:solidFill>
              <a:latin typeface="Roboto" panose="02000000000000000000" pitchFamily="2" charset="0"/>
              <a:ea typeface="Roboto" panose="02000000000000000000" pitchFamily="2" charset="0"/>
              <a:cs typeface="Roboto" panose="02000000000000000000" pitchFamily="2" charset="0"/>
            </a:endParaRPr>
          </a:p>
          <a:p>
            <a:pPr marL="457200" indent="-457200" algn="l">
              <a:buFont typeface="Arial" panose="020B0604020202020204" pitchFamily="34" charset="0"/>
              <a:buChar char="•"/>
            </a:pPr>
            <a:r>
              <a:rPr lang="en-GB" dirty="0">
                <a:solidFill>
                  <a:srgbClr val="132433"/>
                </a:solidFill>
                <a:latin typeface="Roboto" panose="02000000000000000000" pitchFamily="2" charset="0"/>
                <a:ea typeface="Roboto" panose="02000000000000000000" pitchFamily="2" charset="0"/>
                <a:cs typeface="Roboto" panose="02000000000000000000" pitchFamily="2" charset="0"/>
              </a:rPr>
              <a:t>The service is free to use.</a:t>
            </a:r>
          </a:p>
          <a:p>
            <a:pPr algn="l"/>
            <a:endParaRPr lang="en-GB" b="0" i="0" dirty="0">
              <a:solidFill>
                <a:srgbClr val="132433"/>
              </a:solidFill>
              <a:effectLst/>
              <a:latin typeface="Roboto" panose="02000000000000000000" pitchFamily="2" charset="0"/>
              <a:ea typeface="Roboto" panose="02000000000000000000" pitchFamily="2" charset="0"/>
              <a:cs typeface="Roboto" panose="02000000000000000000" pitchFamily="2" charset="0"/>
            </a:endParaRPr>
          </a:p>
        </p:txBody>
      </p:sp>
      <p:sp>
        <p:nvSpPr>
          <p:cNvPr id="5" name="Oval 4" descr="2 students looking at computers">
            <a:extLst>
              <a:ext uri="{FF2B5EF4-FFF2-40B4-BE49-F238E27FC236}">
                <a16:creationId xmlns:a16="http://schemas.microsoft.com/office/drawing/2014/main" id="{6D51DF04-62DE-C25C-A2BA-AF88FAE3DB35}"/>
              </a:ext>
            </a:extLst>
          </p:cNvPr>
          <p:cNvSpPr/>
          <p:nvPr/>
        </p:nvSpPr>
        <p:spPr>
          <a:xfrm>
            <a:off x="10958530" y="4056815"/>
            <a:ext cx="1421574" cy="1422400"/>
          </a:xfrm>
          <a:prstGeom prst="ellipse">
            <a:avLst/>
          </a:prstGeom>
          <a:blipFill>
            <a:blip r:embed="rId3"/>
            <a:stretch>
              <a:fillRect l="-90361" t="-11249" r="-74237" b="2331"/>
            </a:stretch>
          </a:blipFill>
          <a:ln w="25400" cap="flat">
            <a:solidFill>
              <a:srgbClr val="57BF93"/>
            </a:solidFill>
            <a:prstDash val="solid"/>
            <a:miter/>
          </a:ln>
        </p:spPr>
        <p:txBody>
          <a:bodyPr rtlCol="0" anchor="ctr"/>
          <a:lstStyle/>
          <a:p>
            <a:pPr algn="l"/>
            <a:endParaRPr lang="en-GB" dirty="0"/>
          </a:p>
        </p:txBody>
      </p:sp>
    </p:spTree>
    <p:extLst>
      <p:ext uri="{BB962C8B-B14F-4D97-AF65-F5344CB8AC3E}">
        <p14:creationId xmlns:p14="http://schemas.microsoft.com/office/powerpoint/2010/main" val="619278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0C4CFD-C5B9-8778-DAC7-5DC958871C57}"/>
              </a:ext>
            </a:extLst>
          </p:cNvPr>
          <p:cNvSpPr>
            <a:spLocks noGrp="1"/>
          </p:cNvSpPr>
          <p:nvPr>
            <p:ph type="title"/>
          </p:nvPr>
        </p:nvSpPr>
        <p:spPr>
          <a:xfrm>
            <a:off x="307132" y="781087"/>
            <a:ext cx="12138479" cy="1444665"/>
          </a:xfrm>
        </p:spPr>
        <p:txBody>
          <a:bodyPr/>
          <a:lstStyle/>
          <a:p>
            <a:r>
              <a:rPr lang="en-GB" sz="4829">
                <a:latin typeface="Oswald Medium"/>
                <a:ea typeface="Roboto"/>
                <a:cs typeface="Roboto"/>
              </a:rPr>
              <a:t>Benefits for all: Why the Early Connect Project Matters</a:t>
            </a:r>
            <a:endParaRPr lang="en-GB" sz="4829"/>
          </a:p>
        </p:txBody>
      </p:sp>
      <p:sp>
        <p:nvSpPr>
          <p:cNvPr id="4" name="Content Placeholder 9">
            <a:extLst>
              <a:ext uri="{FF2B5EF4-FFF2-40B4-BE49-F238E27FC236}">
                <a16:creationId xmlns:a16="http://schemas.microsoft.com/office/drawing/2014/main" id="{8B50E4A6-F891-58F0-DADB-E6B8216162E9}"/>
              </a:ext>
            </a:extLst>
          </p:cNvPr>
          <p:cNvSpPr txBox="1">
            <a:spLocks/>
          </p:cNvSpPr>
          <p:nvPr/>
        </p:nvSpPr>
        <p:spPr>
          <a:xfrm>
            <a:off x="8596374" y="2698563"/>
            <a:ext cx="3898093" cy="3229321"/>
          </a:xfrm>
          <a:prstGeom prst="rect">
            <a:avLst/>
          </a:prstGeom>
          <a:solidFill>
            <a:srgbClr val="132433">
              <a:alpha val="9961"/>
            </a:srgbClr>
          </a:solidFill>
          <a:ln w="38100">
            <a:noFill/>
          </a:ln>
        </p:spPr>
        <p:txBody>
          <a:bodyPr lIns="179961" tIns="179961" rIns="179961" bIns="179961" anchor="t">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359976" indent="-359976">
              <a:lnSpc>
                <a:spcPct val="150000"/>
              </a:lnSpc>
              <a:buFont typeface="Arial"/>
              <a:buChar char="•"/>
            </a:pPr>
            <a:r>
              <a:rPr lang="en-GB" sz="1890">
                <a:latin typeface="Roboto Light" panose="02000000000000000000" pitchFamily="2" charset="0"/>
                <a:ea typeface="Roboto Light" panose="02000000000000000000" pitchFamily="2" charset="0"/>
                <a:cs typeface="Roboto Light" panose="02000000000000000000" pitchFamily="2" charset="0"/>
              </a:rPr>
              <a:t>Access to </a:t>
            </a:r>
            <a:r>
              <a:rPr lang="en-GB" sz="1890" b="1">
                <a:latin typeface="Roboto Light" panose="02000000000000000000" pitchFamily="2" charset="0"/>
                <a:ea typeface="Roboto Light" panose="02000000000000000000" pitchFamily="2" charset="0"/>
                <a:cs typeface="Roboto Light" panose="02000000000000000000" pitchFamily="2" charset="0"/>
              </a:rPr>
              <a:t>wider pool of talent </a:t>
            </a:r>
            <a:r>
              <a:rPr lang="en-GB" sz="1890">
                <a:latin typeface="Roboto Light" panose="02000000000000000000" pitchFamily="2" charset="0"/>
                <a:ea typeface="Roboto Light" panose="02000000000000000000" pitchFamily="2" charset="0"/>
                <a:cs typeface="Roboto Light" panose="02000000000000000000" pitchFamily="2" charset="0"/>
              </a:rPr>
              <a:t>for employers</a:t>
            </a:r>
            <a:endParaRPr lang="en-US" sz="1890">
              <a:latin typeface="Roboto Light" panose="02000000000000000000" pitchFamily="2" charset="0"/>
              <a:ea typeface="Roboto Light" panose="02000000000000000000" pitchFamily="2" charset="0"/>
              <a:cs typeface="Roboto Light" panose="02000000000000000000" pitchFamily="2" charset="0"/>
            </a:endParaRPr>
          </a:p>
          <a:p>
            <a:pPr marL="359976" indent="-359976">
              <a:lnSpc>
                <a:spcPct val="150000"/>
              </a:lnSpc>
              <a:buFont typeface="Arial"/>
              <a:buChar char="•"/>
            </a:pPr>
            <a:r>
              <a:rPr lang="en-GB" sz="1890">
                <a:latin typeface="Roboto Light" panose="02000000000000000000" pitchFamily="2" charset="0"/>
                <a:ea typeface="Roboto Light" panose="02000000000000000000" pitchFamily="2" charset="0"/>
                <a:cs typeface="Roboto Light" panose="02000000000000000000" pitchFamily="2" charset="0"/>
              </a:rPr>
              <a:t>Understanding </a:t>
            </a:r>
            <a:r>
              <a:rPr lang="en-GB" sz="1890" b="1">
                <a:latin typeface="Roboto Light" panose="02000000000000000000" pitchFamily="2" charset="0"/>
                <a:ea typeface="Roboto Light" panose="02000000000000000000" pitchFamily="2" charset="0"/>
                <a:cs typeface="Roboto Light" panose="02000000000000000000" pitchFamily="2" charset="0"/>
              </a:rPr>
              <a:t>regional student interest</a:t>
            </a:r>
            <a:r>
              <a:rPr lang="en-GB" sz="1890">
                <a:latin typeface="Roboto Light" panose="02000000000000000000" pitchFamily="2" charset="0"/>
                <a:ea typeface="Roboto Light" panose="02000000000000000000" pitchFamily="2" charset="0"/>
                <a:cs typeface="Roboto Light" panose="02000000000000000000" pitchFamily="2" charset="0"/>
              </a:rPr>
              <a:t> in apprenticeships </a:t>
            </a:r>
          </a:p>
          <a:p>
            <a:pPr marL="359976" indent="-359976">
              <a:lnSpc>
                <a:spcPct val="150000"/>
              </a:lnSpc>
              <a:buFont typeface="Arial"/>
              <a:buChar char="•"/>
            </a:pPr>
            <a:r>
              <a:rPr lang="en-GB" sz="1890" b="1">
                <a:latin typeface="Roboto Light" panose="02000000000000000000" pitchFamily="2" charset="0"/>
                <a:ea typeface="Roboto Light" panose="02000000000000000000" pitchFamily="2" charset="0"/>
                <a:cs typeface="Roboto Light" panose="02000000000000000000" pitchFamily="2" charset="0"/>
              </a:rPr>
              <a:t>Collaborative approach </a:t>
            </a:r>
            <a:r>
              <a:rPr lang="en-GB" sz="1890">
                <a:latin typeface="Roboto Light" panose="02000000000000000000" pitchFamily="2" charset="0"/>
                <a:ea typeface="Roboto Light" panose="02000000000000000000" pitchFamily="2" charset="0"/>
                <a:cs typeface="Roboto Light" panose="02000000000000000000" pitchFamily="2" charset="0"/>
              </a:rPr>
              <a:t>to increase starts</a:t>
            </a:r>
          </a:p>
        </p:txBody>
      </p:sp>
      <p:sp>
        <p:nvSpPr>
          <p:cNvPr id="5" name="TextBox 4">
            <a:extLst>
              <a:ext uri="{FF2B5EF4-FFF2-40B4-BE49-F238E27FC236}">
                <a16:creationId xmlns:a16="http://schemas.microsoft.com/office/drawing/2014/main" id="{A27F73FB-CC71-7773-855F-10ECD6B121A6}"/>
              </a:ext>
            </a:extLst>
          </p:cNvPr>
          <p:cNvSpPr txBox="1"/>
          <p:nvPr/>
        </p:nvSpPr>
        <p:spPr>
          <a:xfrm>
            <a:off x="8596373" y="2297540"/>
            <a:ext cx="1588608" cy="400110"/>
          </a:xfrm>
          <a:prstGeom prst="rect">
            <a:avLst/>
          </a:prstGeom>
          <a:solidFill>
            <a:srgbClr val="706CB2"/>
          </a:solidFill>
          <a:ln>
            <a:noFill/>
          </a:ln>
        </p:spPr>
        <p:txBody>
          <a:bodyPr wrap="square" rtlCol="0">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a:r>
              <a:rPr lang="en-GB" sz="2000" b="1">
                <a:solidFill>
                  <a:schemeClr val="bg1"/>
                </a:solidFill>
                <a:latin typeface="Roboto" panose="02000000000000000000" pitchFamily="2" charset="0"/>
                <a:ea typeface="Roboto" panose="02000000000000000000" pitchFamily="2" charset="0"/>
                <a:cs typeface="Roboto" panose="02000000000000000000" pitchFamily="2" charset="0"/>
              </a:rPr>
              <a:t>Sector</a:t>
            </a:r>
          </a:p>
        </p:txBody>
      </p:sp>
      <p:sp>
        <p:nvSpPr>
          <p:cNvPr id="6" name="Content Placeholder 9">
            <a:extLst>
              <a:ext uri="{FF2B5EF4-FFF2-40B4-BE49-F238E27FC236}">
                <a16:creationId xmlns:a16="http://schemas.microsoft.com/office/drawing/2014/main" id="{E76D133E-8BA9-F6D5-E748-A933DAA8B3EB}"/>
              </a:ext>
            </a:extLst>
          </p:cNvPr>
          <p:cNvSpPr txBox="1">
            <a:spLocks/>
          </p:cNvSpPr>
          <p:nvPr/>
        </p:nvSpPr>
        <p:spPr>
          <a:xfrm>
            <a:off x="4451754" y="2685412"/>
            <a:ext cx="3898093" cy="3229321"/>
          </a:xfrm>
          <a:prstGeom prst="rect">
            <a:avLst/>
          </a:prstGeom>
          <a:solidFill>
            <a:srgbClr val="132433">
              <a:alpha val="9961"/>
            </a:srgbClr>
          </a:solidFill>
          <a:ln w="38100">
            <a:noFill/>
          </a:ln>
        </p:spPr>
        <p:txBody>
          <a:bodyPr lIns="179961" tIns="179961" rIns="179961" bIns="179961" anchor="t">
            <a:norm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359976" indent="-359976">
              <a:lnSpc>
                <a:spcPct val="150000"/>
              </a:lnSpc>
              <a:buFont typeface="Arial"/>
              <a:buChar char="•"/>
            </a:pPr>
            <a:r>
              <a:rPr lang="en-GB" sz="1890" b="1">
                <a:latin typeface="Roboto Light" panose="02000000000000000000" pitchFamily="2" charset="0"/>
                <a:ea typeface="Roboto Light" panose="02000000000000000000" pitchFamily="2" charset="0"/>
                <a:cs typeface="Roboto Light" panose="02000000000000000000" pitchFamily="2" charset="0"/>
              </a:rPr>
              <a:t>Increased exposure </a:t>
            </a:r>
            <a:r>
              <a:rPr lang="en-GB" sz="1890">
                <a:latin typeface="Roboto Light" panose="02000000000000000000" pitchFamily="2" charset="0"/>
                <a:ea typeface="Roboto Light" panose="02000000000000000000" pitchFamily="2" charset="0"/>
                <a:cs typeface="Roboto Light" panose="02000000000000000000" pitchFamily="2" charset="0"/>
              </a:rPr>
              <a:t>to more regional vacancies</a:t>
            </a:r>
            <a:endParaRPr lang="en-US" sz="1890">
              <a:latin typeface="Roboto Light" panose="02000000000000000000" pitchFamily="2" charset="0"/>
              <a:ea typeface="Roboto Light" panose="02000000000000000000" pitchFamily="2" charset="0"/>
              <a:cs typeface="Roboto Light" panose="02000000000000000000" pitchFamily="2" charset="0"/>
            </a:endParaRPr>
          </a:p>
          <a:p>
            <a:pPr marL="359976" indent="-359976">
              <a:lnSpc>
                <a:spcPct val="150000"/>
              </a:lnSpc>
              <a:buFont typeface="Arial"/>
              <a:buChar char="•"/>
            </a:pPr>
            <a:r>
              <a:rPr lang="en-GB" sz="1890" b="1">
                <a:latin typeface="Roboto Light" panose="02000000000000000000" pitchFamily="2" charset="0"/>
                <a:ea typeface="Roboto Light" panose="02000000000000000000" pitchFamily="2" charset="0"/>
                <a:cs typeface="Roboto Light" panose="02000000000000000000" pitchFamily="2" charset="0"/>
              </a:rPr>
              <a:t>Localised support </a:t>
            </a:r>
            <a:r>
              <a:rPr lang="en-GB" sz="1890">
                <a:latin typeface="Roboto Light" panose="02000000000000000000" pitchFamily="2" charset="0"/>
                <a:ea typeface="Roboto Light" panose="02000000000000000000" pitchFamily="2" charset="0"/>
                <a:cs typeface="Roboto Light" panose="02000000000000000000" pitchFamily="2" charset="0"/>
              </a:rPr>
              <a:t>for apprenticeship applicants in navigating application process</a:t>
            </a:r>
          </a:p>
        </p:txBody>
      </p:sp>
      <p:sp>
        <p:nvSpPr>
          <p:cNvPr id="7" name="TextBox 6">
            <a:extLst>
              <a:ext uri="{FF2B5EF4-FFF2-40B4-BE49-F238E27FC236}">
                <a16:creationId xmlns:a16="http://schemas.microsoft.com/office/drawing/2014/main" id="{EE9F3A0C-1C1C-0566-29DA-6981911601B3}"/>
              </a:ext>
            </a:extLst>
          </p:cNvPr>
          <p:cNvSpPr txBox="1"/>
          <p:nvPr/>
        </p:nvSpPr>
        <p:spPr>
          <a:xfrm>
            <a:off x="4451754" y="2284388"/>
            <a:ext cx="1851633" cy="400110"/>
          </a:xfrm>
          <a:prstGeom prst="rect">
            <a:avLst/>
          </a:prstGeom>
          <a:solidFill>
            <a:srgbClr val="FFC000"/>
          </a:solidFill>
          <a:ln>
            <a:noFill/>
          </a:ln>
        </p:spPr>
        <p:txBody>
          <a:bodyPr wrap="square" rtlCol="0">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a:r>
              <a:rPr lang="en-GB" sz="2000" b="1">
                <a:solidFill>
                  <a:schemeClr val="bg1"/>
                </a:solidFill>
                <a:latin typeface="Roboto" panose="02000000000000000000" pitchFamily="2" charset="0"/>
                <a:ea typeface="Roboto" panose="02000000000000000000" pitchFamily="2" charset="0"/>
                <a:cs typeface="Roboto" panose="02000000000000000000" pitchFamily="2" charset="0"/>
              </a:rPr>
              <a:t>Students</a:t>
            </a:r>
          </a:p>
        </p:txBody>
      </p:sp>
      <p:sp>
        <p:nvSpPr>
          <p:cNvPr id="8" name="Content Placeholder 9">
            <a:extLst>
              <a:ext uri="{FF2B5EF4-FFF2-40B4-BE49-F238E27FC236}">
                <a16:creationId xmlns:a16="http://schemas.microsoft.com/office/drawing/2014/main" id="{5E8DDBC1-5FA5-CAB3-2AD5-AB4B2B2A0D38}"/>
              </a:ext>
            </a:extLst>
          </p:cNvPr>
          <p:cNvSpPr txBox="1">
            <a:spLocks/>
          </p:cNvSpPr>
          <p:nvPr/>
        </p:nvSpPr>
        <p:spPr>
          <a:xfrm>
            <a:off x="307132" y="2684596"/>
            <a:ext cx="3898093" cy="3229321"/>
          </a:xfrm>
          <a:prstGeom prst="rect">
            <a:avLst/>
          </a:prstGeom>
          <a:solidFill>
            <a:srgbClr val="132433">
              <a:alpha val="9961"/>
            </a:srgbClr>
          </a:solidFill>
          <a:ln w="38100">
            <a:noFill/>
          </a:ln>
        </p:spPr>
        <p:txBody>
          <a:bodyPr lIns="179961" tIns="179961" rIns="179961" bIns="179961" anchor="t">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359976" indent="-359976">
              <a:lnSpc>
                <a:spcPct val="150000"/>
              </a:lnSpc>
              <a:buFont typeface="Arial"/>
              <a:buChar char="•"/>
            </a:pPr>
            <a:r>
              <a:rPr lang="en-GB" sz="1890">
                <a:latin typeface="Roboto Light" panose="02000000000000000000" pitchFamily="2" charset="0"/>
                <a:ea typeface="Roboto Light" panose="02000000000000000000" pitchFamily="2" charset="0"/>
                <a:cs typeface="Roboto Light" panose="02000000000000000000" pitchFamily="2" charset="0"/>
              </a:rPr>
              <a:t>Access to </a:t>
            </a:r>
            <a:r>
              <a:rPr lang="en-GB" sz="1890" b="1">
                <a:latin typeface="Roboto Light" panose="02000000000000000000" pitchFamily="2" charset="0"/>
                <a:ea typeface="Roboto Light" panose="02000000000000000000" pitchFamily="2" charset="0"/>
                <a:cs typeface="Roboto Light" panose="02000000000000000000" pitchFamily="2" charset="0"/>
              </a:rPr>
              <a:t>fully funded </a:t>
            </a:r>
            <a:r>
              <a:rPr lang="en-GB" sz="1890">
                <a:latin typeface="Roboto Light" panose="02000000000000000000" pitchFamily="2" charset="0"/>
                <a:ea typeface="Roboto Light" panose="02000000000000000000" pitchFamily="2" charset="0"/>
                <a:cs typeface="Roboto Light" panose="02000000000000000000" pitchFamily="2" charset="0"/>
              </a:rPr>
              <a:t>support for your students</a:t>
            </a:r>
            <a:endParaRPr lang="en-US" sz="1890">
              <a:latin typeface="Roboto Light" panose="02000000000000000000" pitchFamily="2" charset="0"/>
              <a:ea typeface="Roboto Light" panose="02000000000000000000" pitchFamily="2" charset="0"/>
              <a:cs typeface="Roboto Light" panose="02000000000000000000" pitchFamily="2" charset="0"/>
            </a:endParaRPr>
          </a:p>
          <a:p>
            <a:pPr marL="359976" indent="-359976">
              <a:lnSpc>
                <a:spcPct val="150000"/>
              </a:lnSpc>
              <a:buFont typeface="Arial"/>
              <a:buChar char="•"/>
            </a:pPr>
            <a:r>
              <a:rPr lang="en-GB" sz="1890">
                <a:latin typeface="Roboto Light" panose="02000000000000000000" pitchFamily="2" charset="0"/>
                <a:ea typeface="Roboto Light" panose="02000000000000000000" pitchFamily="2" charset="0"/>
                <a:cs typeface="Roboto Light" panose="02000000000000000000" pitchFamily="2" charset="0"/>
              </a:rPr>
              <a:t>Receive </a:t>
            </a:r>
            <a:r>
              <a:rPr lang="en-GB" sz="1890" b="1">
                <a:latin typeface="Roboto Light" panose="02000000000000000000" pitchFamily="2" charset="0"/>
                <a:ea typeface="Roboto Light" panose="02000000000000000000" pitchFamily="2" charset="0"/>
                <a:cs typeface="Roboto Light" panose="02000000000000000000" pitchFamily="2" charset="0"/>
              </a:rPr>
              <a:t>exclusive resources</a:t>
            </a:r>
            <a:r>
              <a:rPr lang="en-GB" sz="1890">
                <a:latin typeface="Roboto Light" panose="02000000000000000000" pitchFamily="2" charset="0"/>
                <a:ea typeface="Roboto Light" panose="02000000000000000000" pitchFamily="2" charset="0"/>
                <a:cs typeface="Roboto Light" panose="02000000000000000000" pitchFamily="2" charset="0"/>
              </a:rPr>
              <a:t> &amp; </a:t>
            </a:r>
            <a:r>
              <a:rPr lang="en-GB" sz="1890" b="1">
                <a:latin typeface="Roboto Light" panose="02000000000000000000" pitchFamily="2" charset="0"/>
                <a:ea typeface="Roboto Light" panose="02000000000000000000" pitchFamily="2" charset="0"/>
                <a:cs typeface="Roboto Light" panose="02000000000000000000" pitchFamily="2" charset="0"/>
              </a:rPr>
              <a:t>CPD</a:t>
            </a:r>
          </a:p>
          <a:p>
            <a:pPr marL="359976" indent="-359976">
              <a:lnSpc>
                <a:spcPct val="150000"/>
              </a:lnSpc>
              <a:buFont typeface="Arial"/>
              <a:buChar char="•"/>
            </a:pPr>
            <a:r>
              <a:rPr lang="en-GB" sz="1890">
                <a:latin typeface="Roboto Light" panose="02000000000000000000" pitchFamily="2" charset="0"/>
                <a:ea typeface="Roboto Light" panose="02000000000000000000" pitchFamily="2" charset="0"/>
                <a:cs typeface="Roboto Light" panose="02000000000000000000" pitchFamily="2" charset="0"/>
              </a:rPr>
              <a:t>Support the achievement of </a:t>
            </a:r>
            <a:r>
              <a:rPr lang="en-GB" sz="1890" b="1">
                <a:latin typeface="Roboto Light" panose="02000000000000000000" pitchFamily="2" charset="0"/>
                <a:ea typeface="Roboto Light" panose="02000000000000000000" pitchFamily="2" charset="0"/>
                <a:cs typeface="Roboto Light" panose="02000000000000000000" pitchFamily="2" charset="0"/>
              </a:rPr>
              <a:t>Gatsby Benchmarks</a:t>
            </a:r>
            <a:r>
              <a:rPr lang="en-GB" sz="1890">
                <a:latin typeface="Roboto Light" panose="02000000000000000000" pitchFamily="2" charset="0"/>
                <a:ea typeface="Roboto Light" panose="02000000000000000000" pitchFamily="2" charset="0"/>
                <a:cs typeface="Roboto Light" panose="02000000000000000000" pitchFamily="2" charset="0"/>
              </a:rPr>
              <a:t> &amp; unbiased careers provision</a:t>
            </a:r>
          </a:p>
        </p:txBody>
      </p:sp>
      <p:sp>
        <p:nvSpPr>
          <p:cNvPr id="9" name="TextBox 8">
            <a:extLst>
              <a:ext uri="{FF2B5EF4-FFF2-40B4-BE49-F238E27FC236}">
                <a16:creationId xmlns:a16="http://schemas.microsoft.com/office/drawing/2014/main" id="{C4354E7D-831E-F219-A056-5BAC0875500A}"/>
              </a:ext>
            </a:extLst>
          </p:cNvPr>
          <p:cNvSpPr txBox="1"/>
          <p:nvPr/>
        </p:nvSpPr>
        <p:spPr>
          <a:xfrm>
            <a:off x="307132" y="2283573"/>
            <a:ext cx="3006375" cy="400110"/>
          </a:xfrm>
          <a:prstGeom prst="rect">
            <a:avLst/>
          </a:prstGeom>
          <a:solidFill>
            <a:schemeClr val="accent3"/>
          </a:solidFill>
          <a:ln>
            <a:noFill/>
          </a:ln>
        </p:spPr>
        <p:txBody>
          <a:bodyPr wrap="square" rtlCol="0">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a:r>
              <a:rPr lang="en-GB" sz="2000" b="1">
                <a:solidFill>
                  <a:schemeClr val="bg1"/>
                </a:solidFill>
                <a:latin typeface="Roboto" panose="02000000000000000000" pitchFamily="2" charset="0"/>
                <a:ea typeface="Roboto" panose="02000000000000000000" pitchFamily="2" charset="0"/>
                <a:cs typeface="Roboto" panose="02000000000000000000" pitchFamily="2" charset="0"/>
              </a:rPr>
              <a:t>Schools / Colleges</a:t>
            </a:r>
          </a:p>
        </p:txBody>
      </p:sp>
    </p:spTree>
    <p:extLst>
      <p:ext uri="{BB962C8B-B14F-4D97-AF65-F5344CB8AC3E}">
        <p14:creationId xmlns:p14="http://schemas.microsoft.com/office/powerpoint/2010/main" val="468443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F55A6D4C-F4BA-AA0B-38ED-6FE97B968750}"/>
              </a:ext>
            </a:extLst>
          </p:cNvPr>
          <p:cNvPicPr>
            <a:picLocks noChangeAspect="1"/>
          </p:cNvPicPr>
          <p:nvPr/>
        </p:nvPicPr>
        <p:blipFill rotWithShape="1">
          <a:blip r:embed="rId3">
            <a:extLst>
              <a:ext uri="{28A0092B-C50C-407E-A947-70E740481C1C}">
                <a14:useLocalDpi xmlns:a14="http://schemas.microsoft.com/office/drawing/2010/main" val="0"/>
              </a:ext>
            </a:extLst>
          </a:blip>
          <a:srcRect l="4772" r="33540"/>
          <a:stretch/>
        </p:blipFill>
        <p:spPr>
          <a:xfrm>
            <a:off x="1412" y="10000"/>
            <a:ext cx="5942289" cy="6253017"/>
          </a:xfrm>
          <a:prstGeom prst="rect">
            <a:avLst/>
          </a:prstGeom>
        </p:spPr>
      </p:pic>
      <p:sp>
        <p:nvSpPr>
          <p:cNvPr id="4" name="Text Placeholder 5">
            <a:extLst>
              <a:ext uri="{FF2B5EF4-FFF2-40B4-BE49-F238E27FC236}">
                <a16:creationId xmlns:a16="http://schemas.microsoft.com/office/drawing/2014/main" id="{35FF64C5-D8E1-7703-F597-81AB3143B3B9}"/>
              </a:ext>
            </a:extLst>
          </p:cNvPr>
          <p:cNvSpPr txBox="1">
            <a:spLocks/>
          </p:cNvSpPr>
          <p:nvPr/>
        </p:nvSpPr>
        <p:spPr>
          <a:xfrm>
            <a:off x="6214151" y="1803161"/>
            <a:ext cx="6229616" cy="4252446"/>
          </a:xfrm>
          <a:prstGeom prst="rect">
            <a:avLst/>
          </a:prstGeom>
          <a:noFill/>
        </p:spPr>
        <p:txBody>
          <a:bodyPr wrap="square">
            <a:spAutoFit/>
          </a:bodyPr>
          <a:lstStyle>
            <a:lvl1pPr marL="239979" indent="-239979" algn="l" defTabSz="959914" rtl="0" eaLnBrk="1" latinLnBrk="0" hangingPunct="1">
              <a:lnSpc>
                <a:spcPct val="100000"/>
              </a:lnSpc>
              <a:spcBef>
                <a:spcPts val="1050"/>
              </a:spcBef>
              <a:buClr>
                <a:schemeClr val="tx1"/>
              </a:buClr>
              <a:buFont typeface="Wingdings" pitchFamily="2" charset="2"/>
              <a:buChar char="§"/>
              <a:defRPr sz="293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719936" indent="-239979" algn="l" defTabSz="959914" rtl="0" eaLnBrk="1" latinLnBrk="0" hangingPunct="1">
              <a:lnSpc>
                <a:spcPct val="100000"/>
              </a:lnSpc>
              <a:spcBef>
                <a:spcPts val="525"/>
              </a:spcBef>
              <a:buClr>
                <a:schemeClr val="tx1"/>
              </a:buClr>
              <a:buFont typeface="Wingdings" pitchFamily="2" charset="2"/>
              <a:buChar char="§"/>
              <a:defRPr sz="251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99893" indent="-239979" algn="l" defTabSz="959914" rtl="0" eaLnBrk="1" latinLnBrk="0" hangingPunct="1">
              <a:lnSpc>
                <a:spcPct val="100000"/>
              </a:lnSpc>
              <a:spcBef>
                <a:spcPts val="525"/>
              </a:spcBef>
              <a:buClr>
                <a:schemeClr val="tx1"/>
              </a:buClr>
              <a:buFont typeface="Wingdings" pitchFamily="2" charset="2"/>
              <a:buChar char="§"/>
              <a:defRPr sz="21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79850"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159807"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639764"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3119721"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3599678"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4079636"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pPr marL="479969" indent="-479969">
              <a:buClr>
                <a:schemeClr val="accent6"/>
              </a:buClr>
            </a:pPr>
            <a:r>
              <a:rPr lang="en-GB" sz="2520">
                <a:solidFill>
                  <a:srgbClr val="333333"/>
                </a:solidFill>
              </a:rPr>
              <a:t>To equip ourselves with the best possible tools, resources and knowledge to support our students when considering their next steps.</a:t>
            </a:r>
          </a:p>
          <a:p>
            <a:pPr marL="479969" indent="-479969">
              <a:buClr>
                <a:schemeClr val="accent6"/>
              </a:buClr>
            </a:pPr>
            <a:r>
              <a:rPr lang="en-GB" sz="2520">
                <a:solidFill>
                  <a:srgbClr val="333333"/>
                </a:solidFill>
              </a:rPr>
              <a:t>We will receive additional support from local networks and organisations. </a:t>
            </a:r>
          </a:p>
          <a:p>
            <a:pPr marL="479969" indent="-479969">
              <a:buClr>
                <a:schemeClr val="accent6"/>
              </a:buClr>
            </a:pPr>
            <a:r>
              <a:rPr lang="en-GB" sz="2520">
                <a:solidFill>
                  <a:srgbClr val="333333"/>
                </a:solidFill>
              </a:rPr>
              <a:t>We can help to shape the UCAS/DfE apprenticeship offer to improve outcomes for current and future students.</a:t>
            </a:r>
            <a:endParaRPr lang="en-GB" sz="2520"/>
          </a:p>
        </p:txBody>
      </p:sp>
      <p:sp>
        <p:nvSpPr>
          <p:cNvPr id="5" name="Title 1">
            <a:extLst>
              <a:ext uri="{FF2B5EF4-FFF2-40B4-BE49-F238E27FC236}">
                <a16:creationId xmlns:a16="http://schemas.microsoft.com/office/drawing/2014/main" id="{E1E91A1B-6389-344A-8034-53F8D451CAEA}"/>
              </a:ext>
            </a:extLst>
          </p:cNvPr>
          <p:cNvSpPr txBox="1">
            <a:spLocks noGrp="1"/>
          </p:cNvSpPr>
          <p:nvPr>
            <p:ph type="title"/>
          </p:nvPr>
        </p:nvSpPr>
        <p:spPr>
          <a:xfrm>
            <a:off x="6214151" y="568339"/>
            <a:ext cx="6431531" cy="1169019"/>
          </a:xfrm>
          <a:prstGeom prst="rect">
            <a:avLst/>
          </a:prstGeom>
        </p:spPr>
        <p:txBody>
          <a:bodyPr/>
          <a:lstStyle>
            <a:lvl1pPr algn="l" defTabSz="914222" rtl="0" eaLnBrk="1" latinLnBrk="0" hangingPunct="1">
              <a:lnSpc>
                <a:spcPct val="90000"/>
              </a:lnSpc>
              <a:spcBef>
                <a:spcPct val="0"/>
              </a:spcBef>
              <a:buNone/>
              <a:defRPr sz="5332" b="0" i="0" kern="1200" spc="-200">
                <a:solidFill>
                  <a:srgbClr val="132433"/>
                </a:solidFill>
                <a:latin typeface="Oswald Medium" pitchFamily="2" charset="77"/>
                <a:ea typeface="Roboto" panose="02000000000000000000" pitchFamily="2" charset="0"/>
                <a:cs typeface="Roboto" panose="02000000000000000000" pitchFamily="2" charset="0"/>
              </a:defRPr>
            </a:lvl1pPr>
          </a:lstStyle>
          <a:p>
            <a:r>
              <a:rPr lang="en-GB" sz="5669">
                <a:solidFill>
                  <a:schemeClr val="tx1"/>
                </a:solidFill>
                <a:latin typeface="Oswald Medium" panose="00000600000000000000" pitchFamily="2" charset="0"/>
              </a:rPr>
              <a:t>Why have we signed up? </a:t>
            </a:r>
          </a:p>
        </p:txBody>
      </p:sp>
    </p:spTree>
    <p:extLst>
      <p:ext uri="{BB962C8B-B14F-4D97-AF65-F5344CB8AC3E}">
        <p14:creationId xmlns:p14="http://schemas.microsoft.com/office/powerpoint/2010/main" val="1903382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C5CD46-F976-6D51-C016-5128C9B6D555}"/>
              </a:ext>
            </a:extLst>
          </p:cNvPr>
          <p:cNvSpPr txBox="1"/>
          <p:nvPr/>
        </p:nvSpPr>
        <p:spPr>
          <a:xfrm>
            <a:off x="488463" y="1960195"/>
            <a:ext cx="11389391" cy="4167657"/>
          </a:xfrm>
          <a:prstGeom prst="rect">
            <a:avLst/>
          </a:prstGeom>
          <a:noFill/>
        </p:spPr>
        <p:txBody>
          <a:bodyPr wrap="square" lIns="95991" tIns="47995" rIns="95991" bIns="47995" anchor="t">
            <a:spAutoFit/>
          </a:bodyPr>
          <a:lstStyle/>
          <a:p>
            <a:r>
              <a:rPr lang="en-GB" sz="2939">
                <a:latin typeface="Roboto Light"/>
                <a:ea typeface="Roboto Light"/>
                <a:cs typeface="Roboto Light"/>
              </a:rPr>
              <a:t>For students seeking an apprenticeship and who need some extra support, each region will offer an enhanced support package to students, which could include:</a:t>
            </a:r>
          </a:p>
          <a:p>
            <a:endParaRPr lang="en-GB" sz="2939">
              <a:latin typeface="Roboto Light" panose="02000000000000000000" pitchFamily="2" charset="0"/>
              <a:ea typeface="Roboto Light" panose="02000000000000000000" pitchFamily="2" charset="0"/>
              <a:cs typeface="Roboto Light" panose="02000000000000000000" pitchFamily="2" charset="0"/>
            </a:endParaRPr>
          </a:p>
          <a:p>
            <a:pPr marL="479969" indent="-479969">
              <a:buClr>
                <a:srgbClr val="7030A0"/>
              </a:buClr>
              <a:buFont typeface="Wingdings" panose="05000000000000000000" pitchFamily="2" charset="2"/>
              <a:buChar char="§"/>
            </a:pPr>
            <a:r>
              <a:rPr lang="en-GB" sz="2939">
                <a:latin typeface="Roboto Light"/>
                <a:ea typeface="Roboto Light"/>
                <a:cs typeface="Roboto Light"/>
              </a:rPr>
              <a:t>Linking with employers in the area, helping them to broaden their search to consider a wider range of vacancies.</a:t>
            </a:r>
          </a:p>
          <a:p>
            <a:pPr marL="479969" indent="-479969">
              <a:buClr>
                <a:srgbClr val="7030A0"/>
              </a:buClr>
              <a:buFont typeface="Wingdings" panose="05000000000000000000" pitchFamily="2" charset="2"/>
              <a:buChar char="§"/>
            </a:pPr>
            <a:r>
              <a:rPr lang="en-GB" sz="2939">
                <a:latin typeface="Roboto Light"/>
                <a:ea typeface="Roboto Light"/>
                <a:cs typeface="Roboto Light"/>
              </a:rPr>
              <a:t>Support with applications, interviews and employability skills.</a:t>
            </a:r>
          </a:p>
          <a:p>
            <a:pPr marL="479969" indent="-479969">
              <a:buClr>
                <a:srgbClr val="7030A0"/>
              </a:buClr>
              <a:buFont typeface="Wingdings" panose="05000000000000000000" pitchFamily="2" charset="2"/>
              <a:buChar char="§"/>
            </a:pPr>
            <a:r>
              <a:rPr lang="en-GB" sz="2939">
                <a:latin typeface="Roboto Light"/>
                <a:ea typeface="Roboto Light"/>
                <a:cs typeface="Roboto Light"/>
              </a:rPr>
              <a:t>Additional support where individuals are not initially successful.</a:t>
            </a:r>
          </a:p>
          <a:p>
            <a:endParaRPr lang="en-GB" sz="2939">
              <a:highlight>
                <a:srgbClr val="FFFF00"/>
              </a:highlight>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Title 1">
            <a:extLst>
              <a:ext uri="{FF2B5EF4-FFF2-40B4-BE49-F238E27FC236}">
                <a16:creationId xmlns:a16="http://schemas.microsoft.com/office/drawing/2014/main" id="{C4871833-2333-65A9-B73E-29888A18A922}"/>
              </a:ext>
            </a:extLst>
          </p:cNvPr>
          <p:cNvSpPr txBox="1">
            <a:spLocks/>
          </p:cNvSpPr>
          <p:nvPr/>
        </p:nvSpPr>
        <p:spPr>
          <a:xfrm>
            <a:off x="335741" y="841659"/>
            <a:ext cx="12298766" cy="620092"/>
          </a:xfrm>
          <a:prstGeom prst="rect">
            <a:avLst/>
          </a:prstGeom>
        </p:spPr>
        <p:txBody>
          <a:bodyPr/>
          <a:lstStyle>
            <a:lvl1pPr algn="l" defTabSz="959914" rtl="0" eaLnBrk="1" latinLnBrk="0" hangingPunct="1">
              <a:lnSpc>
                <a:spcPct val="90000"/>
              </a:lnSpc>
              <a:spcBef>
                <a:spcPct val="0"/>
              </a:spcBef>
              <a:buNone/>
              <a:defRPr sz="5599" b="0" i="0" kern="1200" spc="-210">
                <a:solidFill>
                  <a:srgbClr val="132433"/>
                </a:solidFill>
                <a:latin typeface="Oswald Medium" pitchFamily="2" charset="77"/>
                <a:ea typeface="Roboto" panose="02000000000000000000" pitchFamily="2" charset="0"/>
                <a:cs typeface="Roboto" panose="02000000000000000000" pitchFamily="2" charset="0"/>
              </a:defRPr>
            </a:lvl1pPr>
          </a:lstStyle>
          <a:p>
            <a:r>
              <a:rPr lang="en-GB" sz="5595">
                <a:solidFill>
                  <a:srgbClr val="7030A0"/>
                </a:solidFill>
              </a:rPr>
              <a:t>What local support will be available?</a:t>
            </a:r>
          </a:p>
        </p:txBody>
      </p:sp>
    </p:spTree>
    <p:extLst>
      <p:ext uri="{BB962C8B-B14F-4D97-AF65-F5344CB8AC3E}">
        <p14:creationId xmlns:p14="http://schemas.microsoft.com/office/powerpoint/2010/main" val="2213231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C5CD46-F976-6D51-C016-5128C9B6D555}"/>
              </a:ext>
            </a:extLst>
          </p:cNvPr>
          <p:cNvSpPr txBox="1"/>
          <p:nvPr/>
        </p:nvSpPr>
        <p:spPr>
          <a:xfrm>
            <a:off x="488463" y="1960195"/>
            <a:ext cx="11389391" cy="4167657"/>
          </a:xfrm>
          <a:prstGeom prst="rect">
            <a:avLst/>
          </a:prstGeom>
          <a:noFill/>
        </p:spPr>
        <p:txBody>
          <a:bodyPr wrap="square" lIns="95991" tIns="47995" rIns="95991" bIns="47995" anchor="t">
            <a:spAutoFit/>
          </a:bodyPr>
          <a:lstStyle/>
          <a:p>
            <a:r>
              <a:rPr lang="en-GB" sz="2939" dirty="0">
                <a:latin typeface="Roboto Light"/>
                <a:ea typeface="Roboto Light"/>
                <a:cs typeface="Roboto Light"/>
              </a:rPr>
              <a:t>In the North East students can follow this link and access support:</a:t>
            </a:r>
          </a:p>
          <a:p>
            <a:endParaRPr lang="en-GB" sz="2939" dirty="0">
              <a:latin typeface="Roboto Light"/>
              <a:ea typeface="Roboto Light"/>
              <a:cs typeface="Roboto Light"/>
            </a:endParaRPr>
          </a:p>
          <a:p>
            <a:r>
              <a:rPr lang="en-GB" sz="2939" dirty="0">
                <a:hlinkClick r:id="rId3"/>
              </a:rPr>
              <a:t>Get an apprenticeship adviser (education.gov.uk)</a:t>
            </a:r>
            <a:endParaRPr lang="en-GB" sz="2939" dirty="0"/>
          </a:p>
          <a:p>
            <a:endParaRPr lang="en-GB" sz="2939" dirty="0">
              <a:latin typeface="Roboto Light"/>
              <a:ea typeface="Roboto Light"/>
              <a:cs typeface="Roboto Light"/>
            </a:endParaRPr>
          </a:p>
          <a:p>
            <a:endParaRPr lang="en-GB" sz="2939" dirty="0">
              <a:latin typeface="Roboto Light"/>
              <a:ea typeface="Roboto Light"/>
              <a:cs typeface="Roboto Light"/>
            </a:endParaRPr>
          </a:p>
          <a:p>
            <a:endParaRPr lang="en-GB" sz="2939" dirty="0">
              <a:latin typeface="Roboto Light"/>
              <a:ea typeface="Roboto Light"/>
              <a:cs typeface="Roboto Light"/>
            </a:endParaRPr>
          </a:p>
          <a:p>
            <a:endParaRPr lang="en-GB" sz="2939" dirty="0">
              <a:latin typeface="Roboto Light"/>
              <a:ea typeface="Roboto Light"/>
              <a:cs typeface="Roboto Light"/>
            </a:endParaRPr>
          </a:p>
          <a:p>
            <a:endParaRPr lang="en-GB" sz="2939" dirty="0">
              <a:latin typeface="Roboto Light"/>
              <a:ea typeface="Roboto Light"/>
              <a:cs typeface="Roboto Light"/>
            </a:endParaRPr>
          </a:p>
          <a:p>
            <a:endParaRPr lang="en-GB" sz="2939" dirty="0">
              <a:highlight>
                <a:srgbClr val="FFFF00"/>
              </a:highlight>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Title 1">
            <a:extLst>
              <a:ext uri="{FF2B5EF4-FFF2-40B4-BE49-F238E27FC236}">
                <a16:creationId xmlns:a16="http://schemas.microsoft.com/office/drawing/2014/main" id="{C4871833-2333-65A9-B73E-29888A18A922}"/>
              </a:ext>
            </a:extLst>
          </p:cNvPr>
          <p:cNvSpPr txBox="1">
            <a:spLocks/>
          </p:cNvSpPr>
          <p:nvPr/>
        </p:nvSpPr>
        <p:spPr>
          <a:xfrm>
            <a:off x="335741" y="841659"/>
            <a:ext cx="12298766" cy="620092"/>
          </a:xfrm>
          <a:prstGeom prst="rect">
            <a:avLst/>
          </a:prstGeom>
        </p:spPr>
        <p:txBody>
          <a:bodyPr/>
          <a:lstStyle>
            <a:lvl1pPr algn="l" defTabSz="959914" rtl="0" eaLnBrk="1" latinLnBrk="0" hangingPunct="1">
              <a:lnSpc>
                <a:spcPct val="90000"/>
              </a:lnSpc>
              <a:spcBef>
                <a:spcPct val="0"/>
              </a:spcBef>
              <a:buNone/>
              <a:defRPr sz="5599" b="0" i="0" kern="1200" spc="-210">
                <a:solidFill>
                  <a:srgbClr val="132433"/>
                </a:solidFill>
                <a:latin typeface="Oswald Medium" pitchFamily="2" charset="77"/>
                <a:ea typeface="Roboto" panose="02000000000000000000" pitchFamily="2" charset="0"/>
                <a:cs typeface="Roboto" panose="02000000000000000000" pitchFamily="2" charset="0"/>
              </a:defRPr>
            </a:lvl1pPr>
          </a:lstStyle>
          <a:p>
            <a:r>
              <a:rPr lang="en-GB" sz="5595">
                <a:solidFill>
                  <a:srgbClr val="7030A0"/>
                </a:solidFill>
              </a:rPr>
              <a:t>What local support will be available?</a:t>
            </a:r>
          </a:p>
        </p:txBody>
      </p:sp>
      <p:pic>
        <p:nvPicPr>
          <p:cNvPr id="5" name="Picture 4">
            <a:hlinkClick r:id="rId3"/>
            <a:extLst>
              <a:ext uri="{FF2B5EF4-FFF2-40B4-BE49-F238E27FC236}">
                <a16:creationId xmlns:a16="http://schemas.microsoft.com/office/drawing/2014/main" id="{59D394A1-0B15-DE57-C7E4-6748C767F792}"/>
              </a:ext>
            </a:extLst>
          </p:cNvPr>
          <p:cNvPicPr>
            <a:picLocks noChangeAspect="1"/>
          </p:cNvPicPr>
          <p:nvPr/>
        </p:nvPicPr>
        <p:blipFill>
          <a:blip r:embed="rId4"/>
          <a:stretch>
            <a:fillRect/>
          </a:stretch>
        </p:blipFill>
        <p:spPr>
          <a:xfrm>
            <a:off x="586183" y="3599656"/>
            <a:ext cx="3912217" cy="2091793"/>
          </a:xfrm>
          <a:prstGeom prst="rect">
            <a:avLst/>
          </a:prstGeom>
          <a:ln>
            <a:solidFill>
              <a:schemeClr val="tx1"/>
            </a:solidFill>
          </a:ln>
        </p:spPr>
      </p:pic>
    </p:spTree>
    <p:extLst>
      <p:ext uri="{BB962C8B-B14F-4D97-AF65-F5344CB8AC3E}">
        <p14:creationId xmlns:p14="http://schemas.microsoft.com/office/powerpoint/2010/main" val="172070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871833-2333-65A9-B73E-29888A18A922}"/>
              </a:ext>
            </a:extLst>
          </p:cNvPr>
          <p:cNvSpPr txBox="1">
            <a:spLocks/>
          </p:cNvSpPr>
          <p:nvPr/>
        </p:nvSpPr>
        <p:spPr>
          <a:xfrm>
            <a:off x="335741" y="841659"/>
            <a:ext cx="12298766" cy="620092"/>
          </a:xfrm>
          <a:prstGeom prst="rect">
            <a:avLst/>
          </a:prstGeom>
        </p:spPr>
        <p:txBody>
          <a:bodyPr/>
          <a:lstStyle>
            <a:lvl1pPr algn="l" defTabSz="959914" rtl="0" eaLnBrk="1" latinLnBrk="0" hangingPunct="1">
              <a:lnSpc>
                <a:spcPct val="90000"/>
              </a:lnSpc>
              <a:spcBef>
                <a:spcPct val="0"/>
              </a:spcBef>
              <a:buNone/>
              <a:defRPr sz="5599" b="0" i="0" kern="1200" spc="-210">
                <a:solidFill>
                  <a:srgbClr val="132433"/>
                </a:solidFill>
                <a:latin typeface="Oswald Medium" pitchFamily="2" charset="77"/>
                <a:ea typeface="Roboto" panose="02000000000000000000" pitchFamily="2" charset="0"/>
                <a:cs typeface="Roboto" panose="02000000000000000000" pitchFamily="2" charset="0"/>
              </a:defRPr>
            </a:lvl1pPr>
          </a:lstStyle>
          <a:p>
            <a:r>
              <a:rPr lang="en-GB" sz="5595">
                <a:solidFill>
                  <a:srgbClr val="7030A0"/>
                </a:solidFill>
              </a:rPr>
              <a:t>What local support will be available?</a:t>
            </a:r>
          </a:p>
        </p:txBody>
      </p:sp>
      <p:pic>
        <p:nvPicPr>
          <p:cNvPr id="6" name="Picture 5">
            <a:extLst>
              <a:ext uri="{FF2B5EF4-FFF2-40B4-BE49-F238E27FC236}">
                <a16:creationId xmlns:a16="http://schemas.microsoft.com/office/drawing/2014/main" id="{1FC006C7-8133-1C2F-63B1-9BCAA2AB892B}"/>
              </a:ext>
            </a:extLst>
          </p:cNvPr>
          <p:cNvPicPr>
            <a:picLocks noChangeAspect="1"/>
          </p:cNvPicPr>
          <p:nvPr/>
        </p:nvPicPr>
        <p:blipFill>
          <a:blip r:embed="rId3"/>
          <a:stretch>
            <a:fillRect/>
          </a:stretch>
        </p:blipFill>
        <p:spPr>
          <a:xfrm>
            <a:off x="2745994" y="1797892"/>
            <a:ext cx="4960200" cy="4172270"/>
          </a:xfrm>
          <a:prstGeom prst="rect">
            <a:avLst/>
          </a:prstGeom>
        </p:spPr>
      </p:pic>
      <p:pic>
        <p:nvPicPr>
          <p:cNvPr id="7" name="Picture 6">
            <a:hlinkClick r:id="rId4"/>
            <a:extLst>
              <a:ext uri="{FF2B5EF4-FFF2-40B4-BE49-F238E27FC236}">
                <a16:creationId xmlns:a16="http://schemas.microsoft.com/office/drawing/2014/main" id="{FA18CEC7-CC59-2ADF-5462-FE77C7C341B9}"/>
              </a:ext>
            </a:extLst>
          </p:cNvPr>
          <p:cNvPicPr>
            <a:picLocks noChangeAspect="1"/>
          </p:cNvPicPr>
          <p:nvPr/>
        </p:nvPicPr>
        <p:blipFill>
          <a:blip r:embed="rId5"/>
          <a:stretch>
            <a:fillRect/>
          </a:stretch>
        </p:blipFill>
        <p:spPr>
          <a:xfrm>
            <a:off x="457415" y="1797892"/>
            <a:ext cx="2107655" cy="1126925"/>
          </a:xfrm>
          <a:prstGeom prst="rect">
            <a:avLst/>
          </a:prstGeom>
          <a:ln>
            <a:solidFill>
              <a:schemeClr val="tx1"/>
            </a:solidFill>
          </a:ln>
        </p:spPr>
      </p:pic>
      <p:pic>
        <p:nvPicPr>
          <p:cNvPr id="9" name="Picture 8">
            <a:extLst>
              <a:ext uri="{FF2B5EF4-FFF2-40B4-BE49-F238E27FC236}">
                <a16:creationId xmlns:a16="http://schemas.microsoft.com/office/drawing/2014/main" id="{3191CA1F-A270-8D90-56D4-3043F9473F4A}"/>
              </a:ext>
            </a:extLst>
          </p:cNvPr>
          <p:cNvPicPr>
            <a:picLocks noChangeAspect="1"/>
          </p:cNvPicPr>
          <p:nvPr/>
        </p:nvPicPr>
        <p:blipFill>
          <a:blip r:embed="rId6"/>
          <a:stretch>
            <a:fillRect/>
          </a:stretch>
        </p:blipFill>
        <p:spPr>
          <a:xfrm>
            <a:off x="7887119" y="3374835"/>
            <a:ext cx="4747387" cy="2267554"/>
          </a:xfrm>
          <a:prstGeom prst="rect">
            <a:avLst/>
          </a:prstGeom>
        </p:spPr>
      </p:pic>
      <p:sp>
        <p:nvSpPr>
          <p:cNvPr id="10" name="TextBox 9">
            <a:extLst>
              <a:ext uri="{FF2B5EF4-FFF2-40B4-BE49-F238E27FC236}">
                <a16:creationId xmlns:a16="http://schemas.microsoft.com/office/drawing/2014/main" id="{D81CD3DE-B271-2C6C-4C45-724837DED066}"/>
              </a:ext>
            </a:extLst>
          </p:cNvPr>
          <p:cNvSpPr txBox="1"/>
          <p:nvPr/>
        </p:nvSpPr>
        <p:spPr>
          <a:xfrm>
            <a:off x="11475593" y="5642388"/>
            <a:ext cx="1158914" cy="906402"/>
          </a:xfrm>
          <a:prstGeom prst="rect">
            <a:avLst/>
          </a:prstGeom>
          <a:noFill/>
        </p:spPr>
        <p:txBody>
          <a:bodyPr wrap="square" rtlCol="0">
            <a:spAutoFit/>
          </a:bodyPr>
          <a:lstStyle/>
          <a:p>
            <a:r>
              <a:rPr lang="en-GB" sz="2645" dirty="0">
                <a:latin typeface="Aptos" panose="020B0004020202020204" pitchFamily="34" charset="0"/>
              </a:rPr>
              <a:t>19-06-24</a:t>
            </a:r>
          </a:p>
        </p:txBody>
      </p:sp>
    </p:spTree>
    <p:extLst>
      <p:ext uri="{BB962C8B-B14F-4D97-AF65-F5344CB8AC3E}">
        <p14:creationId xmlns:p14="http://schemas.microsoft.com/office/powerpoint/2010/main" val="1513018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F2B9F2-DC08-F96A-9202-60DB590531FE}"/>
              </a:ext>
            </a:extLst>
          </p:cNvPr>
          <p:cNvSpPr>
            <a:spLocks noGrp="1"/>
          </p:cNvSpPr>
          <p:nvPr>
            <p:ph idx="1"/>
          </p:nvPr>
        </p:nvSpPr>
        <p:spPr>
          <a:xfrm>
            <a:off x="252222" y="2434593"/>
            <a:ext cx="6148578" cy="3601141"/>
          </a:xfrm>
        </p:spPr>
        <p:txBody>
          <a:bodyPr/>
          <a:lstStyle/>
          <a:p>
            <a:pPr marL="479969" indent="-479969">
              <a:buClr>
                <a:srgbClr val="7030A0"/>
              </a:buClr>
            </a:pPr>
            <a:r>
              <a:rPr lang="en-GB" sz="2100"/>
              <a:t>Help students to see how the subjects that they are studying link to jobs.</a:t>
            </a:r>
          </a:p>
          <a:p>
            <a:pPr marL="479969" indent="-479969">
              <a:buClr>
                <a:srgbClr val="7030A0"/>
              </a:buClr>
            </a:pPr>
            <a:r>
              <a:rPr lang="en-GB" sz="2100"/>
              <a:t>Give students time to search for vacancies and share their findings in class time and offer support in writing and submitting applications, as we would do with other post-18 options.</a:t>
            </a:r>
          </a:p>
          <a:p>
            <a:pPr marL="479969" indent="-479969">
              <a:buClr>
                <a:srgbClr val="7030A0"/>
              </a:buClr>
            </a:pPr>
            <a:r>
              <a:rPr lang="en-GB" sz="2100"/>
              <a:t>Encourage applications to be made within the classroom, so they have your support and guidance.</a:t>
            </a:r>
          </a:p>
          <a:p>
            <a:pPr marL="0" indent="0">
              <a:buClr>
                <a:srgbClr val="ED2881"/>
              </a:buClr>
              <a:buNone/>
            </a:pPr>
            <a:endParaRPr lang="en-GB" sz="2100"/>
          </a:p>
          <a:p>
            <a:pPr marL="479969" indent="-479969">
              <a:buClr>
                <a:srgbClr val="ED2881"/>
              </a:buClr>
            </a:pPr>
            <a:endParaRPr lang="en-GB" sz="2100"/>
          </a:p>
          <a:p>
            <a:endParaRPr lang="en-GB"/>
          </a:p>
        </p:txBody>
      </p:sp>
      <p:sp>
        <p:nvSpPr>
          <p:cNvPr id="5" name="Title 4">
            <a:extLst>
              <a:ext uri="{FF2B5EF4-FFF2-40B4-BE49-F238E27FC236}">
                <a16:creationId xmlns:a16="http://schemas.microsoft.com/office/drawing/2014/main" id="{F8101F8B-3E7E-C191-67A7-D65B64F29F3B}"/>
              </a:ext>
            </a:extLst>
          </p:cNvPr>
          <p:cNvSpPr>
            <a:spLocks noGrp="1"/>
          </p:cNvSpPr>
          <p:nvPr>
            <p:ph type="title"/>
          </p:nvPr>
        </p:nvSpPr>
        <p:spPr>
          <a:xfrm>
            <a:off x="504985" y="489200"/>
            <a:ext cx="10269923" cy="1555822"/>
          </a:xfrm>
        </p:spPr>
        <p:txBody>
          <a:bodyPr/>
          <a:lstStyle/>
          <a:p>
            <a:r>
              <a:rPr lang="en-GB"/>
              <a:t>How can we support</a:t>
            </a:r>
            <a:br>
              <a:rPr lang="en-GB"/>
            </a:br>
            <a:r>
              <a:rPr lang="en-GB"/>
              <a:t>our students</a:t>
            </a:r>
          </a:p>
        </p:txBody>
      </p:sp>
      <p:pic>
        <p:nvPicPr>
          <p:cNvPr id="6" name="Picture Placeholder 4">
            <a:extLst>
              <a:ext uri="{FF2B5EF4-FFF2-40B4-BE49-F238E27FC236}">
                <a16:creationId xmlns:a16="http://schemas.microsoft.com/office/drawing/2014/main" id="{F37017BD-4E81-78C0-99F5-752F6F7805E8}"/>
              </a:ext>
            </a:extLst>
          </p:cNvPr>
          <p:cNvPicPr>
            <a:picLocks noChangeAspect="1"/>
          </p:cNvPicPr>
          <p:nvPr/>
        </p:nvPicPr>
        <p:blipFill rotWithShape="1">
          <a:blip r:embed="rId2">
            <a:extLst>
              <a:ext uri="{28A0092B-C50C-407E-A947-70E740481C1C}">
                <a14:useLocalDpi xmlns:a14="http://schemas.microsoft.com/office/drawing/2010/main" val="0"/>
              </a:ext>
            </a:extLst>
          </a:blip>
          <a:srcRect l="8092" r="28498"/>
          <a:stretch/>
        </p:blipFill>
        <p:spPr>
          <a:xfrm>
            <a:off x="6847986" y="1"/>
            <a:ext cx="5952204" cy="6263450"/>
          </a:xfrm>
          <a:prstGeom prst="rect">
            <a:avLst/>
          </a:prstGeom>
        </p:spPr>
      </p:pic>
    </p:spTree>
    <p:extLst>
      <p:ext uri="{BB962C8B-B14F-4D97-AF65-F5344CB8AC3E}">
        <p14:creationId xmlns:p14="http://schemas.microsoft.com/office/powerpoint/2010/main" val="138109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C2E23-6310-9E23-8BFD-1F29E098B7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6B8043-6294-AF8F-3188-82A4BDAED8DF}"/>
              </a:ext>
            </a:extLst>
          </p:cNvPr>
          <p:cNvSpPr>
            <a:spLocks noGrp="1"/>
          </p:cNvSpPr>
          <p:nvPr>
            <p:ph type="title"/>
          </p:nvPr>
        </p:nvSpPr>
        <p:spPr/>
        <p:txBody>
          <a:bodyPr/>
          <a:lstStyle/>
          <a:p>
            <a:r>
              <a:rPr lang="en-GB" dirty="0"/>
              <a:t>How to use this service?</a:t>
            </a:r>
          </a:p>
        </p:txBody>
      </p:sp>
      <p:sp>
        <p:nvSpPr>
          <p:cNvPr id="3" name="TextBox 2">
            <a:extLst>
              <a:ext uri="{FF2B5EF4-FFF2-40B4-BE49-F238E27FC236}">
                <a16:creationId xmlns:a16="http://schemas.microsoft.com/office/drawing/2014/main" id="{B8854C76-4D08-EBD4-0683-79E4C7E4092E}"/>
              </a:ext>
            </a:extLst>
          </p:cNvPr>
          <p:cNvSpPr txBox="1"/>
          <p:nvPr/>
        </p:nvSpPr>
        <p:spPr>
          <a:xfrm>
            <a:off x="532574" y="2002717"/>
            <a:ext cx="10336317" cy="5109091"/>
          </a:xfrm>
          <a:prstGeom prst="rect">
            <a:avLst/>
          </a:prstGeom>
          <a:noFill/>
        </p:spPr>
        <p:txBody>
          <a:bodyPr wrap="square" rtlCol="0">
            <a:spAutoFit/>
          </a:bodyPr>
          <a:lstStyle/>
          <a:p>
            <a:pPr marL="457200" indent="-457200" algn="l">
              <a:buFont typeface="Arial" panose="020B0604020202020204" pitchFamily="34" charset="0"/>
              <a:buChar char="•"/>
            </a:pPr>
            <a:r>
              <a:rPr lang="en-GB" sz="2000" b="0" i="0" dirty="0">
                <a:solidFill>
                  <a:srgbClr val="132433"/>
                </a:solidFill>
                <a:effectLst/>
                <a:latin typeface="Roboto" panose="02000000000000000000" pitchFamily="2" charset="0"/>
                <a:ea typeface="Roboto" panose="02000000000000000000" pitchFamily="2" charset="0"/>
                <a:cs typeface="Roboto" panose="02000000000000000000" pitchFamily="2" charset="0"/>
              </a:rPr>
              <a:t>There are two ways to get support: </a:t>
            </a:r>
          </a:p>
          <a:p>
            <a:pPr marL="1154339" lvl="1" indent="-514350">
              <a:buFont typeface="+mj-lt"/>
              <a:buAutoNum type="arabicPeriod"/>
            </a:pPr>
            <a:r>
              <a:rPr lang="en-GB" sz="2000" dirty="0">
                <a:solidFill>
                  <a:srgbClr val="FF0000"/>
                </a:solidFill>
                <a:latin typeface="Roboto" panose="02000000000000000000" pitchFamily="2" charset="0"/>
                <a:ea typeface="Roboto" panose="02000000000000000000" pitchFamily="2" charset="0"/>
                <a:cs typeface="Roboto" panose="02000000000000000000" pitchFamily="2" charset="0"/>
              </a:rPr>
              <a:t>Directly</a:t>
            </a:r>
            <a:r>
              <a:rPr lang="en-GB" sz="2000" b="0" i="0" dirty="0">
                <a:solidFill>
                  <a:srgbClr val="FF0000"/>
                </a:solidFill>
                <a:effectLst/>
                <a:latin typeface="Roboto" panose="02000000000000000000" pitchFamily="2" charset="0"/>
                <a:ea typeface="Roboto" panose="02000000000000000000" pitchFamily="2" charset="0"/>
                <a:cs typeface="Roboto" panose="02000000000000000000" pitchFamily="2" charset="0"/>
              </a:rPr>
              <a:t> via our online form: </a:t>
            </a:r>
            <a:r>
              <a:rPr lang="en-GB" sz="2000" b="0" i="0" dirty="0">
                <a:solidFill>
                  <a:srgbClr val="FF0000"/>
                </a:solidFill>
                <a:effectLst/>
                <a:latin typeface="Roboto" panose="02000000000000000000" pitchFamily="2" charset="0"/>
                <a:ea typeface="Roboto" panose="02000000000000000000" pitchFamily="2" charset="0"/>
                <a:cs typeface="Roboto" panose="02000000000000000000" pitchFamily="2" charset="0"/>
                <a:hlinkClick r:id="rId3"/>
              </a:rPr>
              <a:t>https://earlyconnect.apprenticeships.education.gov.uk/E37000025</a:t>
            </a:r>
            <a:endParaRPr lang="en-GB" sz="2000" b="0" i="0" dirty="0">
              <a:solidFill>
                <a:srgbClr val="FF0000"/>
              </a:solidFill>
              <a:effectLst/>
              <a:latin typeface="Roboto" panose="02000000000000000000" pitchFamily="2" charset="0"/>
              <a:ea typeface="Roboto" panose="02000000000000000000" pitchFamily="2" charset="0"/>
              <a:cs typeface="Roboto" panose="02000000000000000000" pitchFamily="2" charset="0"/>
            </a:endParaRPr>
          </a:p>
          <a:p>
            <a:pPr marL="1154339" lvl="1" indent="-514350">
              <a:buFont typeface="+mj-lt"/>
              <a:buAutoNum type="arabicPeriod"/>
            </a:pPr>
            <a:r>
              <a:rPr lang="en-GB" sz="2000" dirty="0">
                <a:latin typeface="Roboto" panose="02000000000000000000" pitchFamily="2" charset="0"/>
                <a:ea typeface="Roboto" panose="02000000000000000000" pitchFamily="2" charset="0"/>
                <a:cs typeface="Roboto" panose="02000000000000000000" pitchFamily="2" charset="0"/>
              </a:rPr>
              <a:t>Some students may </a:t>
            </a:r>
            <a:r>
              <a:rPr lang="en-GB" sz="2000" b="0" i="0" dirty="0">
                <a:effectLst/>
                <a:latin typeface="Roboto" panose="02000000000000000000" pitchFamily="2" charset="0"/>
                <a:ea typeface="Roboto" panose="02000000000000000000" pitchFamily="2" charset="0"/>
                <a:cs typeface="Roboto" panose="02000000000000000000" pitchFamily="2" charset="0"/>
              </a:rPr>
              <a:t>access the service via the UCAS Hub. If you do it this way be sure to complete the short form on the Hub so that your details land with an adviser.</a:t>
            </a:r>
          </a:p>
          <a:p>
            <a:pPr marL="457200" indent="-457200" algn="l">
              <a:buFont typeface="Arial" panose="020B0604020202020204" pitchFamily="34" charset="0"/>
              <a:buChar char="•"/>
            </a:pPr>
            <a:endParaRPr lang="en-GB" sz="2000" b="0" i="0" dirty="0">
              <a:effectLst/>
              <a:latin typeface="Roboto" panose="02000000000000000000" pitchFamily="2" charset="0"/>
              <a:ea typeface="Roboto" panose="02000000000000000000" pitchFamily="2" charset="0"/>
              <a:cs typeface="Roboto" panose="02000000000000000000" pitchFamily="2" charset="0"/>
            </a:endParaRPr>
          </a:p>
          <a:p>
            <a:pPr marL="457200" indent="-457200" algn="l">
              <a:buFont typeface="Arial" panose="020B0604020202020204" pitchFamily="34" charset="0"/>
              <a:buChar char="•"/>
            </a:pPr>
            <a:r>
              <a:rPr lang="en-GB" sz="2000" dirty="0">
                <a:latin typeface="Roboto" panose="02000000000000000000" pitchFamily="2" charset="0"/>
                <a:ea typeface="Roboto" panose="02000000000000000000" pitchFamily="2" charset="0"/>
                <a:cs typeface="Roboto" panose="02000000000000000000" pitchFamily="2" charset="0"/>
              </a:rPr>
              <a:t>Complete the online form and submit your request. Our partner will contact you within three working days.</a:t>
            </a:r>
          </a:p>
          <a:p>
            <a:pPr marL="457200" indent="-457200" algn="l">
              <a:buFont typeface="Arial" panose="020B0604020202020204" pitchFamily="34" charset="0"/>
              <a:buChar char="•"/>
            </a:pPr>
            <a:endParaRPr lang="en-GB" sz="2000" dirty="0">
              <a:latin typeface="Roboto" panose="02000000000000000000" pitchFamily="2" charset="0"/>
              <a:ea typeface="Roboto" panose="02000000000000000000" pitchFamily="2" charset="0"/>
              <a:cs typeface="Roboto" panose="02000000000000000000" pitchFamily="2" charset="0"/>
            </a:endParaRPr>
          </a:p>
          <a:p>
            <a:pPr marL="457200" indent="-457200" algn="l">
              <a:buFont typeface="Arial" panose="020B0604020202020204" pitchFamily="34" charset="0"/>
              <a:buChar char="•"/>
            </a:pPr>
            <a:r>
              <a:rPr lang="en-GB" sz="2000" dirty="0">
                <a:latin typeface="Roboto" panose="02000000000000000000" pitchFamily="2" charset="0"/>
                <a:ea typeface="Roboto" panose="02000000000000000000" pitchFamily="2" charset="0"/>
                <a:cs typeface="Roboto" panose="02000000000000000000" pitchFamily="2" charset="0"/>
              </a:rPr>
              <a:t>You’ll need to provide your name and contact details. We’ll also ask what you’re interested in (if you are not sure, that’s ok).</a:t>
            </a:r>
            <a:endParaRPr lang="en-GB" sz="2000" b="0" i="0" dirty="0">
              <a:effectLst/>
              <a:latin typeface="Roboto" panose="02000000000000000000" pitchFamily="2" charset="0"/>
              <a:ea typeface="Roboto" panose="02000000000000000000" pitchFamily="2" charset="0"/>
              <a:cs typeface="Roboto" panose="02000000000000000000" pitchFamily="2" charset="0"/>
            </a:endParaRPr>
          </a:p>
          <a:p>
            <a:pPr algn="l"/>
            <a:endParaRPr lang="en-GB" b="0" i="0" dirty="0">
              <a:solidFill>
                <a:srgbClr val="132433"/>
              </a:solidFill>
              <a:effectLst/>
              <a:latin typeface="Roboto" panose="02000000000000000000" pitchFamily="2" charset="0"/>
              <a:ea typeface="Roboto" panose="02000000000000000000" pitchFamily="2" charset="0"/>
              <a:cs typeface="Roboto" panose="02000000000000000000" pitchFamily="2" charset="0"/>
            </a:endParaRPr>
          </a:p>
          <a:p>
            <a:pPr algn="l"/>
            <a:endParaRPr lang="en-GB" b="0" i="0" dirty="0">
              <a:solidFill>
                <a:srgbClr val="132433"/>
              </a:solidFill>
              <a:effectLst/>
              <a:latin typeface="Roboto" panose="02000000000000000000" pitchFamily="2" charset="0"/>
              <a:ea typeface="Roboto" panose="02000000000000000000" pitchFamily="2" charset="0"/>
              <a:cs typeface="Roboto" panose="02000000000000000000" pitchFamily="2" charset="0"/>
            </a:endParaRPr>
          </a:p>
          <a:p>
            <a:pPr algn="l"/>
            <a:endParaRPr lang="en-GB" b="0" i="0" dirty="0">
              <a:solidFill>
                <a:srgbClr val="132433"/>
              </a:solidFill>
              <a:effectLst/>
              <a:latin typeface="Roboto" panose="02000000000000000000" pitchFamily="2" charset="0"/>
              <a:ea typeface="Roboto" panose="02000000000000000000" pitchFamily="2" charset="0"/>
              <a:cs typeface="Roboto" panose="02000000000000000000" pitchFamily="2" charset="0"/>
            </a:endParaRPr>
          </a:p>
        </p:txBody>
      </p:sp>
      <p:sp>
        <p:nvSpPr>
          <p:cNvPr id="6" name="Oval 5" descr="Young student at an career event">
            <a:extLst>
              <a:ext uri="{FF2B5EF4-FFF2-40B4-BE49-F238E27FC236}">
                <a16:creationId xmlns:a16="http://schemas.microsoft.com/office/drawing/2014/main" id="{62484264-0B4D-D8CB-5AEB-E28E15A8BFDC}"/>
              </a:ext>
            </a:extLst>
          </p:cNvPr>
          <p:cNvSpPr/>
          <p:nvPr/>
        </p:nvSpPr>
        <p:spPr>
          <a:xfrm>
            <a:off x="10957519" y="4138815"/>
            <a:ext cx="1421574" cy="1418650"/>
          </a:xfrm>
          <a:prstGeom prst="ellipse">
            <a:avLst/>
          </a:prstGeom>
          <a:blipFill>
            <a:blip r:embed="rId4"/>
            <a:stretch>
              <a:fillRect l="-15498" t="-9461" r="-68444" b="-18898"/>
            </a:stretch>
          </a:blipFill>
          <a:ln w="25400" cap="flat">
            <a:solidFill>
              <a:srgbClr val="ED2881"/>
            </a:solidFill>
            <a:prstDash val="solid"/>
            <a:miter/>
          </a:ln>
        </p:spPr>
        <p:txBody>
          <a:bodyPr rtlCol="0" anchor="ctr"/>
          <a:lstStyle/>
          <a:p>
            <a:pPr algn="l"/>
            <a:endParaRPr lang="en-GB" dirty="0"/>
          </a:p>
        </p:txBody>
      </p:sp>
    </p:spTree>
    <p:extLst>
      <p:ext uri="{BB962C8B-B14F-4D97-AF65-F5344CB8AC3E}">
        <p14:creationId xmlns:p14="http://schemas.microsoft.com/office/powerpoint/2010/main" val="1686604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203EE-225B-72D5-AD67-4D224EC9583D}"/>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1478465B-92F7-363C-FB35-1C8D0465D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2280" y="449792"/>
            <a:ext cx="6635976" cy="56557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046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table with a computer&#10;&#10;Description automatically generated">
            <a:extLst>
              <a:ext uri="{FF2B5EF4-FFF2-40B4-BE49-F238E27FC236}">
                <a16:creationId xmlns:a16="http://schemas.microsoft.com/office/drawing/2014/main" id="{D246ED94-714F-4D1D-4579-B9EF2101689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733" r="17733"/>
          <a:stretch>
            <a:fillRect/>
          </a:stretch>
        </p:blipFill>
        <p:spPr>
          <a:xfrm>
            <a:off x="1412" y="2"/>
            <a:ext cx="6841561" cy="7199311"/>
          </a:xfrm>
        </p:spPr>
      </p:pic>
      <p:sp>
        <p:nvSpPr>
          <p:cNvPr id="3" name="Text Placeholder 2">
            <a:extLst>
              <a:ext uri="{FF2B5EF4-FFF2-40B4-BE49-F238E27FC236}">
                <a16:creationId xmlns:a16="http://schemas.microsoft.com/office/drawing/2014/main" id="{E9BBF4E8-38FA-DCC4-E63A-015844112AAA}"/>
              </a:ext>
            </a:extLst>
          </p:cNvPr>
          <p:cNvSpPr>
            <a:spLocks noGrp="1"/>
          </p:cNvSpPr>
          <p:nvPr>
            <p:ph type="body" sz="quarter" idx="11"/>
          </p:nvPr>
        </p:nvSpPr>
        <p:spPr>
          <a:xfrm>
            <a:off x="7166787" y="1157168"/>
            <a:ext cx="5323127" cy="4884976"/>
          </a:xfrm>
        </p:spPr>
        <p:txBody>
          <a:bodyPr/>
          <a:lstStyle/>
          <a:p>
            <a:pPr marL="0" indent="0">
              <a:buNone/>
            </a:pPr>
            <a:r>
              <a:rPr lang="en-GB" sz="5669">
                <a:latin typeface="Oswald Medium" panose="00000600000000000000" pitchFamily="2" charset="0"/>
                <a:ea typeface="Roboto Medium" panose="02000000000000000000" pitchFamily="2" charset="0"/>
                <a:cs typeface="Roboto Medium" panose="02000000000000000000" pitchFamily="2" charset="0"/>
              </a:rPr>
              <a:t>Contents</a:t>
            </a:r>
          </a:p>
          <a:p>
            <a:pPr marL="0" indent="0">
              <a:buNone/>
            </a:pPr>
            <a:endParaRPr lang="en-GB" sz="840"/>
          </a:p>
          <a:p>
            <a:pPr marL="0" indent="0">
              <a:buNone/>
            </a:pPr>
            <a:r>
              <a:rPr lang="en-GB" sz="2100" b="1"/>
              <a:t>Part 1: </a:t>
            </a:r>
            <a:r>
              <a:rPr lang="en-GB" sz="2100"/>
              <a:t>Apprenticeships overview: What apprenticeships are, their benefits, and how they work.</a:t>
            </a:r>
          </a:p>
          <a:p>
            <a:pPr marL="0" indent="0">
              <a:buNone/>
            </a:pPr>
            <a:br>
              <a:rPr lang="en-GB" sz="2100"/>
            </a:br>
            <a:r>
              <a:rPr lang="en-GB" sz="2100" b="1"/>
              <a:t>Part 2: </a:t>
            </a:r>
            <a:r>
              <a:rPr lang="en-GB" sz="2100"/>
              <a:t>Early Connect: The benefits of joining the pilot, why it matters, how to get involved and the support available.</a:t>
            </a:r>
          </a:p>
          <a:p>
            <a:pPr marL="0" indent="0">
              <a:buNone/>
            </a:pPr>
            <a:br>
              <a:rPr lang="en-GB" sz="2100"/>
            </a:br>
            <a:r>
              <a:rPr lang="en-GB" sz="2100" b="1"/>
              <a:t>Part 3: </a:t>
            </a:r>
            <a:r>
              <a:rPr lang="en-GB" sz="2100"/>
              <a:t>Resources: How UCAS can help support advisers and their students.</a:t>
            </a:r>
          </a:p>
          <a:p>
            <a:pPr marL="0" indent="0">
              <a:buNone/>
            </a:pPr>
            <a:endParaRPr lang="en-GB"/>
          </a:p>
        </p:txBody>
      </p:sp>
    </p:spTree>
    <p:extLst>
      <p:ext uri="{BB962C8B-B14F-4D97-AF65-F5344CB8AC3E}">
        <p14:creationId xmlns:p14="http://schemas.microsoft.com/office/powerpoint/2010/main" val="3635876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nline Media 15" title="Early Connect DfE v4.mp4">
            <a:hlinkClick r:id="" action="ppaction://media"/>
            <a:extLst>
              <a:ext uri="{FF2B5EF4-FFF2-40B4-BE49-F238E27FC236}">
                <a16:creationId xmlns:a16="http://schemas.microsoft.com/office/drawing/2014/main" id="{48EB928A-8F26-1668-C0EC-F3F6B439021A}"/>
              </a:ext>
            </a:extLst>
          </p:cNvPr>
          <p:cNvPicPr>
            <a:picLocks noRot="1" noChangeAspect="1"/>
          </p:cNvPicPr>
          <p:nvPr>
            <a:videoFile r:link="rId1"/>
          </p:nvPr>
        </p:nvPicPr>
        <p:blipFill>
          <a:blip r:embed="rId4"/>
          <a:stretch>
            <a:fillRect/>
          </a:stretch>
        </p:blipFill>
        <p:spPr>
          <a:xfrm>
            <a:off x="1411" y="-1"/>
            <a:ext cx="12798778" cy="7199313"/>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247621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4C85FB-6936-FB55-9B7D-BF7BE0D6642A}"/>
              </a:ext>
            </a:extLst>
          </p:cNvPr>
          <p:cNvSpPr>
            <a:spLocks noGrp="1"/>
          </p:cNvSpPr>
          <p:nvPr>
            <p:ph type="body" sz="quarter" idx="11"/>
          </p:nvPr>
        </p:nvSpPr>
        <p:spPr>
          <a:xfrm>
            <a:off x="262705" y="2938072"/>
            <a:ext cx="6138096" cy="2880116"/>
          </a:xfrm>
        </p:spPr>
        <p:txBody>
          <a:bodyPr/>
          <a:lstStyle/>
          <a:p>
            <a:pPr marL="0" indent="0">
              <a:buNone/>
            </a:pPr>
            <a:r>
              <a:rPr lang="en-GB" sz="2400" b="1"/>
              <a:t>For the first time </a:t>
            </a:r>
            <a:r>
              <a:rPr lang="en-GB" sz="2400"/>
              <a:t>you can now see apprenticeship opportunities alongside undergraduate courses.</a:t>
            </a:r>
          </a:p>
          <a:p>
            <a:pPr marL="0" indent="0">
              <a:buNone/>
            </a:pPr>
            <a:r>
              <a:rPr lang="en-GB" sz="2400"/>
              <a:t>The UCAS Hub enables you to explore all your options and build your profile in one place.</a:t>
            </a:r>
          </a:p>
        </p:txBody>
      </p:sp>
      <p:pic>
        <p:nvPicPr>
          <p:cNvPr id="9" name="Picture 8" descr="A screenshot of a phone&#10;&#10;Description automatically generated">
            <a:extLst>
              <a:ext uri="{FF2B5EF4-FFF2-40B4-BE49-F238E27FC236}">
                <a16:creationId xmlns:a16="http://schemas.microsoft.com/office/drawing/2014/main" id="{0FD74688-F8D3-615D-C315-C5A10D668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7420" y="485227"/>
            <a:ext cx="2866393" cy="4406246"/>
          </a:xfrm>
          <a:prstGeom prst="rect">
            <a:avLst/>
          </a:prstGeom>
          <a:ln>
            <a:solidFill>
              <a:schemeClr val="tx1"/>
            </a:solidFill>
          </a:ln>
        </p:spPr>
      </p:pic>
      <p:pic>
        <p:nvPicPr>
          <p:cNvPr id="11" name="Picture 10" descr="A screenshot of a phone&#10;&#10;Description automatically generated">
            <a:extLst>
              <a:ext uri="{FF2B5EF4-FFF2-40B4-BE49-F238E27FC236}">
                <a16:creationId xmlns:a16="http://schemas.microsoft.com/office/drawing/2014/main" id="{D6AF8CB0-1886-5DFE-8841-13DE28551E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7879" y="1177609"/>
            <a:ext cx="2699742" cy="4479572"/>
          </a:xfrm>
          <a:prstGeom prst="rect">
            <a:avLst/>
          </a:prstGeom>
          <a:ln>
            <a:solidFill>
              <a:schemeClr val="tx1"/>
            </a:solidFill>
          </a:ln>
        </p:spPr>
      </p:pic>
      <p:sp>
        <p:nvSpPr>
          <p:cNvPr id="12" name="Title 1">
            <a:extLst>
              <a:ext uri="{FF2B5EF4-FFF2-40B4-BE49-F238E27FC236}">
                <a16:creationId xmlns:a16="http://schemas.microsoft.com/office/drawing/2014/main" id="{0577B19E-AAFD-72DA-AC72-6A4D1BFC6466}"/>
              </a:ext>
            </a:extLst>
          </p:cNvPr>
          <p:cNvSpPr txBox="1">
            <a:spLocks/>
          </p:cNvSpPr>
          <p:nvPr/>
        </p:nvSpPr>
        <p:spPr>
          <a:xfrm>
            <a:off x="262704" y="867464"/>
            <a:ext cx="5759951" cy="565716"/>
          </a:xfrm>
          <a:prstGeom prst="rect">
            <a:avLst/>
          </a:prstGeom>
        </p:spPr>
        <p:txBody>
          <a:bodyPr/>
          <a:lstStyle>
            <a:lvl1pPr algn="l" defTabSz="914222" rtl="0" eaLnBrk="1" latinLnBrk="0" hangingPunct="1">
              <a:lnSpc>
                <a:spcPct val="90000"/>
              </a:lnSpc>
              <a:spcBef>
                <a:spcPct val="0"/>
              </a:spcBef>
              <a:buNone/>
              <a:defRPr sz="5332" b="0" i="0" kern="1200" spc="-200">
                <a:solidFill>
                  <a:srgbClr val="132433"/>
                </a:solidFill>
                <a:latin typeface="Oswald Medium" pitchFamily="2" charset="77"/>
                <a:ea typeface="Roboto" panose="02000000000000000000" pitchFamily="2" charset="0"/>
                <a:cs typeface="Roboto" panose="02000000000000000000" pitchFamily="2" charset="0"/>
              </a:defRPr>
            </a:lvl1pPr>
          </a:lstStyle>
          <a:p>
            <a:r>
              <a:rPr lang="en-GB" sz="5400">
                <a:solidFill>
                  <a:srgbClr val="812990"/>
                </a:solidFill>
                <a:latin typeface="Oswald" panose="020F0502020204030204" pitchFamily="2" charset="0"/>
              </a:rPr>
              <a:t>Student pathways side by side</a:t>
            </a:r>
          </a:p>
        </p:txBody>
      </p:sp>
    </p:spTree>
    <p:extLst>
      <p:ext uri="{BB962C8B-B14F-4D97-AF65-F5344CB8AC3E}">
        <p14:creationId xmlns:p14="http://schemas.microsoft.com/office/powerpoint/2010/main" val="1383775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89D3AE-B9DF-F650-2EBD-457E22A70A3F}"/>
              </a:ext>
            </a:extLst>
          </p:cNvPr>
          <p:cNvSpPr>
            <a:spLocks noGrp="1"/>
          </p:cNvSpPr>
          <p:nvPr>
            <p:ph type="title"/>
          </p:nvPr>
        </p:nvSpPr>
        <p:spPr>
          <a:xfrm>
            <a:off x="457199" y="755705"/>
            <a:ext cx="5943601" cy="1393388"/>
          </a:xfrm>
        </p:spPr>
        <p:txBody>
          <a:bodyPr wrap="none" anchor="t">
            <a:normAutofit/>
          </a:bodyPr>
          <a:lstStyle/>
          <a:p>
            <a:r>
              <a:rPr lang="en-GB"/>
              <a:t>How to explore and apply for apprenticeships</a:t>
            </a:r>
          </a:p>
        </p:txBody>
      </p:sp>
      <p:sp>
        <p:nvSpPr>
          <p:cNvPr id="2" name="Content Placeholder 1">
            <a:extLst>
              <a:ext uri="{FF2B5EF4-FFF2-40B4-BE49-F238E27FC236}">
                <a16:creationId xmlns:a16="http://schemas.microsoft.com/office/drawing/2014/main" id="{71CA3ADF-180C-10E2-86E8-B5C3CE7486D0}"/>
              </a:ext>
            </a:extLst>
          </p:cNvPr>
          <p:cNvSpPr>
            <a:spLocks noGrp="1"/>
          </p:cNvSpPr>
          <p:nvPr>
            <p:ph type="body" sz="quarter" idx="11"/>
          </p:nvPr>
        </p:nvSpPr>
        <p:spPr>
          <a:xfrm>
            <a:off x="457200" y="2149093"/>
            <a:ext cx="5943600" cy="3521075"/>
          </a:xfrm>
        </p:spPr>
        <p:txBody>
          <a:bodyPr>
            <a:normAutofit/>
          </a:bodyPr>
          <a:lstStyle/>
          <a:p>
            <a:pPr marL="0" indent="0">
              <a:buClr>
                <a:srgbClr val="812990"/>
              </a:buClr>
              <a:buNone/>
            </a:pPr>
            <a:r>
              <a:rPr lang="en-GB"/>
              <a:t>You can use the UCAS Hub to</a:t>
            </a:r>
          </a:p>
          <a:p>
            <a:pPr>
              <a:buClr>
                <a:srgbClr val="812990"/>
              </a:buClr>
            </a:pPr>
            <a:r>
              <a:rPr lang="en-GB"/>
              <a:t>explore industries, employers, locations, careers and jobs</a:t>
            </a:r>
          </a:p>
          <a:p>
            <a:pPr>
              <a:buClr>
                <a:srgbClr val="812990"/>
              </a:buClr>
            </a:pPr>
            <a:r>
              <a:rPr lang="en-GB"/>
              <a:t>shortlist your favourites</a:t>
            </a:r>
          </a:p>
          <a:p>
            <a:pPr>
              <a:buClr>
                <a:srgbClr val="812990"/>
              </a:buClr>
            </a:pPr>
            <a:r>
              <a:rPr lang="en-GB"/>
              <a:t>find out where to start</a:t>
            </a:r>
          </a:p>
          <a:p>
            <a:pPr>
              <a:buClr>
                <a:srgbClr val="812990"/>
              </a:buClr>
            </a:pPr>
            <a:r>
              <a:rPr lang="en-GB"/>
              <a:t>find out how to apply</a:t>
            </a:r>
          </a:p>
        </p:txBody>
      </p:sp>
      <p:pic>
        <p:nvPicPr>
          <p:cNvPr id="7" name="Picture 6" descr="A screenshot of a web page&#10;&#10;Description automatically generated">
            <a:extLst>
              <a:ext uri="{FF2B5EF4-FFF2-40B4-BE49-F238E27FC236}">
                <a16:creationId xmlns:a16="http://schemas.microsoft.com/office/drawing/2014/main" id="{E4FC634C-E2C8-36DD-8E47-B73CBC2B7382}"/>
              </a:ext>
            </a:extLst>
          </p:cNvPr>
          <p:cNvPicPr>
            <a:picLocks noChangeAspect="1"/>
          </p:cNvPicPr>
          <p:nvPr/>
        </p:nvPicPr>
        <p:blipFill>
          <a:blip r:embed="rId3"/>
          <a:stretch>
            <a:fillRect/>
          </a:stretch>
        </p:blipFill>
        <p:spPr>
          <a:xfrm>
            <a:off x="7286742" y="2065065"/>
            <a:ext cx="4520994" cy="3689130"/>
          </a:xfrm>
          <a:prstGeom prst="rect">
            <a:avLst/>
          </a:prstGeom>
        </p:spPr>
      </p:pic>
    </p:spTree>
    <p:extLst>
      <p:ext uri="{BB962C8B-B14F-4D97-AF65-F5344CB8AC3E}">
        <p14:creationId xmlns:p14="http://schemas.microsoft.com/office/powerpoint/2010/main" val="3022796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E167B-8997-F743-916D-12DD90E45D83}"/>
              </a:ext>
            </a:extLst>
          </p:cNvPr>
          <p:cNvSpPr>
            <a:spLocks noGrp="1"/>
          </p:cNvSpPr>
          <p:nvPr>
            <p:ph type="title"/>
          </p:nvPr>
        </p:nvSpPr>
        <p:spPr>
          <a:xfrm>
            <a:off x="390115" y="808106"/>
            <a:ext cx="11519217" cy="1393388"/>
          </a:xfrm>
        </p:spPr>
        <p:txBody>
          <a:bodyPr/>
          <a:lstStyle/>
          <a:p>
            <a:r>
              <a:rPr lang="en-GB"/>
              <a:t>What do you need to do?</a:t>
            </a:r>
          </a:p>
        </p:txBody>
      </p:sp>
      <p:cxnSp>
        <p:nvCxnSpPr>
          <p:cNvPr id="3" name="Straight Arrow Connector 2">
            <a:extLst>
              <a:ext uri="{FF2B5EF4-FFF2-40B4-BE49-F238E27FC236}">
                <a16:creationId xmlns:a16="http://schemas.microsoft.com/office/drawing/2014/main" id="{24923948-C67D-21F0-E6BB-247D39881E55}"/>
              </a:ext>
            </a:extLst>
          </p:cNvPr>
          <p:cNvCxnSpPr/>
          <p:nvPr/>
        </p:nvCxnSpPr>
        <p:spPr>
          <a:xfrm>
            <a:off x="475179" y="2752403"/>
            <a:ext cx="11574483"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E5E0AC9-2957-E736-3DBD-42B34A0C4623}"/>
              </a:ext>
            </a:extLst>
          </p:cNvPr>
          <p:cNvSpPr txBox="1"/>
          <p:nvPr/>
        </p:nvSpPr>
        <p:spPr>
          <a:xfrm>
            <a:off x="591264" y="3294554"/>
            <a:ext cx="3224800" cy="1449861"/>
          </a:xfrm>
          <a:prstGeom prst="roundRect">
            <a:avLst/>
          </a:prstGeom>
          <a:noFill/>
          <a:ln w="25400">
            <a:solidFill>
              <a:srgbClr val="D93BA8"/>
            </a:solidFill>
          </a:ln>
        </p:spPr>
        <p:txBody>
          <a:bodyPr wrap="square" lIns="102857" tIns="102857" rIns="102857" bIns="102857" rtlCol="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11"/>
            <a:r>
              <a:rPr lang="en-GB" sz="2000" dirty="0">
                <a:latin typeface="Roboto" panose="02000000000000000000" pitchFamily="2" charset="0"/>
                <a:ea typeface="Roboto" panose="02000000000000000000" pitchFamily="2" charset="0"/>
                <a:cs typeface="Roboto" panose="02000000000000000000" pitchFamily="2" charset="0"/>
              </a:rPr>
              <a:t>Register in the </a:t>
            </a:r>
          </a:p>
          <a:p>
            <a:pPr algn="ctr" defTabSz="609511"/>
            <a:r>
              <a:rPr lang="en-GB" sz="2000" dirty="0">
                <a:latin typeface="Roboto" panose="02000000000000000000" pitchFamily="2" charset="0"/>
                <a:ea typeface="Roboto" panose="02000000000000000000" pitchFamily="2" charset="0"/>
                <a:cs typeface="Roboto" panose="02000000000000000000" pitchFamily="2" charset="0"/>
              </a:rPr>
              <a:t>UCAS Hub to start </a:t>
            </a:r>
          </a:p>
          <a:p>
            <a:pPr algn="ctr" defTabSz="609511"/>
            <a:r>
              <a:rPr lang="en-GB" sz="2000" dirty="0">
                <a:latin typeface="Roboto" panose="02000000000000000000" pitchFamily="2" charset="0"/>
                <a:ea typeface="Roboto" panose="02000000000000000000" pitchFamily="2" charset="0"/>
                <a:cs typeface="Roboto" panose="02000000000000000000" pitchFamily="2" charset="0"/>
              </a:rPr>
              <a:t>exploring all the </a:t>
            </a:r>
          </a:p>
          <a:p>
            <a:pPr algn="ctr" defTabSz="609511"/>
            <a:r>
              <a:rPr lang="en-GB" sz="2000" dirty="0">
                <a:latin typeface="Roboto" panose="02000000000000000000" pitchFamily="2" charset="0"/>
                <a:ea typeface="Roboto" panose="02000000000000000000" pitchFamily="2" charset="0"/>
                <a:cs typeface="Roboto" panose="02000000000000000000" pitchFamily="2" charset="0"/>
              </a:rPr>
              <a:t>Options or via the Get an Apprenticeship Adviser</a:t>
            </a:r>
          </a:p>
        </p:txBody>
      </p:sp>
      <p:sp>
        <p:nvSpPr>
          <p:cNvPr id="5" name="TextBox 4">
            <a:extLst>
              <a:ext uri="{FF2B5EF4-FFF2-40B4-BE49-F238E27FC236}">
                <a16:creationId xmlns:a16="http://schemas.microsoft.com/office/drawing/2014/main" id="{7F4840D3-3438-5638-B442-30F6FFF6F780}"/>
              </a:ext>
            </a:extLst>
          </p:cNvPr>
          <p:cNvSpPr txBox="1"/>
          <p:nvPr/>
        </p:nvSpPr>
        <p:spPr>
          <a:xfrm>
            <a:off x="4504557" y="3329477"/>
            <a:ext cx="3224800" cy="1402647"/>
          </a:xfrm>
          <a:prstGeom prst="roundRect">
            <a:avLst/>
          </a:prstGeom>
          <a:noFill/>
          <a:ln w="25400">
            <a:solidFill>
              <a:srgbClr val="FFC000"/>
            </a:solidFill>
          </a:ln>
        </p:spPr>
        <p:txBody>
          <a:bodyPr wrap="square" lIns="102857" tIns="102857" rIns="102857" bIns="102857" rtlCol="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11"/>
            <a:r>
              <a:rPr lang="en-GB" sz="2000">
                <a:latin typeface="Roboto" panose="02000000000000000000" pitchFamily="2" charset="0"/>
                <a:ea typeface="Roboto" panose="02000000000000000000" pitchFamily="2" charset="0"/>
                <a:cs typeface="Roboto" panose="02000000000000000000" pitchFamily="2" charset="0"/>
              </a:rPr>
              <a:t>Build a profile, define interests and explore opportunities</a:t>
            </a:r>
          </a:p>
        </p:txBody>
      </p:sp>
      <p:sp>
        <p:nvSpPr>
          <p:cNvPr id="6" name="TextBox 5">
            <a:extLst>
              <a:ext uri="{FF2B5EF4-FFF2-40B4-BE49-F238E27FC236}">
                <a16:creationId xmlns:a16="http://schemas.microsoft.com/office/drawing/2014/main" id="{09BE320A-A873-939E-CC9A-F528A0191112}"/>
              </a:ext>
            </a:extLst>
          </p:cNvPr>
          <p:cNvSpPr txBox="1"/>
          <p:nvPr/>
        </p:nvSpPr>
        <p:spPr>
          <a:xfrm>
            <a:off x="8417851" y="3314050"/>
            <a:ext cx="3224800" cy="1438702"/>
          </a:xfrm>
          <a:prstGeom prst="roundRect">
            <a:avLst/>
          </a:prstGeom>
          <a:noFill/>
          <a:ln w="25400">
            <a:solidFill>
              <a:schemeClr val="accent4"/>
            </a:solidFill>
          </a:ln>
        </p:spPr>
        <p:txBody>
          <a:bodyPr wrap="square" lIns="102857" tIns="102857" rIns="102857" bIns="102857" rtlCol="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11"/>
            <a:r>
              <a:rPr lang="en-GB" sz="2000">
                <a:latin typeface="Roboto" panose="02000000000000000000" pitchFamily="2" charset="0"/>
                <a:ea typeface="Roboto" panose="02000000000000000000" pitchFamily="2" charset="0"/>
                <a:cs typeface="Roboto" panose="02000000000000000000" pitchFamily="2" charset="0"/>
              </a:rPr>
              <a:t>Sign</a:t>
            </a:r>
            <a:r>
              <a:rPr lang="en-GB" sz="2000">
                <a:solidFill>
                  <a:srgbClr val="FFFFFF"/>
                </a:solidFill>
                <a:latin typeface="Roboto" panose="02000000000000000000" pitchFamily="2" charset="0"/>
                <a:ea typeface="Roboto" panose="02000000000000000000" pitchFamily="2" charset="0"/>
                <a:cs typeface="Roboto" panose="02000000000000000000" pitchFamily="2" charset="0"/>
              </a:rPr>
              <a:t> </a:t>
            </a:r>
            <a:r>
              <a:rPr lang="en-GB" sz="2000">
                <a:latin typeface="Roboto" panose="02000000000000000000" pitchFamily="2" charset="0"/>
                <a:ea typeface="Roboto" panose="02000000000000000000" pitchFamily="2" charset="0"/>
                <a:cs typeface="Roboto" panose="02000000000000000000" pitchFamily="2" charset="0"/>
              </a:rPr>
              <a:t>up to be matched to potential employers in the area</a:t>
            </a:r>
          </a:p>
        </p:txBody>
      </p:sp>
      <p:sp>
        <p:nvSpPr>
          <p:cNvPr id="7" name="Title 2">
            <a:extLst>
              <a:ext uri="{FF2B5EF4-FFF2-40B4-BE49-F238E27FC236}">
                <a16:creationId xmlns:a16="http://schemas.microsoft.com/office/drawing/2014/main" id="{90310998-FCAB-5E9E-1114-BF505924B401}"/>
              </a:ext>
            </a:extLst>
          </p:cNvPr>
          <p:cNvSpPr txBox="1">
            <a:spLocks/>
          </p:cNvSpPr>
          <p:nvPr/>
        </p:nvSpPr>
        <p:spPr>
          <a:xfrm>
            <a:off x="1377834" y="2535950"/>
            <a:ext cx="2438230" cy="423227"/>
          </a:xfrm>
          <a:prstGeom prst="rect">
            <a:avLst/>
          </a:prstGeom>
          <a:solidFill>
            <a:schemeClr val="bg1"/>
          </a:solidFill>
        </p:spPr>
        <p:txBody>
          <a:bodyPr vert="horz" wrap="none" lIns="102857" tIns="102857" rIns="102857" bIns="102857" rtlCol="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200"/>
            <a:r>
              <a:rPr lang="en-GB" sz="2287" dirty="0">
                <a:latin typeface="Oswald" panose="00000500000000000000" pitchFamily="2" charset="0"/>
              </a:rPr>
              <a:t>  </a:t>
            </a:r>
            <a:r>
              <a:rPr lang="en-GB" sz="3200" dirty="0">
                <a:latin typeface="Oswald" panose="00000500000000000000" pitchFamily="2" charset="0"/>
              </a:rPr>
              <a:t>October 2024</a:t>
            </a:r>
          </a:p>
        </p:txBody>
      </p:sp>
      <p:sp>
        <p:nvSpPr>
          <p:cNvPr id="8" name="Title 2">
            <a:extLst>
              <a:ext uri="{FF2B5EF4-FFF2-40B4-BE49-F238E27FC236}">
                <a16:creationId xmlns:a16="http://schemas.microsoft.com/office/drawing/2014/main" id="{1AD355EB-6A81-BEFB-9AEF-5374E1341B4D}"/>
              </a:ext>
            </a:extLst>
          </p:cNvPr>
          <p:cNvSpPr txBox="1">
            <a:spLocks/>
          </p:cNvSpPr>
          <p:nvPr/>
        </p:nvSpPr>
        <p:spPr>
          <a:xfrm>
            <a:off x="7853927" y="2519969"/>
            <a:ext cx="2608510" cy="439202"/>
          </a:xfrm>
          <a:prstGeom prst="rect">
            <a:avLst/>
          </a:prstGeom>
          <a:solidFill>
            <a:schemeClr val="bg1"/>
          </a:solidFill>
        </p:spPr>
        <p:txBody>
          <a:bodyPr vert="horz" wrap="none" lIns="102857" tIns="102857" rIns="102857" bIns="102857" rtlCol="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200"/>
            <a:r>
              <a:rPr lang="en-GB" sz="3200" dirty="0">
                <a:latin typeface="Oswald" panose="00000500000000000000" pitchFamily="2" charset="0"/>
              </a:rPr>
              <a:t>November 2024</a:t>
            </a:r>
          </a:p>
        </p:txBody>
      </p:sp>
    </p:spTree>
    <p:extLst>
      <p:ext uri="{BB962C8B-B14F-4D97-AF65-F5344CB8AC3E}">
        <p14:creationId xmlns:p14="http://schemas.microsoft.com/office/powerpoint/2010/main" val="589791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D1EA6D-512A-8C2B-FB11-2C9F0365F0C3}"/>
              </a:ext>
              <a:ext uri="{C183D7F6-B498-43B3-948B-1728B52AA6E4}">
                <adec:decorative xmlns:adec="http://schemas.microsoft.com/office/drawing/2017/decorative" val="1"/>
              </a:ext>
            </a:extLst>
          </p:cNvPr>
          <p:cNvSpPr/>
          <p:nvPr/>
        </p:nvSpPr>
        <p:spPr>
          <a:xfrm>
            <a:off x="6532128" y="2665078"/>
            <a:ext cx="2693195" cy="1839279"/>
          </a:xfrm>
          <a:prstGeom prst="rect">
            <a:avLst/>
          </a:prstGeom>
          <a:noFill/>
          <a:ln w="25400" cap="sq">
            <a:solidFill>
              <a:srgbClr val="F375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9880"/>
            <a:endParaRPr lang="en-GB">
              <a:solidFill>
                <a:srgbClr val="FFFFFF"/>
              </a:solidFill>
              <a:latin typeface="Calibri" panose="020F0502020204030204"/>
            </a:endParaRPr>
          </a:p>
        </p:txBody>
      </p:sp>
      <p:sp>
        <p:nvSpPr>
          <p:cNvPr id="9" name="Rectangle 8">
            <a:extLst>
              <a:ext uri="{FF2B5EF4-FFF2-40B4-BE49-F238E27FC236}">
                <a16:creationId xmlns:a16="http://schemas.microsoft.com/office/drawing/2014/main" id="{1DB05F3D-4CD3-C49D-54A8-12275832E469}"/>
              </a:ext>
              <a:ext uri="{C183D7F6-B498-43B3-948B-1728B52AA6E4}">
                <adec:decorative xmlns:adec="http://schemas.microsoft.com/office/drawing/2017/decorative" val="1"/>
              </a:ext>
            </a:extLst>
          </p:cNvPr>
          <p:cNvSpPr/>
          <p:nvPr/>
        </p:nvSpPr>
        <p:spPr>
          <a:xfrm>
            <a:off x="9762460" y="2665078"/>
            <a:ext cx="2623605" cy="1839279"/>
          </a:xfrm>
          <a:prstGeom prst="rect">
            <a:avLst/>
          </a:prstGeom>
          <a:noFill/>
          <a:ln w="25400" cap="sq">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9880"/>
            <a:endParaRPr lang="en-GB">
              <a:solidFill>
                <a:srgbClr val="FFFFFF"/>
              </a:solidFill>
              <a:latin typeface="Calibri" panose="020F0502020204030204"/>
            </a:endParaRPr>
          </a:p>
        </p:txBody>
      </p:sp>
      <p:sp>
        <p:nvSpPr>
          <p:cNvPr id="15" name="Rectangle 14">
            <a:extLst>
              <a:ext uri="{FF2B5EF4-FFF2-40B4-BE49-F238E27FC236}">
                <a16:creationId xmlns:a16="http://schemas.microsoft.com/office/drawing/2014/main" id="{1F5A6A4F-7D46-97C5-FA07-2E7D8C1A5E6D}"/>
              </a:ext>
              <a:ext uri="{C183D7F6-B498-43B3-948B-1728B52AA6E4}">
                <adec:decorative xmlns:adec="http://schemas.microsoft.com/office/drawing/2017/decorative" val="1"/>
              </a:ext>
            </a:extLst>
          </p:cNvPr>
          <p:cNvSpPr/>
          <p:nvPr/>
        </p:nvSpPr>
        <p:spPr>
          <a:xfrm>
            <a:off x="3344548" y="2668841"/>
            <a:ext cx="2623605" cy="1835516"/>
          </a:xfrm>
          <a:prstGeom prst="rect">
            <a:avLst/>
          </a:prstGeom>
          <a:noFill/>
          <a:ln w="25400" cap="sq">
            <a:solidFill>
              <a:srgbClr val="57B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9880"/>
            <a:endParaRPr lang="en-GB">
              <a:solidFill>
                <a:srgbClr val="FFFFFF"/>
              </a:solidFill>
              <a:latin typeface="Calibri" panose="020F0502020204030204"/>
            </a:endParaRPr>
          </a:p>
        </p:txBody>
      </p:sp>
      <p:sp>
        <p:nvSpPr>
          <p:cNvPr id="22" name="Arrow: Chevron 33">
            <a:extLst>
              <a:ext uri="{FF2B5EF4-FFF2-40B4-BE49-F238E27FC236}">
                <a16:creationId xmlns:a16="http://schemas.microsoft.com/office/drawing/2014/main" id="{D61E5BC2-CA3E-1920-9BCF-A83903C46DF5}"/>
              </a:ext>
              <a:ext uri="{C183D7F6-B498-43B3-948B-1728B52AA6E4}">
                <adec:decorative xmlns:adec="http://schemas.microsoft.com/office/drawing/2017/decorative" val="1"/>
              </a:ext>
            </a:extLst>
          </p:cNvPr>
          <p:cNvSpPr/>
          <p:nvPr/>
        </p:nvSpPr>
        <p:spPr>
          <a:xfrm>
            <a:off x="6115256" y="3331749"/>
            <a:ext cx="293215" cy="513420"/>
          </a:xfrm>
          <a:prstGeom prst="chevron">
            <a:avLst/>
          </a:prstGeom>
          <a:solidFill>
            <a:srgbClr val="13243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39880"/>
            <a:endParaRPr lang="en-GB">
              <a:solidFill>
                <a:srgbClr val="132433"/>
              </a:solidFill>
              <a:latin typeface="Calibri" panose="020F0502020204030204"/>
            </a:endParaRPr>
          </a:p>
        </p:txBody>
      </p:sp>
      <p:sp>
        <p:nvSpPr>
          <p:cNvPr id="25" name="Arrow: Chevron 33">
            <a:extLst>
              <a:ext uri="{FF2B5EF4-FFF2-40B4-BE49-F238E27FC236}">
                <a16:creationId xmlns:a16="http://schemas.microsoft.com/office/drawing/2014/main" id="{D68B96D7-D246-E6C7-1124-DFFEB3B64E8A}"/>
              </a:ext>
              <a:ext uri="{C183D7F6-B498-43B3-948B-1728B52AA6E4}">
                <adec:decorative xmlns:adec="http://schemas.microsoft.com/office/drawing/2017/decorative" val="1"/>
              </a:ext>
            </a:extLst>
          </p:cNvPr>
          <p:cNvSpPr/>
          <p:nvPr/>
        </p:nvSpPr>
        <p:spPr>
          <a:xfrm>
            <a:off x="9372425" y="3331749"/>
            <a:ext cx="293215" cy="513420"/>
          </a:xfrm>
          <a:prstGeom prst="chevron">
            <a:avLst/>
          </a:prstGeom>
          <a:solidFill>
            <a:srgbClr val="13243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39880"/>
            <a:endParaRPr lang="en-GB">
              <a:solidFill>
                <a:srgbClr val="132433"/>
              </a:solidFill>
              <a:latin typeface="Calibri" panose="020F0502020204030204"/>
            </a:endParaRPr>
          </a:p>
        </p:txBody>
      </p:sp>
      <p:sp>
        <p:nvSpPr>
          <p:cNvPr id="10" name="TextBox 9">
            <a:extLst>
              <a:ext uri="{FF2B5EF4-FFF2-40B4-BE49-F238E27FC236}">
                <a16:creationId xmlns:a16="http://schemas.microsoft.com/office/drawing/2014/main" id="{0AF0E90A-1BAC-2240-390A-DEFBBCE59A4A}"/>
              </a:ext>
            </a:extLst>
          </p:cNvPr>
          <p:cNvSpPr txBox="1"/>
          <p:nvPr/>
        </p:nvSpPr>
        <p:spPr>
          <a:xfrm>
            <a:off x="9757767" y="4750011"/>
            <a:ext cx="2623605" cy="1077218"/>
          </a:xfrm>
          <a:prstGeom prst="rect">
            <a:avLst/>
          </a:prstGeom>
          <a:noFill/>
        </p:spPr>
        <p:txBody>
          <a:bodyPr wrap="square" rtlCol="0">
            <a:spAutoFit/>
          </a:bodyPr>
          <a:lstStyle/>
          <a:p>
            <a:pPr algn="ctr" defTabSz="639880"/>
            <a:r>
              <a:rPr lang="en-GB" sz="1600">
                <a:solidFill>
                  <a:srgbClr val="132433"/>
                </a:solidFill>
                <a:latin typeface="Roboto" panose="02000000000000000000" pitchFamily="2" charset="0"/>
                <a:ea typeface="Roboto" panose="02000000000000000000" pitchFamily="2" charset="0"/>
                <a:cs typeface="Roboto" panose="02000000000000000000" pitchFamily="2" charset="0"/>
              </a:rPr>
              <a:t>If this matches an employer’s search criteria, then you are invited to apply.</a:t>
            </a:r>
          </a:p>
        </p:txBody>
      </p:sp>
      <p:sp>
        <p:nvSpPr>
          <p:cNvPr id="20" name="TextBox 19">
            <a:extLst>
              <a:ext uri="{FF2B5EF4-FFF2-40B4-BE49-F238E27FC236}">
                <a16:creationId xmlns:a16="http://schemas.microsoft.com/office/drawing/2014/main" id="{0DD0D1C2-96D7-615E-FE04-025327CB7D85}"/>
              </a:ext>
            </a:extLst>
          </p:cNvPr>
          <p:cNvSpPr txBox="1"/>
          <p:nvPr/>
        </p:nvSpPr>
        <p:spPr>
          <a:xfrm>
            <a:off x="9749302" y="2206274"/>
            <a:ext cx="2636760" cy="338554"/>
          </a:xfrm>
          <a:prstGeom prst="rect">
            <a:avLst/>
          </a:prstGeom>
          <a:solidFill>
            <a:srgbClr val="00AEEF">
              <a:alpha val="35191"/>
            </a:srgbClr>
          </a:solidFill>
          <a:ln w="25400">
            <a:solidFill>
              <a:srgbClr val="00AEEF"/>
            </a:solidFill>
            <a:miter lim="800000"/>
          </a:ln>
        </p:spPr>
        <p:txBody>
          <a:bodyPr wrap="square" rtlCol="0">
            <a:spAutoFit/>
          </a:bodyPr>
          <a:lstStyle/>
          <a:p>
            <a:pPr algn="ctr" defTabSz="639880"/>
            <a:r>
              <a:rPr lang="en-GB" sz="1600" b="1">
                <a:solidFill>
                  <a:srgbClr val="132433"/>
                </a:solidFill>
                <a:latin typeface="Roboto" panose="02000000000000000000" pitchFamily="2" charset="0"/>
                <a:ea typeface="Roboto" panose="02000000000000000000" pitchFamily="2" charset="0"/>
                <a:cs typeface="Roboto" panose="02000000000000000000" pitchFamily="2" charset="0"/>
              </a:rPr>
              <a:t>Matching</a:t>
            </a:r>
          </a:p>
        </p:txBody>
      </p:sp>
      <p:sp>
        <p:nvSpPr>
          <p:cNvPr id="8" name="TextBox 7">
            <a:extLst>
              <a:ext uri="{FF2B5EF4-FFF2-40B4-BE49-F238E27FC236}">
                <a16:creationId xmlns:a16="http://schemas.microsoft.com/office/drawing/2014/main" id="{69FEBDF6-64F4-C776-2F78-653857A48CAC}"/>
              </a:ext>
            </a:extLst>
          </p:cNvPr>
          <p:cNvSpPr txBox="1"/>
          <p:nvPr/>
        </p:nvSpPr>
        <p:spPr>
          <a:xfrm>
            <a:off x="6514018" y="4750738"/>
            <a:ext cx="2693195" cy="1077218"/>
          </a:xfrm>
          <a:prstGeom prst="rect">
            <a:avLst/>
          </a:prstGeom>
          <a:noFill/>
        </p:spPr>
        <p:txBody>
          <a:bodyPr wrap="square" rtlCol="0">
            <a:spAutoFit/>
          </a:bodyPr>
          <a:lstStyle/>
          <a:p>
            <a:pPr algn="ctr" defTabSz="639880"/>
            <a:r>
              <a:rPr lang="en-GB" sz="1600">
                <a:solidFill>
                  <a:srgbClr val="132433"/>
                </a:solidFill>
                <a:latin typeface="Roboto" panose="02000000000000000000" pitchFamily="2" charset="0"/>
                <a:ea typeface="Roboto" panose="02000000000000000000" pitchFamily="2" charset="0"/>
                <a:cs typeface="Roboto" panose="02000000000000000000" pitchFamily="2" charset="0"/>
              </a:rPr>
              <a:t>You enter information on your preferences such as location and area of interest.</a:t>
            </a:r>
          </a:p>
        </p:txBody>
      </p:sp>
      <p:sp>
        <p:nvSpPr>
          <p:cNvPr id="19" name="TextBox 18">
            <a:extLst>
              <a:ext uri="{FF2B5EF4-FFF2-40B4-BE49-F238E27FC236}">
                <a16:creationId xmlns:a16="http://schemas.microsoft.com/office/drawing/2014/main" id="{0AE9B9F1-78A2-5F38-9851-03B8C466F6CA}"/>
              </a:ext>
            </a:extLst>
          </p:cNvPr>
          <p:cNvSpPr txBox="1"/>
          <p:nvPr/>
        </p:nvSpPr>
        <p:spPr>
          <a:xfrm>
            <a:off x="6518708" y="2207558"/>
            <a:ext cx="2706614" cy="338554"/>
          </a:xfrm>
          <a:prstGeom prst="rect">
            <a:avLst/>
          </a:prstGeom>
          <a:solidFill>
            <a:srgbClr val="F37561">
              <a:alpha val="35191"/>
            </a:srgbClr>
          </a:solidFill>
          <a:ln w="25400">
            <a:solidFill>
              <a:srgbClr val="F37561"/>
            </a:solidFill>
            <a:miter lim="800000"/>
          </a:ln>
        </p:spPr>
        <p:txBody>
          <a:bodyPr wrap="square" rtlCol="0">
            <a:spAutoFit/>
          </a:bodyPr>
          <a:lstStyle/>
          <a:p>
            <a:pPr algn="ctr" defTabSz="639880"/>
            <a:r>
              <a:rPr lang="en-GB" sz="1600" b="1">
                <a:solidFill>
                  <a:srgbClr val="132433"/>
                </a:solidFill>
                <a:latin typeface="Roboto" panose="02000000000000000000" pitchFamily="2" charset="0"/>
                <a:ea typeface="Roboto" panose="02000000000000000000" pitchFamily="2" charset="0"/>
                <a:cs typeface="Roboto" panose="02000000000000000000" pitchFamily="2" charset="0"/>
              </a:rPr>
              <a:t>Data Entry</a:t>
            </a:r>
          </a:p>
        </p:txBody>
      </p:sp>
      <p:sp>
        <p:nvSpPr>
          <p:cNvPr id="16" name="TextBox 15">
            <a:extLst>
              <a:ext uri="{FF2B5EF4-FFF2-40B4-BE49-F238E27FC236}">
                <a16:creationId xmlns:a16="http://schemas.microsoft.com/office/drawing/2014/main" id="{DEF546A9-9805-A14E-6534-570F5B61F2BE}"/>
              </a:ext>
            </a:extLst>
          </p:cNvPr>
          <p:cNvSpPr txBox="1"/>
          <p:nvPr/>
        </p:nvSpPr>
        <p:spPr>
          <a:xfrm>
            <a:off x="3339856" y="4750011"/>
            <a:ext cx="2623605" cy="830997"/>
          </a:xfrm>
          <a:prstGeom prst="rect">
            <a:avLst/>
          </a:prstGeom>
          <a:noFill/>
        </p:spPr>
        <p:txBody>
          <a:bodyPr wrap="square" rtlCol="0">
            <a:spAutoFit/>
          </a:bodyPr>
          <a:lstStyle/>
          <a:p>
            <a:pPr algn="ctr" defTabSz="639880"/>
            <a:r>
              <a:rPr lang="en-GB" sz="1600">
                <a:solidFill>
                  <a:srgbClr val="132433"/>
                </a:solidFill>
                <a:latin typeface="Roboto" panose="02000000000000000000" pitchFamily="2" charset="0"/>
                <a:ea typeface="Roboto" panose="02000000000000000000" pitchFamily="2" charset="0"/>
                <a:cs typeface="Roboto" panose="02000000000000000000" pitchFamily="2" charset="0"/>
              </a:rPr>
              <a:t>You register for Smart Alerts in your Hub account.</a:t>
            </a:r>
          </a:p>
        </p:txBody>
      </p:sp>
      <p:sp>
        <p:nvSpPr>
          <p:cNvPr id="18" name="TextBox 17">
            <a:extLst>
              <a:ext uri="{FF2B5EF4-FFF2-40B4-BE49-F238E27FC236}">
                <a16:creationId xmlns:a16="http://schemas.microsoft.com/office/drawing/2014/main" id="{852D3D69-15D0-E837-D609-CEA0AF8698CD}"/>
              </a:ext>
            </a:extLst>
          </p:cNvPr>
          <p:cNvSpPr txBox="1"/>
          <p:nvPr/>
        </p:nvSpPr>
        <p:spPr>
          <a:xfrm>
            <a:off x="3325875" y="2207558"/>
            <a:ext cx="2668852" cy="338554"/>
          </a:xfrm>
          <a:prstGeom prst="rect">
            <a:avLst/>
          </a:prstGeom>
          <a:solidFill>
            <a:srgbClr val="57BF93">
              <a:alpha val="35191"/>
            </a:srgbClr>
          </a:solidFill>
          <a:ln w="25400">
            <a:solidFill>
              <a:srgbClr val="57BF93"/>
            </a:solidFill>
            <a:miter lim="800000"/>
          </a:ln>
        </p:spPr>
        <p:txBody>
          <a:bodyPr wrap="square" rtlCol="0">
            <a:spAutoFit/>
          </a:bodyPr>
          <a:lstStyle/>
          <a:p>
            <a:pPr algn="ctr" defTabSz="639880"/>
            <a:r>
              <a:rPr lang="en-GB" sz="1600" b="1">
                <a:solidFill>
                  <a:srgbClr val="132433"/>
                </a:solidFill>
                <a:latin typeface="Roboto" panose="02000000000000000000" pitchFamily="2" charset="0"/>
                <a:ea typeface="Roboto" panose="02000000000000000000" pitchFamily="2" charset="0"/>
                <a:cs typeface="Roboto" panose="02000000000000000000" pitchFamily="2" charset="0"/>
              </a:rPr>
              <a:t>Smart Alert Sign Up</a:t>
            </a:r>
          </a:p>
        </p:txBody>
      </p:sp>
      <p:sp>
        <p:nvSpPr>
          <p:cNvPr id="2" name="Title 1">
            <a:extLst>
              <a:ext uri="{FF2B5EF4-FFF2-40B4-BE49-F238E27FC236}">
                <a16:creationId xmlns:a16="http://schemas.microsoft.com/office/drawing/2014/main" id="{C75F9B6C-DE82-4567-0D69-1A56F8768CA1}"/>
              </a:ext>
            </a:extLst>
          </p:cNvPr>
          <p:cNvSpPr>
            <a:spLocks noGrp="1"/>
          </p:cNvSpPr>
          <p:nvPr>
            <p:ph type="title"/>
          </p:nvPr>
        </p:nvSpPr>
        <p:spPr/>
        <p:txBody>
          <a:bodyPr/>
          <a:lstStyle/>
          <a:p>
            <a:r>
              <a:rPr lang="en-GB"/>
              <a:t>Smart Alerts</a:t>
            </a:r>
          </a:p>
        </p:txBody>
      </p:sp>
      <p:sp>
        <p:nvSpPr>
          <p:cNvPr id="6" name="Content Placeholder 1">
            <a:extLst>
              <a:ext uri="{FF2B5EF4-FFF2-40B4-BE49-F238E27FC236}">
                <a16:creationId xmlns:a16="http://schemas.microsoft.com/office/drawing/2014/main" id="{57204707-280A-3FB0-58FA-AB39286C3892}"/>
              </a:ext>
            </a:extLst>
          </p:cNvPr>
          <p:cNvSpPr>
            <a:spLocks noGrp="1"/>
          </p:cNvSpPr>
          <p:nvPr>
            <p:ph idx="1"/>
          </p:nvPr>
        </p:nvSpPr>
        <p:spPr>
          <a:xfrm>
            <a:off x="326845" y="2082698"/>
            <a:ext cx="2873257" cy="3601141"/>
          </a:xfrm>
        </p:spPr>
        <p:txBody>
          <a:bodyPr/>
          <a:lstStyle/>
          <a:p>
            <a:pPr marL="0" indent="0">
              <a:buNone/>
            </a:pPr>
            <a:r>
              <a:rPr lang="en-GB" sz="2100"/>
              <a:t>Smart alerts are a new matching service offered by UCAS.</a:t>
            </a:r>
          </a:p>
          <a:p>
            <a:pPr marL="0" indent="0">
              <a:buNone/>
            </a:pPr>
            <a:r>
              <a:rPr lang="en-GB" sz="2100"/>
              <a:t>The service enables participants to be matched to regional vacancies.</a:t>
            </a:r>
          </a:p>
        </p:txBody>
      </p:sp>
      <p:pic>
        <p:nvPicPr>
          <p:cNvPr id="14" name="Graphic 13" descr="Alarm Ringing with solid fill">
            <a:extLst>
              <a:ext uri="{FF2B5EF4-FFF2-40B4-BE49-F238E27FC236}">
                <a16:creationId xmlns:a16="http://schemas.microsoft.com/office/drawing/2014/main" id="{315B4EAC-B697-E9D0-77A1-C108E06C54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87270" y="2744787"/>
            <a:ext cx="1560825" cy="1560825"/>
          </a:xfrm>
          <a:prstGeom prst="rect">
            <a:avLst/>
          </a:prstGeom>
        </p:spPr>
      </p:pic>
      <p:pic>
        <p:nvPicPr>
          <p:cNvPr id="24" name="Graphic 23" descr="Keyboard with solid fill">
            <a:extLst>
              <a:ext uri="{FF2B5EF4-FFF2-40B4-BE49-F238E27FC236}">
                <a16:creationId xmlns:a16="http://schemas.microsoft.com/office/drawing/2014/main" id="{16E7EC27-6FDF-5AEB-A138-648200EE46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50989" y="2797091"/>
            <a:ext cx="1455470" cy="1455470"/>
          </a:xfrm>
          <a:prstGeom prst="rect">
            <a:avLst/>
          </a:prstGeom>
        </p:spPr>
      </p:pic>
      <p:pic>
        <p:nvPicPr>
          <p:cNvPr id="27" name="Graphic 26" descr="Laptop with solid fill">
            <a:extLst>
              <a:ext uri="{FF2B5EF4-FFF2-40B4-BE49-F238E27FC236}">
                <a16:creationId xmlns:a16="http://schemas.microsoft.com/office/drawing/2014/main" id="{F676A63C-1E41-0721-428E-872981DD42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65862" y="2730067"/>
            <a:ext cx="1589519" cy="1589519"/>
          </a:xfrm>
          <a:prstGeom prst="rect">
            <a:avLst/>
          </a:prstGeom>
        </p:spPr>
      </p:pic>
    </p:spTree>
    <p:extLst>
      <p:ext uri="{BB962C8B-B14F-4D97-AF65-F5344CB8AC3E}">
        <p14:creationId xmlns:p14="http://schemas.microsoft.com/office/powerpoint/2010/main" val="2564842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417F3-BB4C-A11F-FE97-C1C5E38ADE31}"/>
              </a:ext>
            </a:extLst>
          </p:cNvPr>
          <p:cNvSpPr>
            <a:spLocks noGrp="1"/>
          </p:cNvSpPr>
          <p:nvPr>
            <p:ph type="title"/>
          </p:nvPr>
        </p:nvSpPr>
        <p:spPr>
          <a:xfrm>
            <a:off x="510143" y="618092"/>
            <a:ext cx="11519217" cy="1393388"/>
          </a:xfrm>
        </p:spPr>
        <p:txBody>
          <a:bodyPr/>
          <a:lstStyle/>
          <a:p>
            <a:r>
              <a:rPr lang="en-GB"/>
              <a:t>Discover</a:t>
            </a:r>
            <a:br>
              <a:rPr lang="en-GB"/>
            </a:br>
            <a:r>
              <a:rPr lang="en-GB"/>
              <a:t>Decide</a:t>
            </a:r>
            <a:br>
              <a:rPr lang="en-GB"/>
            </a:br>
            <a:r>
              <a:rPr lang="en-GB"/>
              <a:t>Apply</a:t>
            </a:r>
          </a:p>
        </p:txBody>
      </p:sp>
      <p:pic>
        <p:nvPicPr>
          <p:cNvPr id="6" name="Picture 5" descr="A person in a pink head scarf smiling&#10;&#10;Description automatically generated">
            <a:extLst>
              <a:ext uri="{FF2B5EF4-FFF2-40B4-BE49-F238E27FC236}">
                <a16:creationId xmlns:a16="http://schemas.microsoft.com/office/drawing/2014/main" id="{8DC21829-6382-B937-62CA-7A34942BF4FD}"/>
              </a:ext>
            </a:extLst>
          </p:cNvPr>
          <p:cNvPicPr>
            <a:picLocks noChangeAspect="1"/>
          </p:cNvPicPr>
          <p:nvPr/>
        </p:nvPicPr>
        <p:blipFill>
          <a:blip r:embed="rId3"/>
          <a:stretch>
            <a:fillRect/>
          </a:stretch>
        </p:blipFill>
        <p:spPr>
          <a:xfrm>
            <a:off x="7570758" y="3234953"/>
            <a:ext cx="2740492" cy="2217782"/>
          </a:xfrm>
          <a:prstGeom prst="rect">
            <a:avLst/>
          </a:prstGeom>
          <a:ln>
            <a:solidFill>
              <a:schemeClr val="tx1"/>
            </a:solidFill>
          </a:ln>
        </p:spPr>
      </p:pic>
      <p:pic>
        <p:nvPicPr>
          <p:cNvPr id="12" name="Picture 11" descr="A collage of people with different facial expressions&#10;&#10;Description automatically generated">
            <a:extLst>
              <a:ext uri="{FF2B5EF4-FFF2-40B4-BE49-F238E27FC236}">
                <a16:creationId xmlns:a16="http://schemas.microsoft.com/office/drawing/2014/main" id="{713B69E8-4390-D766-2EDB-A98FA4718DF9}"/>
              </a:ext>
            </a:extLst>
          </p:cNvPr>
          <p:cNvPicPr>
            <a:picLocks noChangeAspect="1"/>
          </p:cNvPicPr>
          <p:nvPr/>
        </p:nvPicPr>
        <p:blipFill>
          <a:blip r:embed="rId4"/>
          <a:stretch>
            <a:fillRect/>
          </a:stretch>
        </p:blipFill>
        <p:spPr>
          <a:xfrm>
            <a:off x="510143" y="3230307"/>
            <a:ext cx="2778664" cy="2206137"/>
          </a:xfrm>
          <a:prstGeom prst="rect">
            <a:avLst/>
          </a:prstGeom>
          <a:ln>
            <a:solidFill>
              <a:schemeClr val="tx1"/>
            </a:solidFill>
          </a:ln>
        </p:spPr>
      </p:pic>
      <p:pic>
        <p:nvPicPr>
          <p:cNvPr id="5" name="Picture 4">
            <a:extLst>
              <a:ext uri="{FF2B5EF4-FFF2-40B4-BE49-F238E27FC236}">
                <a16:creationId xmlns:a16="http://schemas.microsoft.com/office/drawing/2014/main" id="{0E300B30-026B-89D8-B430-E2A85E1F760F}"/>
              </a:ext>
            </a:extLst>
          </p:cNvPr>
          <p:cNvPicPr>
            <a:picLocks noChangeAspect="1"/>
          </p:cNvPicPr>
          <p:nvPr/>
        </p:nvPicPr>
        <p:blipFill>
          <a:blip r:embed="rId5"/>
          <a:stretch>
            <a:fillRect/>
          </a:stretch>
        </p:blipFill>
        <p:spPr>
          <a:xfrm>
            <a:off x="3493680" y="3230307"/>
            <a:ext cx="3872205" cy="2222428"/>
          </a:xfrm>
          <a:prstGeom prst="rect">
            <a:avLst/>
          </a:prstGeom>
        </p:spPr>
      </p:pic>
      <p:pic>
        <p:nvPicPr>
          <p:cNvPr id="9" name="Picture 8">
            <a:hlinkClick r:id="rId6"/>
            <a:extLst>
              <a:ext uri="{FF2B5EF4-FFF2-40B4-BE49-F238E27FC236}">
                <a16:creationId xmlns:a16="http://schemas.microsoft.com/office/drawing/2014/main" id="{3A74E095-2A56-7C12-E893-B42E3DF9CF85}"/>
              </a:ext>
            </a:extLst>
          </p:cNvPr>
          <p:cNvPicPr>
            <a:picLocks noChangeAspect="1"/>
          </p:cNvPicPr>
          <p:nvPr/>
        </p:nvPicPr>
        <p:blipFill>
          <a:blip r:embed="rId7"/>
          <a:stretch>
            <a:fillRect/>
          </a:stretch>
        </p:blipFill>
        <p:spPr>
          <a:xfrm>
            <a:off x="8074849" y="618092"/>
            <a:ext cx="4082939" cy="2310770"/>
          </a:xfrm>
          <a:prstGeom prst="rect">
            <a:avLst/>
          </a:prstGeom>
        </p:spPr>
      </p:pic>
      <p:pic>
        <p:nvPicPr>
          <p:cNvPr id="11" name="Picture 10">
            <a:extLst>
              <a:ext uri="{FF2B5EF4-FFF2-40B4-BE49-F238E27FC236}">
                <a16:creationId xmlns:a16="http://schemas.microsoft.com/office/drawing/2014/main" id="{F51A4A80-0A24-AE56-41F7-33DB3957740E}"/>
              </a:ext>
            </a:extLst>
          </p:cNvPr>
          <p:cNvPicPr>
            <a:picLocks noChangeAspect="1"/>
          </p:cNvPicPr>
          <p:nvPr/>
        </p:nvPicPr>
        <p:blipFill>
          <a:blip r:embed="rId8"/>
          <a:stretch>
            <a:fillRect/>
          </a:stretch>
        </p:blipFill>
        <p:spPr>
          <a:xfrm>
            <a:off x="3564016" y="618092"/>
            <a:ext cx="2643325" cy="2318447"/>
          </a:xfrm>
          <a:prstGeom prst="rect">
            <a:avLst/>
          </a:prstGeom>
        </p:spPr>
      </p:pic>
      <p:pic>
        <p:nvPicPr>
          <p:cNvPr id="15" name="Picture 14">
            <a:extLst>
              <a:ext uri="{FF2B5EF4-FFF2-40B4-BE49-F238E27FC236}">
                <a16:creationId xmlns:a16="http://schemas.microsoft.com/office/drawing/2014/main" id="{9F2BE2A1-D7A2-3442-2BCC-B6403BB3D3D6}"/>
              </a:ext>
            </a:extLst>
          </p:cNvPr>
          <p:cNvPicPr>
            <a:picLocks noChangeAspect="1"/>
          </p:cNvPicPr>
          <p:nvPr/>
        </p:nvPicPr>
        <p:blipFill>
          <a:blip r:embed="rId9"/>
          <a:stretch>
            <a:fillRect/>
          </a:stretch>
        </p:blipFill>
        <p:spPr>
          <a:xfrm>
            <a:off x="6430726" y="626974"/>
            <a:ext cx="1420737" cy="2310770"/>
          </a:xfrm>
          <a:prstGeom prst="rect">
            <a:avLst/>
          </a:prstGeom>
          <a:ln>
            <a:solidFill>
              <a:schemeClr val="tx1"/>
            </a:solidFill>
          </a:ln>
        </p:spPr>
      </p:pic>
      <p:pic>
        <p:nvPicPr>
          <p:cNvPr id="17" name="Picture 16">
            <a:extLst>
              <a:ext uri="{FF2B5EF4-FFF2-40B4-BE49-F238E27FC236}">
                <a16:creationId xmlns:a16="http://schemas.microsoft.com/office/drawing/2014/main" id="{D61374B6-EA0B-7F85-9E53-F072F1BB7D01}"/>
              </a:ext>
            </a:extLst>
          </p:cNvPr>
          <p:cNvPicPr>
            <a:picLocks noChangeAspect="1"/>
          </p:cNvPicPr>
          <p:nvPr/>
        </p:nvPicPr>
        <p:blipFill>
          <a:blip r:embed="rId10"/>
          <a:stretch>
            <a:fillRect/>
          </a:stretch>
        </p:blipFill>
        <p:spPr>
          <a:xfrm>
            <a:off x="10516123" y="3238395"/>
            <a:ext cx="1641665" cy="2209694"/>
          </a:xfrm>
          <a:prstGeom prst="rect">
            <a:avLst/>
          </a:prstGeom>
          <a:ln>
            <a:solidFill>
              <a:schemeClr val="tx1"/>
            </a:solidFill>
          </a:ln>
        </p:spPr>
      </p:pic>
    </p:spTree>
    <p:extLst>
      <p:ext uri="{BB962C8B-B14F-4D97-AF65-F5344CB8AC3E}">
        <p14:creationId xmlns:p14="http://schemas.microsoft.com/office/powerpoint/2010/main" val="2395374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58177F-2B00-85DF-865B-3AC3BA29DC08}"/>
              </a:ext>
            </a:extLst>
          </p:cNvPr>
          <p:cNvSpPr>
            <a:spLocks noGrp="1"/>
          </p:cNvSpPr>
          <p:nvPr>
            <p:ph idx="1"/>
          </p:nvPr>
        </p:nvSpPr>
        <p:spPr>
          <a:xfrm>
            <a:off x="273089" y="3895323"/>
            <a:ext cx="6127711" cy="3601141"/>
          </a:xfrm>
        </p:spPr>
        <p:txBody>
          <a:bodyPr/>
          <a:lstStyle/>
          <a:p>
            <a:pPr marL="0" indent="0">
              <a:buNone/>
            </a:pPr>
            <a:r>
              <a:rPr lang="en-GB" dirty="0"/>
              <a:t>Visit the Early Connect webpage to find out more: </a:t>
            </a:r>
            <a:r>
              <a:rPr lang="en-GB" dirty="0">
                <a:hlinkClick r:id="rId2"/>
              </a:rPr>
              <a:t>Early Connect - North East Ambition (northeast-ca.gov.uk)</a:t>
            </a:r>
            <a:endParaRPr lang="en-GB" dirty="0"/>
          </a:p>
        </p:txBody>
      </p:sp>
      <p:sp>
        <p:nvSpPr>
          <p:cNvPr id="3" name="Title 2">
            <a:extLst>
              <a:ext uri="{FF2B5EF4-FFF2-40B4-BE49-F238E27FC236}">
                <a16:creationId xmlns:a16="http://schemas.microsoft.com/office/drawing/2014/main" id="{C0670BEC-A2EF-0A4F-42EC-E0235720F0F3}"/>
              </a:ext>
            </a:extLst>
          </p:cNvPr>
          <p:cNvSpPr>
            <a:spLocks noGrp="1"/>
          </p:cNvSpPr>
          <p:nvPr>
            <p:ph type="title"/>
          </p:nvPr>
        </p:nvSpPr>
        <p:spPr>
          <a:xfrm>
            <a:off x="273089" y="1668219"/>
            <a:ext cx="5240839" cy="1393388"/>
          </a:xfrm>
        </p:spPr>
        <p:txBody>
          <a:bodyPr/>
          <a:lstStyle/>
          <a:p>
            <a:r>
              <a:rPr lang="en-GB" sz="7559"/>
              <a:t>If they see it </a:t>
            </a:r>
            <a:br>
              <a:rPr lang="en-GB" sz="7559"/>
            </a:br>
            <a:r>
              <a:rPr lang="en-GB" sz="7559"/>
              <a:t>they can be it</a:t>
            </a:r>
          </a:p>
        </p:txBody>
      </p:sp>
      <p:pic>
        <p:nvPicPr>
          <p:cNvPr id="4" name="Picture Placeholder 8" descr="A person wearing a robe and a hat&#10;&#10;Description automatically generated">
            <a:extLst>
              <a:ext uri="{FF2B5EF4-FFF2-40B4-BE49-F238E27FC236}">
                <a16:creationId xmlns:a16="http://schemas.microsoft.com/office/drawing/2014/main" id="{D0E7D9BD-AE11-D2FD-3636-D4F226005D4A}"/>
              </a:ext>
            </a:extLst>
          </p:cNvPr>
          <p:cNvPicPr>
            <a:picLocks noChangeAspect="1"/>
          </p:cNvPicPr>
          <p:nvPr/>
        </p:nvPicPr>
        <p:blipFill rotWithShape="1">
          <a:blip r:embed="rId3">
            <a:extLst>
              <a:ext uri="{28A0092B-C50C-407E-A947-70E740481C1C}">
                <a14:useLocalDpi xmlns:a14="http://schemas.microsoft.com/office/drawing/2010/main" val="0"/>
              </a:ext>
            </a:extLst>
          </a:blip>
          <a:srcRect l="13015" r="31889" b="-1"/>
          <a:stretch/>
        </p:blipFill>
        <p:spPr>
          <a:xfrm>
            <a:off x="6857900" y="2"/>
            <a:ext cx="5942289" cy="7199311"/>
          </a:xfrm>
          <a:prstGeom prst="rect">
            <a:avLst/>
          </a:prstGeom>
          <a:noFill/>
        </p:spPr>
      </p:pic>
    </p:spTree>
    <p:extLst>
      <p:ext uri="{BB962C8B-B14F-4D97-AF65-F5344CB8AC3E}">
        <p14:creationId xmlns:p14="http://schemas.microsoft.com/office/powerpoint/2010/main" val="2414486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men sitting at a table&#10;&#10;Description automatically generated">
            <a:extLst>
              <a:ext uri="{FF2B5EF4-FFF2-40B4-BE49-F238E27FC236}">
                <a16:creationId xmlns:a16="http://schemas.microsoft.com/office/drawing/2014/main" id="{730E648A-2B8E-037F-9199-C17E6577FE5D}"/>
              </a:ext>
            </a:extLst>
          </p:cNvPr>
          <p:cNvPicPr>
            <a:picLocks noGrp="1" noChangeAspect="1"/>
          </p:cNvPicPr>
          <p:nvPr>
            <p:ph type="pic" sz="quarter" idx="10"/>
          </p:nvPr>
        </p:nvPicPr>
        <p:blipFill rotWithShape="1">
          <a:blip r:embed="rId3"/>
          <a:srcRect l="42975" t="14944" r="14504" b="7897"/>
          <a:stretch/>
        </p:blipFill>
        <p:spPr>
          <a:xfrm>
            <a:off x="6858000" y="10"/>
            <a:ext cx="5943600" cy="7199303"/>
          </a:xfrm>
          <a:prstGeom prst="rect">
            <a:avLst/>
          </a:prstGeom>
          <a:noFill/>
        </p:spPr>
      </p:pic>
      <p:sp>
        <p:nvSpPr>
          <p:cNvPr id="3" name="Title 2">
            <a:extLst>
              <a:ext uri="{FF2B5EF4-FFF2-40B4-BE49-F238E27FC236}">
                <a16:creationId xmlns:a16="http://schemas.microsoft.com/office/drawing/2014/main" id="{9F9FC17A-2868-FBF6-B664-3B829707FE88}"/>
              </a:ext>
            </a:extLst>
          </p:cNvPr>
          <p:cNvSpPr>
            <a:spLocks noGrp="1"/>
          </p:cNvSpPr>
          <p:nvPr>
            <p:ph type="title"/>
          </p:nvPr>
        </p:nvSpPr>
        <p:spPr>
          <a:xfrm>
            <a:off x="424800" y="489201"/>
            <a:ext cx="5943601" cy="1393388"/>
          </a:xfrm>
        </p:spPr>
        <p:txBody>
          <a:bodyPr wrap="none" anchor="t">
            <a:normAutofit/>
          </a:bodyPr>
          <a:lstStyle/>
          <a:p>
            <a:r>
              <a:rPr lang="en-GB" sz="4800"/>
              <a:t>Part 1: What’s an </a:t>
            </a:r>
            <a:br>
              <a:rPr lang="en-GB" sz="4800"/>
            </a:br>
            <a:r>
              <a:rPr lang="en-GB" sz="4800"/>
              <a:t>apprenticeship?</a:t>
            </a:r>
          </a:p>
        </p:txBody>
      </p:sp>
      <p:sp>
        <p:nvSpPr>
          <p:cNvPr id="7" name="Text Placeholder 2">
            <a:extLst>
              <a:ext uri="{FF2B5EF4-FFF2-40B4-BE49-F238E27FC236}">
                <a16:creationId xmlns:a16="http://schemas.microsoft.com/office/drawing/2014/main" id="{249F13C2-48D5-2641-2250-A86BA28E5F7F}"/>
              </a:ext>
            </a:extLst>
          </p:cNvPr>
          <p:cNvSpPr>
            <a:spLocks noGrp="1"/>
          </p:cNvSpPr>
          <p:nvPr>
            <p:ph type="body" sz="quarter" idx="11"/>
          </p:nvPr>
        </p:nvSpPr>
        <p:spPr>
          <a:xfrm>
            <a:off x="425450" y="2297113"/>
            <a:ext cx="5943600" cy="3521075"/>
          </a:xfrm>
        </p:spPr>
        <p:txBody>
          <a:bodyPr>
            <a:normAutofit/>
          </a:bodyPr>
          <a:lstStyle/>
          <a:p>
            <a:pPr marL="457200" indent="-457200">
              <a:lnSpc>
                <a:spcPct val="90000"/>
              </a:lnSpc>
              <a:buFont typeface="Arial" panose="020B0604020202020204" pitchFamily="34" charset="0"/>
              <a:buChar char="•"/>
            </a:pPr>
            <a:r>
              <a:rPr lang="en-GB" sz="2500"/>
              <a:t>It’s a real job where you </a:t>
            </a:r>
            <a:r>
              <a:rPr lang="en-GB" sz="2500" b="1">
                <a:solidFill>
                  <a:srgbClr val="7030A0"/>
                </a:solidFill>
              </a:rPr>
              <a:t>learn</a:t>
            </a:r>
            <a:r>
              <a:rPr lang="en-GB" sz="2500">
                <a:solidFill>
                  <a:srgbClr val="7030A0"/>
                </a:solidFill>
              </a:rPr>
              <a:t>, </a:t>
            </a:r>
            <a:r>
              <a:rPr lang="en-GB" sz="2500" b="1">
                <a:solidFill>
                  <a:srgbClr val="7030A0"/>
                </a:solidFill>
              </a:rPr>
              <a:t>gain experience</a:t>
            </a:r>
            <a:r>
              <a:rPr lang="en-GB" sz="2500">
                <a:solidFill>
                  <a:srgbClr val="7030A0"/>
                </a:solidFill>
              </a:rPr>
              <a:t>, </a:t>
            </a:r>
            <a:r>
              <a:rPr lang="en-GB" sz="2500" b="1">
                <a:solidFill>
                  <a:srgbClr val="7030A0"/>
                </a:solidFill>
              </a:rPr>
              <a:t>study for a qualification and</a:t>
            </a:r>
            <a:r>
              <a:rPr lang="en-GB" sz="2500">
                <a:solidFill>
                  <a:srgbClr val="7030A0"/>
                </a:solidFill>
              </a:rPr>
              <a:t> </a:t>
            </a:r>
            <a:r>
              <a:rPr lang="en-GB" sz="2500" b="1">
                <a:solidFill>
                  <a:srgbClr val="7030A0"/>
                </a:solidFill>
              </a:rPr>
              <a:t>get paid</a:t>
            </a:r>
            <a:r>
              <a:rPr lang="en-GB" sz="2500" b="1"/>
              <a:t>.</a:t>
            </a:r>
          </a:p>
          <a:p>
            <a:pPr marL="457200" indent="-457200">
              <a:lnSpc>
                <a:spcPct val="90000"/>
              </a:lnSpc>
              <a:buFont typeface="Arial" panose="020B0604020202020204" pitchFamily="34" charset="0"/>
              <a:buChar char="•"/>
            </a:pPr>
            <a:r>
              <a:rPr lang="en-GB" sz="2500"/>
              <a:t>An apprentice is an employee, with a contract of employment and holiday leave.</a:t>
            </a:r>
          </a:p>
          <a:p>
            <a:pPr marL="457200" indent="-457200">
              <a:lnSpc>
                <a:spcPct val="90000"/>
              </a:lnSpc>
              <a:buFont typeface="Arial" panose="020B0604020202020204" pitchFamily="34" charset="0"/>
              <a:buChar char="•"/>
            </a:pPr>
            <a:r>
              <a:rPr lang="en-GB" sz="2500"/>
              <a:t>Over </a:t>
            </a:r>
            <a:r>
              <a:rPr lang="en-GB" sz="2500" b="1">
                <a:solidFill>
                  <a:srgbClr val="7030A0"/>
                </a:solidFill>
              </a:rPr>
              <a:t>650</a:t>
            </a:r>
            <a:r>
              <a:rPr lang="en-GB" sz="2500">
                <a:solidFill>
                  <a:srgbClr val="7030A0"/>
                </a:solidFill>
              </a:rPr>
              <a:t> </a:t>
            </a:r>
            <a:r>
              <a:rPr lang="en-GB" sz="2500" b="1">
                <a:solidFill>
                  <a:srgbClr val="7030A0"/>
                </a:solidFill>
              </a:rPr>
              <a:t>different apprenticeships </a:t>
            </a:r>
            <a:r>
              <a:rPr lang="en-GB" sz="2500"/>
              <a:t>available, from Nuclear Engineer to Architect to Digital Marketer. </a:t>
            </a:r>
          </a:p>
          <a:p>
            <a:pPr>
              <a:lnSpc>
                <a:spcPct val="90000"/>
              </a:lnSpc>
            </a:pPr>
            <a:endParaRPr lang="en-GB" sz="2500"/>
          </a:p>
        </p:txBody>
      </p:sp>
    </p:spTree>
    <p:extLst>
      <p:ext uri="{BB962C8B-B14F-4D97-AF65-F5344CB8AC3E}">
        <p14:creationId xmlns:p14="http://schemas.microsoft.com/office/powerpoint/2010/main" val="343814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4D0F01-869A-A055-5EF2-4F58FA510BF9}"/>
              </a:ext>
            </a:extLst>
          </p:cNvPr>
          <p:cNvSpPr>
            <a:spLocks noGrp="1"/>
          </p:cNvSpPr>
          <p:nvPr>
            <p:ph idx="1"/>
          </p:nvPr>
        </p:nvSpPr>
        <p:spPr>
          <a:xfrm>
            <a:off x="309055" y="1558665"/>
            <a:ext cx="11728262" cy="4493439"/>
          </a:xfr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359976" indent="-359976">
              <a:buFont typeface="Symbol" panose="05050102010706020507" pitchFamily="18" charset="2"/>
              <a:buChar char=""/>
            </a:pPr>
            <a:r>
              <a:rPr lang="en-GB" sz="2100" dirty="0">
                <a:latin typeface="Aptos" panose="020B0004020202020204" pitchFamily="34" charset="0"/>
                <a:ea typeface="Times New Roman" panose="02020603050405020304" pitchFamily="18" charset="0"/>
              </a:rPr>
              <a:t>40% of students (430,000) interested in undergraduate options are also interested in apprenticeships, but starts for young learners remains low –the number of Level 4 starts for &lt;19 year olds less than 5,000</a:t>
            </a:r>
            <a:endParaRPr lang="en-GB" sz="2100" dirty="0">
              <a:latin typeface="Aptos" panose="020B0004020202020204" pitchFamily="34" charset="0"/>
              <a:ea typeface="Calibri" panose="020F0502020204030204" pitchFamily="34" charset="0"/>
            </a:endParaRPr>
          </a:p>
          <a:p>
            <a:pPr marL="359976" indent="-359976">
              <a:buFont typeface="Symbol" panose="05050102010706020507" pitchFamily="18" charset="2"/>
              <a:buChar char=""/>
            </a:pPr>
            <a:r>
              <a:rPr lang="en-GB" sz="2100" dirty="0">
                <a:latin typeface="Aptos" panose="020B0004020202020204" pitchFamily="34" charset="0"/>
                <a:ea typeface="Times New Roman" panose="02020603050405020304" pitchFamily="18" charset="0"/>
              </a:rPr>
              <a:t>Negative experience of applying for apprenticeships: 50% of apprentices positive compared to 90% of placed university and college applicants</a:t>
            </a:r>
            <a:endParaRPr lang="en-GB" sz="2100" dirty="0">
              <a:latin typeface="Aptos" panose="020B0004020202020204" pitchFamily="34" charset="0"/>
              <a:ea typeface="Calibri" panose="020F0502020204030204" pitchFamily="34" charset="0"/>
            </a:endParaRPr>
          </a:p>
          <a:p>
            <a:pPr marL="359976" indent="-359976">
              <a:buFont typeface="Symbol" panose="05050102010706020507" pitchFamily="18" charset="2"/>
              <a:buChar char=""/>
            </a:pPr>
            <a:r>
              <a:rPr lang="en-GB" sz="2100" dirty="0">
                <a:latin typeface="Aptos" panose="020B0004020202020204" pitchFamily="34" charset="0"/>
                <a:ea typeface="Times New Roman" panose="02020603050405020304" pitchFamily="18" charset="0"/>
              </a:rPr>
              <a:t>1 in 3 apprentices from a lower socioeconomic background receiving no support with their application, despite this group being most likely to hear about apprenticeships</a:t>
            </a:r>
            <a:endParaRPr lang="en-GB" sz="2100" dirty="0">
              <a:latin typeface="Aptos" panose="020B0004020202020204" pitchFamily="34" charset="0"/>
              <a:ea typeface="Calibri" panose="020F0502020204030204" pitchFamily="34" charset="0"/>
            </a:endParaRPr>
          </a:p>
          <a:p>
            <a:pPr marL="359976" indent="-359976">
              <a:buFont typeface="Symbol" panose="05050102010706020507" pitchFamily="18" charset="2"/>
              <a:buChar char=""/>
            </a:pPr>
            <a:r>
              <a:rPr lang="en-GB" sz="2100" dirty="0">
                <a:latin typeface="Aptos" panose="020B0004020202020204" pitchFamily="34" charset="0"/>
                <a:ea typeface="Times New Roman" panose="02020603050405020304" pitchFamily="18" charset="0"/>
              </a:rPr>
              <a:t>Only 4% of 7,500 post 16 learners cited apprenticeships as an intended destination (RENEA, 2023)</a:t>
            </a:r>
            <a:endParaRPr lang="en-GB" sz="2100" dirty="0">
              <a:latin typeface="Aptos" panose="020B0004020202020204" pitchFamily="34" charset="0"/>
              <a:ea typeface="Calibri" panose="020F0502020204030204" pitchFamily="34" charset="0"/>
            </a:endParaRPr>
          </a:p>
          <a:p>
            <a:pPr marL="359976" indent="-359976">
              <a:buFont typeface="Symbol" panose="05050102010706020507" pitchFamily="18" charset="2"/>
              <a:buChar char=""/>
            </a:pPr>
            <a:r>
              <a:rPr lang="en-GB" sz="2100" dirty="0">
                <a:latin typeface="Aptos" panose="020B0004020202020204" pitchFamily="34" charset="0"/>
                <a:ea typeface="Times New Roman" panose="02020603050405020304" pitchFamily="18" charset="0"/>
              </a:rPr>
              <a:t>63% of those from lower socioeconomic backgrounds compared with 51% from higher socioeconomic backgrounds have considered an apprenticeship. However, Sutton Trust report that twice as many degree apprentices are from the wealthiest areas</a:t>
            </a:r>
            <a:endParaRPr lang="en-GB" sz="2100" dirty="0">
              <a:latin typeface="Aptos" panose="020B0004020202020204" pitchFamily="34" charset="0"/>
              <a:ea typeface="Calibri" panose="020F0502020204030204" pitchFamily="34" charset="0"/>
            </a:endParaRPr>
          </a:p>
          <a:p>
            <a:pPr marL="479969" indent="-479969"/>
            <a:endParaRPr lang="en-GB" sz="2939"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Title 2">
            <a:extLst>
              <a:ext uri="{FF2B5EF4-FFF2-40B4-BE49-F238E27FC236}">
                <a16:creationId xmlns:a16="http://schemas.microsoft.com/office/drawing/2014/main" id="{53CF400B-12A1-AF6B-0FBE-9913425719D5}"/>
              </a:ext>
            </a:extLst>
          </p:cNvPr>
          <p:cNvSpPr>
            <a:spLocks noGrp="1"/>
          </p:cNvSpPr>
          <p:nvPr>
            <p:ph type="title"/>
          </p:nvPr>
        </p:nvSpPr>
        <p:spPr>
          <a:xfrm>
            <a:off x="426118" y="675987"/>
            <a:ext cx="11727452" cy="1393517"/>
          </a:xfr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r>
              <a:rPr lang="en-GB" sz="5669" dirty="0">
                <a:latin typeface="Oswald Medium" panose="00000600000000000000" pitchFamily="2" charset="0"/>
              </a:rPr>
              <a:t>Apprenticeships: the figures</a:t>
            </a:r>
            <a:br>
              <a:rPr lang="en-GB" dirty="0"/>
            </a:br>
            <a:endParaRPr lang="en-GB" dirty="0"/>
          </a:p>
        </p:txBody>
      </p:sp>
    </p:spTree>
    <p:extLst>
      <p:ext uri="{BB962C8B-B14F-4D97-AF65-F5344CB8AC3E}">
        <p14:creationId xmlns:p14="http://schemas.microsoft.com/office/powerpoint/2010/main" val="2749012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4D0F01-869A-A055-5EF2-4F58FA510BF9}"/>
              </a:ext>
            </a:extLst>
          </p:cNvPr>
          <p:cNvSpPr>
            <a:spLocks noGrp="1"/>
          </p:cNvSpPr>
          <p:nvPr>
            <p:ph idx="1"/>
          </p:nvPr>
        </p:nvSpPr>
        <p:spPr/>
        <p:txBody>
          <a:bodyPr/>
          <a:lstStyle/>
          <a:p>
            <a:pPr marL="514350" indent="-514350">
              <a:buFont typeface="+mj-lt"/>
              <a:buAutoNum type="arabicPeriod"/>
            </a:pPr>
            <a:r>
              <a:rPr lang="en-GB" sz="2800"/>
              <a:t>An apprenticeship takes between one to six years to complete.</a:t>
            </a:r>
          </a:p>
          <a:p>
            <a:pPr marL="514350" indent="-514350">
              <a:buFont typeface="+mj-lt"/>
              <a:buAutoNum type="arabicPeriod"/>
            </a:pPr>
            <a:r>
              <a:rPr lang="en-GB" sz="2800"/>
              <a:t>Apprentices typically work for a minimum of 30 hours a week (and most will work full time, between 37 – 40 hours per week). Part-time options are also available in some cases.</a:t>
            </a:r>
          </a:p>
          <a:p>
            <a:pPr marL="514350" indent="-514350">
              <a:buFont typeface="+mj-lt"/>
              <a:buAutoNum type="arabicPeriod"/>
            </a:pPr>
            <a:r>
              <a:rPr lang="en-GB" sz="2800"/>
              <a:t>By the end of an apprenticeship, you’ll have the right skills and knowledge needed for your chosen career.</a:t>
            </a:r>
          </a:p>
          <a:p>
            <a:pPr marL="0" indent="0">
              <a:buNone/>
            </a:pPr>
            <a:endParaRPr lang="en-GB"/>
          </a:p>
        </p:txBody>
      </p:sp>
      <p:sp>
        <p:nvSpPr>
          <p:cNvPr id="4" name="Title 2">
            <a:extLst>
              <a:ext uri="{FF2B5EF4-FFF2-40B4-BE49-F238E27FC236}">
                <a16:creationId xmlns:a16="http://schemas.microsoft.com/office/drawing/2014/main" id="{53CF400B-12A1-AF6B-0FBE-9913425719D5}"/>
              </a:ext>
            </a:extLst>
          </p:cNvPr>
          <p:cNvSpPr>
            <a:spLocks noGrp="1"/>
          </p:cNvSpPr>
          <p:nvPr>
            <p:ph type="title"/>
          </p:nvPr>
        </p:nvSpPr>
        <p:spPr>
          <a:xfrm>
            <a:off x="424800" y="675341"/>
            <a:ext cx="11730038" cy="1393825"/>
          </a:xfrm>
        </p:spPr>
        <p:txBody>
          <a:bodyPr/>
          <a:lstStyle/>
          <a:p>
            <a:r>
              <a:rPr lang="en-GB" sz="5400">
                <a:solidFill>
                  <a:schemeClr val="tx1"/>
                </a:solidFill>
              </a:rPr>
              <a:t>3 key facts about apprenticeships</a:t>
            </a:r>
            <a:br>
              <a:rPr lang="en-GB" sz="5400"/>
            </a:br>
            <a:endParaRPr lang="en-GB" sz="5400"/>
          </a:p>
        </p:txBody>
      </p:sp>
    </p:spTree>
    <p:extLst>
      <p:ext uri="{BB962C8B-B14F-4D97-AF65-F5344CB8AC3E}">
        <p14:creationId xmlns:p14="http://schemas.microsoft.com/office/powerpoint/2010/main" val="1205354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F73EA-EA1D-462A-0CBF-0456CBA3277E}"/>
              </a:ext>
            </a:extLst>
          </p:cNvPr>
          <p:cNvSpPr>
            <a:spLocks noGrp="1"/>
          </p:cNvSpPr>
          <p:nvPr>
            <p:ph type="title"/>
          </p:nvPr>
        </p:nvSpPr>
        <p:spPr/>
        <p:txBody>
          <a:bodyPr/>
          <a:lstStyle/>
          <a:p>
            <a:r>
              <a:rPr lang="en-GB"/>
              <a:t>How it works</a:t>
            </a:r>
          </a:p>
        </p:txBody>
      </p:sp>
      <p:sp>
        <p:nvSpPr>
          <p:cNvPr id="4" name="Content Placeholder 1">
            <a:extLst>
              <a:ext uri="{FF2B5EF4-FFF2-40B4-BE49-F238E27FC236}">
                <a16:creationId xmlns:a16="http://schemas.microsoft.com/office/drawing/2014/main" id="{D5FA50D1-3310-B352-5160-04395224F43E}"/>
              </a:ext>
            </a:extLst>
          </p:cNvPr>
          <p:cNvSpPr txBox="1">
            <a:spLocks/>
          </p:cNvSpPr>
          <p:nvPr/>
        </p:nvSpPr>
        <p:spPr>
          <a:xfrm>
            <a:off x="313769" y="1281702"/>
            <a:ext cx="11473659" cy="3267061"/>
          </a:xfrm>
          <a:prstGeom prst="rect">
            <a:avLst/>
          </a:prstGeom>
        </p:spPr>
        <p:txBody>
          <a:bodyPr lIns="91440" tIns="45720" rIns="91440" bIns="45720" anchor="t"/>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342900" indent="-342900">
              <a:buClr>
                <a:srgbClr val="706CB2"/>
              </a:buClr>
              <a:buFont typeface="Arial" panose="020B0604020202020204" pitchFamily="34" charset="0"/>
              <a:buChar char="•"/>
            </a:pPr>
            <a:r>
              <a:rPr lang="en-GB">
                <a:latin typeface="Roboto Light"/>
                <a:ea typeface="Roboto Light"/>
                <a:cs typeface="Roboto Light"/>
              </a:rPr>
              <a:t>Apprenticeships are funded by the Government and/or the employer. This means that apprentices won’t have loans or tuition fees.</a:t>
            </a:r>
          </a:p>
          <a:p>
            <a:pPr>
              <a:buClr>
                <a:srgbClr val="706CB2"/>
              </a:buClr>
            </a:pPr>
            <a:endParaRPr lang="en-GB">
              <a:latin typeface="Roboto Light" panose="02000000000000000000" pitchFamily="2" charset="0"/>
              <a:ea typeface="Roboto Light" panose="02000000000000000000" pitchFamily="2" charset="0"/>
              <a:cs typeface="Roboto Light" panose="02000000000000000000" pitchFamily="2" charset="0"/>
            </a:endParaRPr>
          </a:p>
          <a:p>
            <a:pPr marL="342900" indent="-342900">
              <a:buClr>
                <a:srgbClr val="706CB2"/>
              </a:buClr>
              <a:buFont typeface="Arial" panose="020B0604020202020204" pitchFamily="34" charset="0"/>
              <a:buChar char="•"/>
            </a:pPr>
            <a:r>
              <a:rPr lang="en-GB">
                <a:latin typeface="Roboto Light"/>
                <a:ea typeface="Roboto Light"/>
                <a:cs typeface="Roboto Light"/>
              </a:rPr>
              <a:t>Apprentices have time away from their day-job protected for study this tends to equate to a about a day a week but can be delivered in different fashions like blocks of study time or in the work-place. This is called ‘off-the-job’ training and is facilitated by a college, independent training provider, or a university. </a:t>
            </a:r>
            <a:endParaRPr lang="en-GB">
              <a:latin typeface="Roboto Light" panose="02000000000000000000" pitchFamily="2" charset="0"/>
              <a:ea typeface="Roboto Light" panose="02000000000000000000" pitchFamily="2" charset="0"/>
              <a:cs typeface="Roboto Light" panose="02000000000000000000" pitchFamily="2" charset="0"/>
            </a:endParaRPr>
          </a:p>
          <a:p>
            <a:pPr>
              <a:buClr>
                <a:srgbClr val="706CB2"/>
              </a:buClr>
            </a:pPr>
            <a:endParaRPr lang="en-GB">
              <a:latin typeface="Roboto Light" panose="02000000000000000000" pitchFamily="2" charset="0"/>
              <a:ea typeface="Roboto Light" panose="02000000000000000000" pitchFamily="2" charset="0"/>
              <a:cs typeface="Roboto Light" panose="02000000000000000000" pitchFamily="2" charset="0"/>
            </a:endParaRPr>
          </a:p>
          <a:p>
            <a:pPr marL="342900" indent="-342900">
              <a:buClr>
                <a:srgbClr val="706CB2"/>
              </a:buClr>
              <a:buFont typeface="Arial" panose="020B0604020202020204" pitchFamily="34" charset="0"/>
              <a:buChar char="•"/>
            </a:pPr>
            <a:r>
              <a:rPr lang="en-GB">
                <a:latin typeface="Roboto Light"/>
                <a:ea typeface="Roboto Light"/>
                <a:cs typeface="Roboto Light"/>
              </a:rPr>
              <a:t>The off-the-job time is paid time and included within working hours.</a:t>
            </a:r>
          </a:p>
          <a:p>
            <a:pPr>
              <a:buClr>
                <a:srgbClr val="706CB2"/>
              </a:buClr>
            </a:pPr>
            <a:endParaRPr lang="en-GB">
              <a:latin typeface="Roboto Light" panose="02000000000000000000" pitchFamily="2" charset="0"/>
              <a:ea typeface="Roboto Light" panose="02000000000000000000" pitchFamily="2" charset="0"/>
              <a:cs typeface="Roboto Light" panose="02000000000000000000" pitchFamily="2" charset="0"/>
            </a:endParaRPr>
          </a:p>
          <a:p>
            <a:pPr marL="342900" indent="-342900">
              <a:buClr>
                <a:srgbClr val="706CB2"/>
              </a:buClr>
              <a:buFont typeface="Arial" panose="020B0604020202020204" pitchFamily="34" charset="0"/>
              <a:buChar char="•"/>
            </a:pPr>
            <a:r>
              <a:rPr lang="en-GB">
                <a:latin typeface="Roboto Light"/>
                <a:ea typeface="Roboto Light"/>
                <a:cs typeface="Roboto Light"/>
              </a:rPr>
              <a:t>What apprentices earn will depend on the industry, location and type of apprenticeship.</a:t>
            </a:r>
          </a:p>
          <a:p>
            <a:pPr>
              <a:buClr>
                <a:srgbClr val="706CB2"/>
              </a:buClr>
            </a:pPr>
            <a:endParaRPr lang="en-GB" sz="2286"/>
          </a:p>
          <a:p>
            <a:pPr>
              <a:buClr>
                <a:srgbClr val="706CB2"/>
              </a:buClr>
            </a:pPr>
            <a:endParaRPr lang="en-GB" sz="2286"/>
          </a:p>
        </p:txBody>
      </p:sp>
    </p:spTree>
    <p:extLst>
      <p:ext uri="{BB962C8B-B14F-4D97-AF65-F5344CB8AC3E}">
        <p14:creationId xmlns:p14="http://schemas.microsoft.com/office/powerpoint/2010/main" val="3577006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7951F-7618-EBF9-DB95-78956E88D406}"/>
              </a:ext>
            </a:extLst>
          </p:cNvPr>
          <p:cNvSpPr>
            <a:spLocks noGrp="1"/>
          </p:cNvSpPr>
          <p:nvPr>
            <p:ph type="title"/>
          </p:nvPr>
        </p:nvSpPr>
        <p:spPr/>
        <p:txBody>
          <a:bodyP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r>
              <a:rPr lang="en-GB" sz="5669">
                <a:latin typeface="Oswald Medium" panose="00000600000000000000" pitchFamily="2" charset="0"/>
              </a:rPr>
              <a:t>How to understand the levels</a:t>
            </a:r>
          </a:p>
        </p:txBody>
      </p:sp>
      <p:sp>
        <p:nvSpPr>
          <p:cNvPr id="4" name="TextBox 3">
            <a:extLst>
              <a:ext uri="{FF2B5EF4-FFF2-40B4-BE49-F238E27FC236}">
                <a16:creationId xmlns:a16="http://schemas.microsoft.com/office/drawing/2014/main" id="{CAE38373-F309-C35A-4E7F-B301C45CDEB3}"/>
              </a:ext>
            </a:extLst>
          </p:cNvPr>
          <p:cNvSpPr txBox="1"/>
          <p:nvPr/>
        </p:nvSpPr>
        <p:spPr>
          <a:xfrm>
            <a:off x="306925" y="1569100"/>
            <a:ext cx="12183079" cy="1862048"/>
          </a:xfrm>
          <a:prstGeom prst="rect">
            <a:avLst/>
          </a:prstGeom>
          <a:noFill/>
        </p:spPr>
        <p:txBody>
          <a:bodyPr wrap="square" lIns="91440" tIns="45720" rIns="91440" bIns="45720" anchor="t">
            <a:spAutoFit/>
          </a:bodyP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marL="359410" indent="-359410">
              <a:spcAft>
                <a:spcPts val="630"/>
              </a:spcAft>
              <a:buFont typeface="Wingdings" panose="05000000000000000000" pitchFamily="2" charset="2"/>
              <a:buChar char="§"/>
            </a:pPr>
            <a:r>
              <a:rPr lang="en-GB" sz="2000">
                <a:latin typeface="Roboto Light"/>
                <a:ea typeface="Roboto Light"/>
                <a:cs typeface="Roboto Light"/>
              </a:rPr>
              <a:t>There is an apprenticeship for everyone: some are more complex than others. </a:t>
            </a:r>
            <a:endParaRPr lang="en-GB" sz="2000">
              <a:latin typeface="Roboto Light" panose="02000000000000000000" pitchFamily="2" charset="0"/>
              <a:ea typeface="Roboto Light" panose="02000000000000000000" pitchFamily="2" charset="0"/>
              <a:cs typeface="Roboto Light" panose="02000000000000000000" pitchFamily="2" charset="0"/>
            </a:endParaRPr>
          </a:p>
          <a:p>
            <a:pPr marL="359410" indent="-359410">
              <a:spcAft>
                <a:spcPts val="630"/>
              </a:spcAft>
              <a:buFont typeface="Wingdings" panose="05000000000000000000" pitchFamily="2" charset="2"/>
              <a:buChar char="§"/>
            </a:pPr>
            <a:r>
              <a:rPr lang="en-GB" sz="2000">
                <a:latin typeface="Roboto Light"/>
                <a:ea typeface="Roboto Light"/>
                <a:cs typeface="Roboto Light"/>
              </a:rPr>
              <a:t>It is important to note that for apprenticeships, levels are only a rough guide.</a:t>
            </a:r>
          </a:p>
          <a:p>
            <a:pPr marL="359410" indent="-359410">
              <a:spcAft>
                <a:spcPts val="630"/>
              </a:spcAft>
              <a:buFont typeface="Wingdings" panose="05000000000000000000" pitchFamily="2" charset="2"/>
              <a:buChar char="§"/>
            </a:pPr>
            <a:r>
              <a:rPr lang="en-GB" sz="2000">
                <a:latin typeface="Roboto Light"/>
                <a:ea typeface="+mn-lt"/>
                <a:cs typeface="+mn-lt"/>
              </a:rPr>
              <a:t>For a year 13 school leaver with little or no work experience, a level 2 or Level 3 apprenticeship is a perfect entry point into the world of work, even if you already have A levels, BTEC or T-Levels. </a:t>
            </a:r>
          </a:p>
          <a:p>
            <a:pPr marL="359410" indent="-359410">
              <a:spcAft>
                <a:spcPts val="630"/>
              </a:spcAft>
              <a:buFont typeface="Wingdings" panose="05000000000000000000" pitchFamily="2" charset="2"/>
              <a:buChar char="§"/>
            </a:pPr>
            <a:r>
              <a:rPr lang="en-GB" sz="2000">
                <a:latin typeface="Roboto Light"/>
                <a:ea typeface="Roboto Light"/>
                <a:cs typeface="Roboto Light"/>
              </a:rPr>
              <a:t>Some higher and degree apprenticeships give you the opportunity to combine university study and work.</a:t>
            </a:r>
            <a:endParaRPr lang="en-GB" sz="2000">
              <a:latin typeface="Roboto Light" panose="02000000000000000000" pitchFamily="2" charset="0"/>
              <a:ea typeface="Roboto Light" panose="02000000000000000000" pitchFamily="2" charset="0"/>
              <a:cs typeface="Roboto Light" panose="02000000000000000000" pitchFamily="2" charset="0"/>
            </a:endParaRPr>
          </a:p>
        </p:txBody>
      </p:sp>
      <p:sp>
        <p:nvSpPr>
          <p:cNvPr id="5" name="TextBox 4">
            <a:extLst>
              <a:ext uri="{FF2B5EF4-FFF2-40B4-BE49-F238E27FC236}">
                <a16:creationId xmlns:a16="http://schemas.microsoft.com/office/drawing/2014/main" id="{87E1D8D5-50CD-07BB-616E-2C73BDF6CB50}"/>
              </a:ext>
            </a:extLst>
          </p:cNvPr>
          <p:cNvSpPr txBox="1"/>
          <p:nvPr/>
        </p:nvSpPr>
        <p:spPr>
          <a:xfrm>
            <a:off x="6658586" y="3655507"/>
            <a:ext cx="2643932" cy="1563660"/>
          </a:xfrm>
          <a:prstGeom prst="roundRect">
            <a:avLst/>
          </a:prstGeom>
          <a:noFill/>
          <a:ln w="25400">
            <a:solidFill>
              <a:srgbClr val="D93BA8"/>
            </a:solidFill>
          </a:ln>
        </p:spPr>
        <p:txBody>
          <a:bodyPr wrap="square" lIns="102834" tIns="102834" rIns="102834" bIns="102834" rtlCol="0" anchor="ctr" anchorCtr="0">
            <a:noAutofit/>
          </a:bodyP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defTabSz="609407"/>
            <a:r>
              <a:rPr lang="en-GB" sz="4199">
                <a:latin typeface="Oswald Medium" panose="00000600000000000000" pitchFamily="2" charset="0"/>
                <a:ea typeface="Roboto" panose="02000000000000000000" pitchFamily="2" charset="0"/>
                <a:cs typeface="Roboto" panose="02000000000000000000" pitchFamily="2" charset="0"/>
              </a:rPr>
              <a:t>LEVEL 4+</a:t>
            </a:r>
          </a:p>
        </p:txBody>
      </p:sp>
      <p:sp>
        <p:nvSpPr>
          <p:cNvPr id="6" name="TextBox 5">
            <a:extLst>
              <a:ext uri="{FF2B5EF4-FFF2-40B4-BE49-F238E27FC236}">
                <a16:creationId xmlns:a16="http://schemas.microsoft.com/office/drawing/2014/main" id="{E14FA342-E445-D655-88DE-94CF090034D2}"/>
              </a:ext>
            </a:extLst>
          </p:cNvPr>
          <p:cNvSpPr txBox="1"/>
          <p:nvPr/>
        </p:nvSpPr>
        <p:spPr>
          <a:xfrm>
            <a:off x="3444168" y="3655509"/>
            <a:ext cx="2673169" cy="1532182"/>
          </a:xfrm>
          <a:prstGeom prst="roundRect">
            <a:avLst/>
          </a:prstGeom>
          <a:noFill/>
          <a:ln w="25400">
            <a:solidFill>
              <a:srgbClr val="FFC000"/>
            </a:solidFill>
          </a:ln>
        </p:spPr>
        <p:txBody>
          <a:bodyPr wrap="square" lIns="102834" tIns="102834" rIns="102834" bIns="102834" rtlCol="0" anchor="ctr" anchorCtr="0">
            <a:noAutofit/>
          </a:bodyP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defTabSz="609407"/>
            <a:r>
              <a:rPr lang="en-GB" sz="4199">
                <a:latin typeface="Oswald Medium" panose="00000600000000000000" pitchFamily="2" charset="0"/>
                <a:ea typeface="Roboto" panose="02000000000000000000" pitchFamily="2" charset="0"/>
                <a:cs typeface="Roboto" panose="02000000000000000000" pitchFamily="2" charset="0"/>
              </a:rPr>
              <a:t>LEVEL 3</a:t>
            </a:r>
          </a:p>
        </p:txBody>
      </p:sp>
      <p:sp>
        <p:nvSpPr>
          <p:cNvPr id="7" name="TextBox 6">
            <a:extLst>
              <a:ext uri="{FF2B5EF4-FFF2-40B4-BE49-F238E27FC236}">
                <a16:creationId xmlns:a16="http://schemas.microsoft.com/office/drawing/2014/main" id="{E64F694F-1110-2996-3FCD-53C8443CB9EB}"/>
              </a:ext>
            </a:extLst>
          </p:cNvPr>
          <p:cNvSpPr txBox="1"/>
          <p:nvPr/>
        </p:nvSpPr>
        <p:spPr>
          <a:xfrm>
            <a:off x="258986" y="3647365"/>
            <a:ext cx="2643932" cy="1551624"/>
          </a:xfrm>
          <a:prstGeom prst="roundRect">
            <a:avLst/>
          </a:prstGeom>
          <a:noFill/>
          <a:ln w="25400">
            <a:solidFill>
              <a:schemeClr val="accent4"/>
            </a:solidFill>
          </a:ln>
        </p:spPr>
        <p:txBody>
          <a:bodyPr wrap="square" lIns="102834" tIns="102834" rIns="102834" bIns="102834" rtlCol="0" anchor="ctr" anchorCtr="0">
            <a:noAutofit/>
          </a:bodyP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defTabSz="609407"/>
            <a:r>
              <a:rPr lang="en-GB" sz="4199">
                <a:latin typeface="Oswald Medium" panose="00000600000000000000" pitchFamily="2" charset="0"/>
                <a:ea typeface="Roboto" panose="02000000000000000000" pitchFamily="2" charset="0"/>
                <a:cs typeface="Roboto" panose="02000000000000000000" pitchFamily="2" charset="0"/>
              </a:rPr>
              <a:t>LEVEL 2</a:t>
            </a:r>
          </a:p>
        </p:txBody>
      </p:sp>
      <p:sp>
        <p:nvSpPr>
          <p:cNvPr id="8" name="TextBox 7">
            <a:extLst>
              <a:ext uri="{FF2B5EF4-FFF2-40B4-BE49-F238E27FC236}">
                <a16:creationId xmlns:a16="http://schemas.microsoft.com/office/drawing/2014/main" id="{643F14F2-D939-2A98-5538-D5F609BCB95E}"/>
              </a:ext>
            </a:extLst>
          </p:cNvPr>
          <p:cNvSpPr txBox="1"/>
          <p:nvPr/>
        </p:nvSpPr>
        <p:spPr>
          <a:xfrm>
            <a:off x="9843767" y="3647365"/>
            <a:ext cx="2643932" cy="1551624"/>
          </a:xfrm>
          <a:prstGeom prst="roundRect">
            <a:avLst/>
          </a:prstGeom>
          <a:noFill/>
          <a:ln w="25400">
            <a:solidFill>
              <a:schemeClr val="accent1"/>
            </a:solidFill>
          </a:ln>
        </p:spPr>
        <p:txBody>
          <a:bodyPr wrap="square" lIns="102834" tIns="102834" rIns="102834" bIns="102834" rtlCol="0" anchor="ctr" anchorCtr="0">
            <a:noAutofit/>
          </a:bodyP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defTabSz="609407"/>
            <a:r>
              <a:rPr lang="en-GB" sz="4199">
                <a:latin typeface="Oswald Medium" panose="00000600000000000000" pitchFamily="2" charset="0"/>
                <a:ea typeface="Roboto" panose="02000000000000000000" pitchFamily="2" charset="0"/>
                <a:cs typeface="Roboto" panose="02000000000000000000" pitchFamily="2" charset="0"/>
              </a:rPr>
              <a:t>LEVEL 6-7</a:t>
            </a:r>
          </a:p>
        </p:txBody>
      </p:sp>
      <p:sp>
        <p:nvSpPr>
          <p:cNvPr id="9" name="Flowchart: Terminator 8">
            <a:extLst>
              <a:ext uri="{FF2B5EF4-FFF2-40B4-BE49-F238E27FC236}">
                <a16:creationId xmlns:a16="http://schemas.microsoft.com/office/drawing/2014/main" id="{6D225059-23FA-C943-4D98-FC0321A015FA}"/>
              </a:ext>
            </a:extLst>
          </p:cNvPr>
          <p:cNvSpPr/>
          <p:nvPr/>
        </p:nvSpPr>
        <p:spPr>
          <a:xfrm>
            <a:off x="688538" y="4872668"/>
            <a:ext cx="1784830" cy="479954"/>
          </a:xfrm>
          <a:prstGeom prst="flowChartTerminator">
            <a:avLst/>
          </a:prstGeom>
          <a:solidFill>
            <a:srgbClr val="000000"/>
          </a:solidFill>
          <a:ln w="9508" cap="flat">
            <a:noFill/>
            <a:prstDash val="solid"/>
            <a:miter/>
          </a:ln>
        </p:spPr>
        <p:txBody>
          <a:bodyPr rtlCol="0" anchor="ct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a:r>
              <a:rPr lang="en-GB" sz="1984">
                <a:solidFill>
                  <a:schemeClr val="bg1"/>
                </a:solidFill>
              </a:rPr>
              <a:t>Intermediate</a:t>
            </a:r>
          </a:p>
        </p:txBody>
      </p:sp>
      <p:sp>
        <p:nvSpPr>
          <p:cNvPr id="10" name="Flowchart: Terminator 9">
            <a:extLst>
              <a:ext uri="{FF2B5EF4-FFF2-40B4-BE49-F238E27FC236}">
                <a16:creationId xmlns:a16="http://schemas.microsoft.com/office/drawing/2014/main" id="{CB93CF15-49E0-2018-06A0-253820E65C51}"/>
              </a:ext>
            </a:extLst>
          </p:cNvPr>
          <p:cNvSpPr/>
          <p:nvPr/>
        </p:nvSpPr>
        <p:spPr>
          <a:xfrm>
            <a:off x="3938082" y="4872668"/>
            <a:ext cx="1784830" cy="479954"/>
          </a:xfrm>
          <a:prstGeom prst="flowChartTerminator">
            <a:avLst/>
          </a:prstGeom>
          <a:solidFill>
            <a:srgbClr val="000000"/>
          </a:solidFill>
          <a:ln w="9508" cap="flat">
            <a:noFill/>
            <a:prstDash val="solid"/>
            <a:miter/>
          </a:ln>
        </p:spPr>
        <p:txBody>
          <a:bodyPr rtlCol="0" anchor="ct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a:r>
              <a:rPr lang="en-GB" sz="1984">
                <a:solidFill>
                  <a:schemeClr val="bg1"/>
                </a:solidFill>
              </a:rPr>
              <a:t>Advanced</a:t>
            </a:r>
          </a:p>
        </p:txBody>
      </p:sp>
      <p:sp>
        <p:nvSpPr>
          <p:cNvPr id="11" name="Flowchart: Terminator 10">
            <a:extLst>
              <a:ext uri="{FF2B5EF4-FFF2-40B4-BE49-F238E27FC236}">
                <a16:creationId xmlns:a16="http://schemas.microsoft.com/office/drawing/2014/main" id="{E975D2F8-F2DE-38FE-160F-8F041BE07DFB}"/>
              </a:ext>
            </a:extLst>
          </p:cNvPr>
          <p:cNvSpPr/>
          <p:nvPr/>
        </p:nvSpPr>
        <p:spPr>
          <a:xfrm>
            <a:off x="7088138" y="4872668"/>
            <a:ext cx="1784830" cy="479954"/>
          </a:xfrm>
          <a:prstGeom prst="flowChartTerminator">
            <a:avLst/>
          </a:prstGeom>
          <a:solidFill>
            <a:srgbClr val="000000"/>
          </a:solidFill>
          <a:ln w="9508" cap="flat">
            <a:noFill/>
            <a:prstDash val="solid"/>
            <a:miter/>
          </a:ln>
        </p:spPr>
        <p:txBody>
          <a:bodyPr rtlCol="0" anchor="ct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a:r>
              <a:rPr lang="en-GB" sz="1984">
                <a:solidFill>
                  <a:schemeClr val="bg1"/>
                </a:solidFill>
              </a:rPr>
              <a:t>Higher</a:t>
            </a:r>
          </a:p>
        </p:txBody>
      </p:sp>
      <p:sp>
        <p:nvSpPr>
          <p:cNvPr id="12" name="Flowchart: Terminator 11">
            <a:extLst>
              <a:ext uri="{FF2B5EF4-FFF2-40B4-BE49-F238E27FC236}">
                <a16:creationId xmlns:a16="http://schemas.microsoft.com/office/drawing/2014/main" id="{4E69A911-531B-9908-F27A-40D07140DD84}"/>
              </a:ext>
            </a:extLst>
          </p:cNvPr>
          <p:cNvSpPr/>
          <p:nvPr/>
        </p:nvSpPr>
        <p:spPr>
          <a:xfrm>
            <a:off x="10289327" y="4872668"/>
            <a:ext cx="1784830" cy="479954"/>
          </a:xfrm>
          <a:prstGeom prst="flowChartTerminator">
            <a:avLst/>
          </a:prstGeom>
          <a:solidFill>
            <a:srgbClr val="000000"/>
          </a:solidFill>
          <a:ln w="9508" cap="flat">
            <a:noFill/>
            <a:prstDash val="solid"/>
            <a:miter/>
          </a:ln>
        </p:spPr>
        <p:txBody>
          <a:bodyPr rtlCol="0" anchor="ct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a:r>
              <a:rPr lang="en-GB" sz="1984">
                <a:solidFill>
                  <a:schemeClr val="bg1"/>
                </a:solidFill>
              </a:rPr>
              <a:t>Degree</a:t>
            </a:r>
          </a:p>
        </p:txBody>
      </p:sp>
      <p:sp>
        <p:nvSpPr>
          <p:cNvPr id="3" name="TextBox 2">
            <a:extLst>
              <a:ext uri="{FF2B5EF4-FFF2-40B4-BE49-F238E27FC236}">
                <a16:creationId xmlns:a16="http://schemas.microsoft.com/office/drawing/2014/main" id="{81D8173C-B46D-403B-2128-C00793F63198}"/>
              </a:ext>
            </a:extLst>
          </p:cNvPr>
          <p:cNvSpPr txBox="1"/>
          <p:nvPr/>
        </p:nvSpPr>
        <p:spPr>
          <a:xfrm>
            <a:off x="310799" y="5497176"/>
            <a:ext cx="2535066"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Roboto Light"/>
                <a:ea typeface="Calibri"/>
                <a:cs typeface="Calibri"/>
              </a:rPr>
              <a:t>Job roles include: Nuclear Operative, Junior Estate Agent, Rail Engineering Operative, Finance Assistant.</a:t>
            </a:r>
            <a:endParaRPr lang="en-US" sz="1100">
              <a:ea typeface="Calibri"/>
              <a:cs typeface="Calibri"/>
            </a:endParaRPr>
          </a:p>
        </p:txBody>
      </p:sp>
      <p:sp>
        <p:nvSpPr>
          <p:cNvPr id="13" name="TextBox 12">
            <a:extLst>
              <a:ext uri="{FF2B5EF4-FFF2-40B4-BE49-F238E27FC236}">
                <a16:creationId xmlns:a16="http://schemas.microsoft.com/office/drawing/2014/main" id="{1A39E490-AAA7-F6F3-3F37-5A2C97CC47B9}"/>
              </a:ext>
            </a:extLst>
          </p:cNvPr>
          <p:cNvSpPr txBox="1"/>
          <p:nvPr/>
        </p:nvSpPr>
        <p:spPr>
          <a:xfrm>
            <a:off x="3559365" y="5497032"/>
            <a:ext cx="2535066"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Roboto Light"/>
                <a:ea typeface="Calibri"/>
                <a:cs typeface="Calibri"/>
              </a:rPr>
              <a:t>Job roles include: Chef De </a:t>
            </a:r>
            <a:r>
              <a:rPr lang="en-US" sz="1100" err="1">
                <a:latin typeface="Roboto Light"/>
                <a:ea typeface="Calibri"/>
                <a:cs typeface="Calibri"/>
              </a:rPr>
              <a:t>Partie</a:t>
            </a:r>
            <a:r>
              <a:rPr lang="en-US" sz="1100">
                <a:latin typeface="Roboto Light"/>
                <a:ea typeface="Calibri"/>
                <a:cs typeface="Calibri"/>
              </a:rPr>
              <a:t>, Fashion Assistant, Veterinary Nurse, IT Solutions Technician.</a:t>
            </a:r>
          </a:p>
        </p:txBody>
      </p:sp>
      <p:sp>
        <p:nvSpPr>
          <p:cNvPr id="14" name="TextBox 13">
            <a:extLst>
              <a:ext uri="{FF2B5EF4-FFF2-40B4-BE49-F238E27FC236}">
                <a16:creationId xmlns:a16="http://schemas.microsoft.com/office/drawing/2014/main" id="{5D1D5970-BBC8-1F04-3F60-3C80E4D208FE}"/>
              </a:ext>
            </a:extLst>
          </p:cNvPr>
          <p:cNvSpPr txBox="1"/>
          <p:nvPr/>
        </p:nvSpPr>
        <p:spPr>
          <a:xfrm>
            <a:off x="6769406" y="5496888"/>
            <a:ext cx="2535066"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Roboto Light"/>
                <a:ea typeface="Calibri"/>
                <a:cs typeface="Calibri"/>
              </a:rPr>
              <a:t>Job roles include: Marketing Executive, Journalist, Clinical Dental Technician.</a:t>
            </a:r>
          </a:p>
        </p:txBody>
      </p:sp>
      <p:sp>
        <p:nvSpPr>
          <p:cNvPr id="15" name="TextBox 14">
            <a:extLst>
              <a:ext uri="{FF2B5EF4-FFF2-40B4-BE49-F238E27FC236}">
                <a16:creationId xmlns:a16="http://schemas.microsoft.com/office/drawing/2014/main" id="{791AE8CF-DD85-9B6D-51FC-CD44BA6309F2}"/>
              </a:ext>
            </a:extLst>
          </p:cNvPr>
          <p:cNvSpPr txBox="1"/>
          <p:nvPr/>
        </p:nvSpPr>
        <p:spPr>
          <a:xfrm>
            <a:off x="9911739" y="5467561"/>
            <a:ext cx="2535066"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Roboto Light"/>
                <a:ea typeface="Calibri"/>
                <a:cs typeface="Calibri"/>
              </a:rPr>
              <a:t>Job roles include: Aerospace Engineer, Police Constable, Cyber Security Professional, Ecologist.</a:t>
            </a:r>
          </a:p>
        </p:txBody>
      </p:sp>
    </p:spTree>
    <p:extLst>
      <p:ext uri="{BB962C8B-B14F-4D97-AF65-F5344CB8AC3E}">
        <p14:creationId xmlns:p14="http://schemas.microsoft.com/office/powerpoint/2010/main" val="190667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3CD9-60C6-EA70-73AE-76676AD6D312}"/>
              </a:ext>
            </a:extLst>
          </p:cNvPr>
          <p:cNvSpPr>
            <a:spLocks noGrp="1"/>
          </p:cNvSpPr>
          <p:nvPr>
            <p:ph type="title"/>
          </p:nvPr>
        </p:nvSpPr>
        <p:spPr/>
        <p:txBody>
          <a:bodyPr/>
          <a:lstStyle/>
          <a:p>
            <a:r>
              <a:rPr lang="en-GB" sz="5550">
                <a:latin typeface="Oswald Medium"/>
                <a:ea typeface="Roboto"/>
                <a:cs typeface="Roboto"/>
              </a:rPr>
              <a:t>Types of apprenticeships</a:t>
            </a:r>
            <a:endParaRPr lang="en-GB"/>
          </a:p>
        </p:txBody>
      </p:sp>
      <p:sp>
        <p:nvSpPr>
          <p:cNvPr id="4" name="Content Placeholder 7">
            <a:extLst>
              <a:ext uri="{FF2B5EF4-FFF2-40B4-BE49-F238E27FC236}">
                <a16:creationId xmlns:a16="http://schemas.microsoft.com/office/drawing/2014/main" id="{41AB35D1-2DAC-6562-BD25-589A2030F207}"/>
              </a:ext>
            </a:extLst>
          </p:cNvPr>
          <p:cNvSpPr>
            <a:spLocks noGrp="1"/>
          </p:cNvSpPr>
          <p:nvPr/>
        </p:nvSpPr>
        <p:spPr>
          <a:xfrm>
            <a:off x="495499" y="2809422"/>
            <a:ext cx="8736589" cy="3693319"/>
          </a:xfrm>
          <a:prstGeom prst="rect">
            <a:avLst/>
          </a:prstGeom>
          <a:ln>
            <a:noFill/>
          </a:ln>
        </p:spPr>
        <p:txBody>
          <a:bodyPr vert="horz" lIns="0" tIns="0" rIns="0" bIns="0" numCol="3" rtlCol="0" anchor="t">
            <a:spAutoFit/>
          </a:bodyPr>
          <a:lstStyle>
            <a:lvl1pPr marL="171450" indent="-171450" algn="l" defTabSz="685800" rtl="0" eaLnBrk="1" latinLnBrk="0" hangingPunct="1">
              <a:lnSpc>
                <a:spcPct val="100000"/>
              </a:lnSpc>
              <a:spcBef>
                <a:spcPts val="750"/>
              </a:spcBef>
              <a:buClr>
                <a:schemeClr val="accent3"/>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3"/>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3"/>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r>
              <a:rPr lang="en-GB" sz="1800">
                <a:latin typeface="Roboto Light"/>
                <a:ea typeface="Roboto Light"/>
                <a:cs typeface="Roboto Light"/>
              </a:rPr>
              <a:t>Architect</a:t>
            </a:r>
          </a:p>
          <a:p>
            <a:r>
              <a:rPr lang="en-GB" sz="1800">
                <a:latin typeface="Roboto Light"/>
                <a:ea typeface="Roboto Light"/>
                <a:cs typeface="Roboto Light"/>
              </a:rPr>
              <a:t>Cyber Security Technician</a:t>
            </a:r>
          </a:p>
          <a:p>
            <a:r>
              <a:rPr lang="en-GB" sz="1800">
                <a:latin typeface="Roboto Light"/>
                <a:ea typeface="Roboto Light"/>
                <a:cs typeface="Roboto Light"/>
              </a:rPr>
              <a:t>Finance assistant</a:t>
            </a:r>
            <a:endParaRPr lang="en-GB"/>
          </a:p>
          <a:p>
            <a:r>
              <a:rPr lang="en-GB" sz="1800">
                <a:latin typeface="Roboto Light"/>
                <a:ea typeface="Roboto Light"/>
                <a:cs typeface="Roboto Light"/>
              </a:rPr>
              <a:t>Teacher</a:t>
            </a:r>
          </a:p>
          <a:p>
            <a:r>
              <a:rPr lang="en-GB" sz="1800">
                <a:latin typeface="Roboto Light"/>
                <a:ea typeface="Roboto Light"/>
                <a:cs typeface="Roboto Light"/>
              </a:rPr>
              <a:t>Accounting &amp; Taxation</a:t>
            </a:r>
          </a:p>
          <a:p>
            <a:r>
              <a:rPr lang="en-GB" sz="1800">
                <a:latin typeface="Roboto Light"/>
                <a:ea typeface="Roboto Light"/>
                <a:cs typeface="Roboto Light"/>
              </a:rPr>
              <a:t>Game Programmer</a:t>
            </a:r>
          </a:p>
          <a:p>
            <a:r>
              <a:rPr lang="en-GB" sz="1800">
                <a:latin typeface="Roboto Light"/>
                <a:ea typeface="Roboto Light"/>
                <a:cs typeface="Roboto Light"/>
              </a:rPr>
              <a:t>Boat Builder</a:t>
            </a:r>
          </a:p>
          <a:p>
            <a:r>
              <a:rPr lang="en-GB" sz="1800">
                <a:latin typeface="Roboto Light"/>
                <a:ea typeface="Roboto Light"/>
                <a:cs typeface="Roboto Light"/>
              </a:rPr>
              <a:t>Journalist</a:t>
            </a:r>
          </a:p>
          <a:p>
            <a:endParaRPr lang="en-GB" sz="1800">
              <a:latin typeface="Roboto Light"/>
            </a:endParaRPr>
          </a:p>
          <a:p>
            <a:endParaRPr lang="en-GB" sz="1800">
              <a:latin typeface="Roboto Light"/>
            </a:endParaRPr>
          </a:p>
          <a:p>
            <a:r>
              <a:rPr lang="en-GB" sz="1800">
                <a:latin typeface="Roboto Light"/>
                <a:ea typeface="Roboto Light"/>
                <a:cs typeface="Roboto Light"/>
              </a:rPr>
              <a:t>Assistant Puppet Maker</a:t>
            </a:r>
          </a:p>
          <a:p>
            <a:r>
              <a:rPr lang="en-GB" sz="1800">
                <a:latin typeface="Roboto Light"/>
                <a:ea typeface="Roboto Light"/>
                <a:cs typeface="Roboto Light"/>
              </a:rPr>
              <a:t>Event Assistant</a:t>
            </a:r>
          </a:p>
          <a:p>
            <a:r>
              <a:rPr lang="en-GB" sz="1800">
                <a:latin typeface="Roboto Light"/>
                <a:ea typeface="Roboto Light"/>
                <a:cs typeface="Roboto Light"/>
              </a:rPr>
              <a:t>Police Constable</a:t>
            </a:r>
          </a:p>
          <a:p>
            <a:r>
              <a:rPr lang="en-GB" sz="1800">
                <a:latin typeface="Roboto Light"/>
                <a:ea typeface="Roboto Light"/>
                <a:cs typeface="Roboto Light"/>
              </a:rPr>
              <a:t>Youth Worker</a:t>
            </a:r>
          </a:p>
          <a:p>
            <a:r>
              <a:rPr lang="en-GB" sz="1800">
                <a:latin typeface="Roboto Light"/>
                <a:ea typeface="Roboto Light"/>
                <a:cs typeface="Roboto Light"/>
              </a:rPr>
              <a:t>Civil Engineer</a:t>
            </a:r>
          </a:p>
          <a:p>
            <a:r>
              <a:rPr lang="en-GB" sz="1800">
                <a:latin typeface="Roboto Light"/>
                <a:ea typeface="Roboto Light"/>
                <a:cs typeface="Roboto Light"/>
              </a:rPr>
              <a:t>Chef De </a:t>
            </a:r>
            <a:r>
              <a:rPr lang="en-GB" sz="1800" err="1">
                <a:latin typeface="Roboto Light"/>
                <a:ea typeface="Roboto Light"/>
                <a:cs typeface="Roboto Light"/>
              </a:rPr>
              <a:t>Partie</a:t>
            </a:r>
            <a:endParaRPr lang="en-GB" sz="1800">
              <a:latin typeface="Roboto Light"/>
              <a:ea typeface="Roboto Light"/>
              <a:cs typeface="Roboto Light"/>
            </a:endParaRPr>
          </a:p>
          <a:p>
            <a:r>
              <a:rPr lang="en-GB" sz="1800">
                <a:latin typeface="Roboto Light"/>
                <a:ea typeface="Roboto Light"/>
                <a:cs typeface="Roboto Light"/>
              </a:rPr>
              <a:t>Digital Marketing</a:t>
            </a:r>
          </a:p>
          <a:p>
            <a:r>
              <a:rPr lang="en-GB" sz="1800">
                <a:latin typeface="Roboto Light"/>
                <a:ea typeface="Roboto Light"/>
                <a:cs typeface="Roboto Light"/>
              </a:rPr>
              <a:t>Personal Trainer</a:t>
            </a:r>
          </a:p>
          <a:p>
            <a:endParaRPr lang="en-GB" sz="1800">
              <a:latin typeface="Roboto Light"/>
            </a:endParaRPr>
          </a:p>
          <a:p>
            <a:endParaRPr lang="en-GB" sz="1800">
              <a:latin typeface="Roboto Light"/>
            </a:endParaRPr>
          </a:p>
          <a:p>
            <a:r>
              <a:rPr lang="en-GB" sz="1800">
                <a:latin typeface="Roboto Light"/>
                <a:ea typeface="Roboto Light"/>
                <a:cs typeface="Roboto Light"/>
              </a:rPr>
              <a:t>Physiotherapist</a:t>
            </a:r>
          </a:p>
          <a:p>
            <a:r>
              <a:rPr lang="en-GB" sz="1800">
                <a:latin typeface="Roboto Light"/>
                <a:ea typeface="Roboto Light"/>
                <a:cs typeface="Roboto Light"/>
              </a:rPr>
              <a:t>Nuclear Scientist</a:t>
            </a:r>
          </a:p>
          <a:p>
            <a:r>
              <a:rPr lang="en-GB" sz="1800">
                <a:latin typeface="Roboto Light"/>
                <a:ea typeface="Roboto Light"/>
                <a:cs typeface="Roboto Light"/>
              </a:rPr>
              <a:t>Nurse</a:t>
            </a:r>
          </a:p>
          <a:p>
            <a:r>
              <a:rPr lang="en-GB" sz="1800">
                <a:latin typeface="Roboto Light"/>
                <a:ea typeface="Roboto Light"/>
                <a:cs typeface="Roboto Light"/>
              </a:rPr>
              <a:t>Software Developer</a:t>
            </a:r>
          </a:p>
          <a:p>
            <a:r>
              <a:rPr lang="en-GB" sz="1800">
                <a:latin typeface="Roboto Light"/>
                <a:ea typeface="Roboto Light"/>
                <a:cs typeface="Roboto Light"/>
              </a:rPr>
              <a:t>Sports Coach</a:t>
            </a:r>
          </a:p>
          <a:p>
            <a:r>
              <a:rPr lang="en-GB" sz="1800">
                <a:latin typeface="Roboto Light"/>
                <a:ea typeface="Roboto Light"/>
                <a:cs typeface="Roboto Light"/>
              </a:rPr>
              <a:t>Auto Technician</a:t>
            </a:r>
          </a:p>
          <a:p>
            <a:r>
              <a:rPr lang="en-GB" sz="1800">
                <a:latin typeface="Roboto Light"/>
                <a:ea typeface="Roboto Light"/>
                <a:cs typeface="Roboto Light"/>
              </a:rPr>
              <a:t>Aerospace Engineer</a:t>
            </a:r>
          </a:p>
          <a:p>
            <a:r>
              <a:rPr lang="en-GB" sz="1800">
                <a:latin typeface="Roboto Light"/>
                <a:ea typeface="Roboto Light"/>
                <a:cs typeface="Roboto Light"/>
              </a:rPr>
              <a:t>Doctor – from 2024</a:t>
            </a:r>
          </a:p>
          <a:p>
            <a:endParaRPr lang="en-GB" sz="1800">
              <a:latin typeface="Roboto Light"/>
            </a:endParaRPr>
          </a:p>
        </p:txBody>
      </p:sp>
      <p:sp>
        <p:nvSpPr>
          <p:cNvPr id="6" name="TextBox 5">
            <a:extLst>
              <a:ext uri="{FF2B5EF4-FFF2-40B4-BE49-F238E27FC236}">
                <a16:creationId xmlns:a16="http://schemas.microsoft.com/office/drawing/2014/main" id="{C9F2FEBC-A9E1-2430-98B5-E084CFDEFF81}"/>
              </a:ext>
            </a:extLst>
          </p:cNvPr>
          <p:cNvSpPr txBox="1"/>
          <p:nvPr/>
        </p:nvSpPr>
        <p:spPr>
          <a:xfrm>
            <a:off x="424427" y="1494177"/>
            <a:ext cx="1203783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latin typeface="Roboto Light"/>
                <a:ea typeface="Calibri"/>
                <a:cs typeface="Calibri"/>
              </a:rPr>
              <a:t>There are over 650 different apprenticeship roles to consider. </a:t>
            </a:r>
          </a:p>
          <a:p>
            <a:r>
              <a:rPr lang="en-US" sz="2500">
                <a:latin typeface="Roboto Light"/>
                <a:ea typeface="Calibri"/>
                <a:cs typeface="Calibri"/>
              </a:rPr>
              <a:t>Here are some examples:</a:t>
            </a:r>
          </a:p>
        </p:txBody>
      </p:sp>
      <p:pic>
        <p:nvPicPr>
          <p:cNvPr id="7" name="Picture 6" descr="A person wearing headphones looking at a computer screen&#10;&#10;Description automatically generated">
            <a:extLst>
              <a:ext uri="{FF2B5EF4-FFF2-40B4-BE49-F238E27FC236}">
                <a16:creationId xmlns:a16="http://schemas.microsoft.com/office/drawing/2014/main" id="{FD24FAF2-4DA8-25B1-47CE-68C23442C4F1}"/>
              </a:ext>
            </a:extLst>
          </p:cNvPr>
          <p:cNvPicPr>
            <a:picLocks noChangeAspect="1"/>
          </p:cNvPicPr>
          <p:nvPr/>
        </p:nvPicPr>
        <p:blipFill>
          <a:blip r:embed="rId3"/>
          <a:stretch>
            <a:fillRect/>
          </a:stretch>
        </p:blipFill>
        <p:spPr>
          <a:xfrm>
            <a:off x="9775151" y="756022"/>
            <a:ext cx="2237040" cy="1564492"/>
          </a:xfrm>
          <a:prstGeom prst="rect">
            <a:avLst/>
          </a:prstGeom>
        </p:spPr>
      </p:pic>
      <p:pic>
        <p:nvPicPr>
          <p:cNvPr id="8" name="Picture 7" descr="A person and person in a kitchen&#10;&#10;Description automatically generated">
            <a:extLst>
              <a:ext uri="{FF2B5EF4-FFF2-40B4-BE49-F238E27FC236}">
                <a16:creationId xmlns:a16="http://schemas.microsoft.com/office/drawing/2014/main" id="{BE15FC6D-AD52-79CD-59F5-773A1180096A}"/>
              </a:ext>
            </a:extLst>
          </p:cNvPr>
          <p:cNvPicPr>
            <a:picLocks noChangeAspect="1"/>
          </p:cNvPicPr>
          <p:nvPr/>
        </p:nvPicPr>
        <p:blipFill>
          <a:blip r:embed="rId4"/>
          <a:stretch>
            <a:fillRect/>
          </a:stretch>
        </p:blipFill>
        <p:spPr>
          <a:xfrm>
            <a:off x="9775151" y="2477056"/>
            <a:ext cx="2237040" cy="1556288"/>
          </a:xfrm>
          <a:prstGeom prst="rect">
            <a:avLst/>
          </a:prstGeom>
        </p:spPr>
      </p:pic>
      <p:pic>
        <p:nvPicPr>
          <p:cNvPr id="9" name="Picture 8" descr="A person wearing glasses and a white coat holding books&#10;&#10;Description automatically generated">
            <a:extLst>
              <a:ext uri="{FF2B5EF4-FFF2-40B4-BE49-F238E27FC236}">
                <a16:creationId xmlns:a16="http://schemas.microsoft.com/office/drawing/2014/main" id="{8E594A50-1DF6-7D74-E1BD-6B97EED630CA}"/>
              </a:ext>
            </a:extLst>
          </p:cNvPr>
          <p:cNvPicPr>
            <a:picLocks noChangeAspect="1"/>
          </p:cNvPicPr>
          <p:nvPr/>
        </p:nvPicPr>
        <p:blipFill>
          <a:blip r:embed="rId5"/>
          <a:stretch>
            <a:fillRect/>
          </a:stretch>
        </p:blipFill>
        <p:spPr>
          <a:xfrm>
            <a:off x="9775151" y="4202077"/>
            <a:ext cx="2237040" cy="1598471"/>
          </a:xfrm>
          <a:prstGeom prst="rect">
            <a:avLst/>
          </a:prstGeom>
        </p:spPr>
      </p:pic>
    </p:spTree>
    <p:extLst>
      <p:ext uri="{BB962C8B-B14F-4D97-AF65-F5344CB8AC3E}">
        <p14:creationId xmlns:p14="http://schemas.microsoft.com/office/powerpoint/2010/main" val="629309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065F4CE-B90A-1002-5E28-6A2508A54CCF}"/>
              </a:ext>
            </a:extLst>
          </p:cNvPr>
          <p:cNvSpPr txBox="1">
            <a:spLocks/>
          </p:cNvSpPr>
          <p:nvPr/>
        </p:nvSpPr>
        <p:spPr>
          <a:xfrm>
            <a:off x="424801" y="489201"/>
            <a:ext cx="5635124" cy="1393388"/>
          </a:xfrm>
          <a:prstGeom prst="rect">
            <a:avLst/>
          </a:prstGeom>
        </p:spPr>
        <p:txBody>
          <a:bodyPr/>
          <a:lstStyle>
            <a:lvl1pPr algn="l" defTabSz="959914" rtl="0" eaLnBrk="1" latinLnBrk="0" hangingPunct="1">
              <a:lnSpc>
                <a:spcPct val="90000"/>
              </a:lnSpc>
              <a:spcBef>
                <a:spcPct val="0"/>
              </a:spcBef>
              <a:buNone/>
              <a:defRPr sz="5599" b="0" i="0" kern="1200" spc="-210">
                <a:solidFill>
                  <a:srgbClr val="132433"/>
                </a:solidFill>
                <a:latin typeface="Oswald Medium" pitchFamily="2" charset="77"/>
                <a:ea typeface="Roboto" panose="02000000000000000000" pitchFamily="2" charset="0"/>
                <a:cs typeface="Roboto" panose="02000000000000000000" pitchFamily="2" charset="0"/>
              </a:defRPr>
            </a:lvl1pPr>
          </a:lstStyle>
          <a:p>
            <a:r>
              <a:rPr lang="en-GB"/>
              <a:t>A day in the life of an </a:t>
            </a:r>
            <a:br>
              <a:rPr lang="en-GB"/>
            </a:br>
            <a:r>
              <a:rPr lang="en-GB"/>
              <a:t>apprentice</a:t>
            </a:r>
          </a:p>
        </p:txBody>
      </p:sp>
      <p:sp>
        <p:nvSpPr>
          <p:cNvPr id="6" name="Text Placeholder 1">
            <a:extLst>
              <a:ext uri="{FF2B5EF4-FFF2-40B4-BE49-F238E27FC236}">
                <a16:creationId xmlns:a16="http://schemas.microsoft.com/office/drawing/2014/main" id="{87AB12D2-8E8C-0516-AC9E-E22DDBBD46D2}"/>
              </a:ext>
            </a:extLst>
          </p:cNvPr>
          <p:cNvSpPr>
            <a:spLocks noGrp="1"/>
          </p:cNvSpPr>
          <p:nvPr>
            <p:ph type="body" sz="quarter" idx="11"/>
          </p:nvPr>
        </p:nvSpPr>
        <p:spPr>
          <a:xfrm>
            <a:off x="424801" y="2436999"/>
            <a:ext cx="5975999" cy="2879725"/>
          </a:xfrm>
        </p:spPr>
        <p:txBody>
          <a:bodyPr/>
          <a:lstStyle/>
          <a:p>
            <a:pPr marL="0" indent="0">
              <a:buNone/>
            </a:pPr>
            <a:r>
              <a:rPr lang="en-GB" sz="3600"/>
              <a:t>Meet Sheona.</a:t>
            </a:r>
          </a:p>
          <a:p>
            <a:pPr marL="0" indent="0">
              <a:buNone/>
            </a:pPr>
            <a:r>
              <a:rPr lang="en-GB" sz="3600"/>
              <a:t>She’s doing a Level 4 Sales Apprenticeship.</a:t>
            </a:r>
          </a:p>
          <a:p>
            <a:pPr marL="0" indent="0">
              <a:buNone/>
            </a:pPr>
            <a:r>
              <a:rPr lang="en-GB" sz="3600"/>
              <a:t>She talks about her experience at Coca-Cola.</a:t>
            </a:r>
          </a:p>
          <a:p>
            <a:endParaRPr lang="en-GB" sz="800"/>
          </a:p>
        </p:txBody>
      </p:sp>
      <p:pic>
        <p:nvPicPr>
          <p:cNvPr id="7" name="Online Media 6" title="A day in the life of a Sales Apprentice">
            <a:hlinkClick r:id="" action="ppaction://media"/>
            <a:extLst>
              <a:ext uri="{FF2B5EF4-FFF2-40B4-BE49-F238E27FC236}">
                <a16:creationId xmlns:a16="http://schemas.microsoft.com/office/drawing/2014/main" id="{04C9072F-A53A-52CC-BEF6-A303BBD2BCFA}"/>
              </a:ext>
            </a:extLst>
          </p:cNvPr>
          <p:cNvPicPr>
            <a:picLocks noRot="1" noChangeAspect="1"/>
          </p:cNvPicPr>
          <p:nvPr>
            <a:videoFile r:link="rId1"/>
          </p:nvPr>
        </p:nvPicPr>
        <p:blipFill>
          <a:blip r:embed="rId3"/>
          <a:stretch>
            <a:fillRect/>
          </a:stretch>
        </p:blipFill>
        <p:spPr>
          <a:xfrm>
            <a:off x="7122962" y="2927731"/>
            <a:ext cx="4340410" cy="2452331"/>
          </a:xfrm>
          <a:prstGeom prst="rect">
            <a:avLst/>
          </a:prstGeom>
        </p:spPr>
      </p:pic>
      <p:pic>
        <p:nvPicPr>
          <p:cNvPr id="11" name="Picture 10">
            <a:extLst>
              <a:ext uri="{FF2B5EF4-FFF2-40B4-BE49-F238E27FC236}">
                <a16:creationId xmlns:a16="http://schemas.microsoft.com/office/drawing/2014/main" id="{7DD13B28-E151-C8AE-E896-750CF4C2AD33}"/>
              </a:ext>
            </a:extLst>
          </p:cNvPr>
          <p:cNvPicPr>
            <a:picLocks noChangeAspect="1"/>
          </p:cNvPicPr>
          <p:nvPr/>
        </p:nvPicPr>
        <p:blipFill>
          <a:blip r:embed="rId4"/>
          <a:stretch>
            <a:fillRect/>
          </a:stretch>
        </p:blipFill>
        <p:spPr>
          <a:xfrm>
            <a:off x="7122962" y="746286"/>
            <a:ext cx="2242419" cy="2053532"/>
          </a:xfrm>
          <a:prstGeom prst="rect">
            <a:avLst/>
          </a:prstGeom>
        </p:spPr>
      </p:pic>
      <p:sp>
        <p:nvSpPr>
          <p:cNvPr id="12" name="AutoShape 4" descr="Coca Cola | Best Apprenticeships">
            <a:extLst>
              <a:ext uri="{FF2B5EF4-FFF2-40B4-BE49-F238E27FC236}">
                <a16:creationId xmlns:a16="http://schemas.microsoft.com/office/drawing/2014/main" id="{0494155E-9994-24CA-BECA-86C75619EB0B}"/>
              </a:ext>
            </a:extLst>
          </p:cNvPr>
          <p:cNvSpPr>
            <a:spLocks noChangeAspect="1" noChangeArrowheads="1"/>
          </p:cNvSpPr>
          <p:nvPr/>
        </p:nvSpPr>
        <p:spPr bwMode="auto">
          <a:xfrm>
            <a:off x="6248400" y="34464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descr="A red and white logo&#10;&#10;Description automatically generated">
            <a:extLst>
              <a:ext uri="{FF2B5EF4-FFF2-40B4-BE49-F238E27FC236}">
                <a16:creationId xmlns:a16="http://schemas.microsoft.com/office/drawing/2014/main" id="{F3059ABB-6E1C-648E-7448-C40CF641840B}"/>
              </a:ext>
            </a:extLst>
          </p:cNvPr>
          <p:cNvPicPr>
            <a:picLocks noChangeAspect="1"/>
          </p:cNvPicPr>
          <p:nvPr/>
        </p:nvPicPr>
        <p:blipFill>
          <a:blip r:embed="rId5"/>
          <a:stretch>
            <a:fillRect/>
          </a:stretch>
        </p:blipFill>
        <p:spPr>
          <a:xfrm>
            <a:off x="9409839" y="746286"/>
            <a:ext cx="2053533" cy="2053533"/>
          </a:xfrm>
          <a:prstGeom prst="rect">
            <a:avLst/>
          </a:prstGeom>
          <a:ln>
            <a:solidFill>
              <a:schemeClr val="tx1"/>
            </a:solidFill>
          </a:ln>
        </p:spPr>
      </p:pic>
    </p:spTree>
    <p:extLst>
      <p:ext uri="{BB962C8B-B14F-4D97-AF65-F5344CB8AC3E}">
        <p14:creationId xmlns:p14="http://schemas.microsoft.com/office/powerpoint/2010/main" val="195305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Confidential">
  <a:themeElements>
    <a:clrScheme name="UCAS 2023">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BFD730"/>
      </a:accent5>
      <a:accent6>
        <a:srgbClr val="706CB2"/>
      </a:accent6>
      <a:hlink>
        <a:srgbClr val="177EBF"/>
      </a:hlink>
      <a:folHlink>
        <a:srgbClr val="15BCB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0000"/>
        </a:solidFill>
        <a:ln w="9508"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Confidential" id="{BB002AC7-3FFA-B546-9726-18A973771FA4}" vid="{E00D3107-637A-294C-9054-73F9D8992FC5}"/>
    </a:ext>
  </a:extLst>
</a:theme>
</file>

<file path=ppt/theme/theme2.xml><?xml version="1.0" encoding="utf-8"?>
<a:theme xmlns:a="http://schemas.openxmlformats.org/drawingml/2006/main" name="Confidential">
  <a:themeElements>
    <a:clrScheme name="UCAS 2023">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BFD730"/>
      </a:accent5>
      <a:accent6>
        <a:srgbClr val="706CB2"/>
      </a:accent6>
      <a:hlink>
        <a:srgbClr val="177EBF"/>
      </a:hlink>
      <a:folHlink>
        <a:srgbClr val="15BCB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0000"/>
        </a:solidFill>
        <a:ln w="9508"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Confidential" id="{BB002AC7-3FFA-B546-9726-18A973771FA4}" vid="{E00D3107-637A-294C-9054-73F9D8992FC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CCC21FE81E44342A74639D0638ED448" ma:contentTypeVersion="4" ma:contentTypeDescription="Create a new document." ma:contentTypeScope="" ma:versionID="701248829a946accdbe900931b5ba58a">
  <xsd:schema xmlns:xsd="http://www.w3.org/2001/XMLSchema" xmlns:xs="http://www.w3.org/2001/XMLSchema" xmlns:p="http://schemas.microsoft.com/office/2006/metadata/properties" xmlns:ns2="b63d275e-959e-45eb-99c8-57156ccfb80a" xmlns:ns3="dd923a34-5cc4-47bb-a92d-bff4e3bc03b3" xmlns:ns4="993e6cba-b68b-4371-b50a-4ee2f97b2db8" xmlns:ns5="5fdfd17d-da80-475e-a8d1-eb7a6ebfc63a" targetNamespace="http://schemas.microsoft.com/office/2006/metadata/properties" ma:root="true" ma:fieldsID="64ec52431520e6f1053dd866842b95ae" ns2:_="" ns3:_="" ns4:_="" ns5:_="">
    <xsd:import namespace="b63d275e-959e-45eb-99c8-57156ccfb80a"/>
    <xsd:import namespace="dd923a34-5cc4-47bb-a92d-bff4e3bc03b3"/>
    <xsd:import namespace="993e6cba-b68b-4371-b50a-4ee2f97b2db8"/>
    <xsd:import namespace="5fdfd17d-da80-475e-a8d1-eb7a6ebfc63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Location" minOccurs="0"/>
                <xsd:element ref="ns3:SharedWithUsers" minOccurs="0"/>
                <xsd:element ref="ns3:SharedWithDetails" minOccurs="0"/>
                <xsd:element ref="ns4: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d275e-959e-45eb-99c8-57156ccfb8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923a34-5cc4-47bb-a92d-bff4e3bc03b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93e6cba-b68b-4371-b50a-4ee2f97b2db8" elementFormDefault="qualified">
    <xsd:import namespace="http://schemas.microsoft.com/office/2006/documentManagement/types"/>
    <xsd:import namespace="http://schemas.microsoft.com/office/infopath/2007/PartnerControls"/>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2e46b9b-9eb4-4263-a0bd-b634727372a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dfd17d-da80-475e-a8d1-eb7a6ebfc63a"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fc2858d2-eae9-49df-87e2-a7b9b68a7186}" ma:internalName="TaxCatchAll" ma:showField="CatchAllData" ma:web="5fdfd17d-da80-475e-a8d1-eb7a6ebfc6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3e6cba-b68b-4371-b50a-4ee2f97b2db8">
      <Terms xmlns="http://schemas.microsoft.com/office/infopath/2007/PartnerControls"/>
    </lcf76f155ced4ddcb4097134ff3c332f>
    <TaxCatchAll xmlns="5fdfd17d-da80-475e-a8d1-eb7a6ebfc63a" xsi:nil="true"/>
  </documentManagement>
</p:properties>
</file>

<file path=customXml/itemProps1.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2.xml><?xml version="1.0" encoding="utf-8"?>
<ds:datastoreItem xmlns:ds="http://schemas.openxmlformats.org/officeDocument/2006/customXml" ds:itemID="{F793647E-621E-4294-9FC6-37AA502B24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3d275e-959e-45eb-99c8-57156ccfb80a"/>
    <ds:schemaRef ds:uri="dd923a34-5cc4-47bb-a92d-bff4e3bc03b3"/>
    <ds:schemaRef ds:uri="993e6cba-b68b-4371-b50a-4ee2f97b2db8"/>
    <ds:schemaRef ds:uri="5fdfd17d-da80-475e-a8d1-eb7a6ebfc6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0FDCD6-A7AB-4E9A-8D34-6EB49E737799}">
  <ds:schemaRefs>
    <ds:schemaRef ds:uri="0862de27-bf98-42c3-9af4-81ee2ef416fb"/>
    <ds:schemaRef ds:uri="3c6862b0-912d-45f2-824a-f65ebf2d0110"/>
    <ds:schemaRef ds:uri="55603442-09ec-4cf3-b21f-b1c3f828b53a"/>
    <ds:schemaRef ds:uri="733dae14-92ee-43b7-ae23-1dcf711a5137"/>
    <ds:schemaRef ds:uri="7c335a06-be1f-4caa-a72e-ef957d3aaf2f"/>
    <ds:schemaRef ds:uri="7ea19176-5d6b-402f-9bd8-e7e810a315d5"/>
    <ds:schemaRef ds:uri="8c566321-f672-4e06-a901-b5e72b4c4357"/>
    <ds:schemaRef ds:uri="b5484b57-7140-4b0d-a7c8-8b41697e15a4"/>
    <ds:schemaRef ds:uri="dfe26666-3b62-4408-8ca6-7aac6ba9166c"/>
    <ds:schemaRef ds:uri="f35157c8-20f5-4717-b29a-f8752fe0501a"/>
    <ds:schemaRef ds:uri="fa48a185-2363-4a1f-b2bd-1f749f7367a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b63d275e-959e-45eb-99c8-57156ccfb80a"/>
    <ds:schemaRef ds:uri="dd923a34-5cc4-47bb-a92d-bff4e3bc03b3"/>
    <ds:schemaRef ds:uri="993e6cba-b68b-4371-b50a-4ee2f97b2db8"/>
    <ds:schemaRef ds:uri="5fdfd17d-da80-475e-a8d1-eb7a6ebfc63a"/>
  </ds:schemaRefs>
</ds:datastoreItem>
</file>

<file path=docProps/app.xml><?xml version="1.0" encoding="utf-8"?>
<Properties xmlns="http://schemas.openxmlformats.org/officeDocument/2006/extended-properties" xmlns:vt="http://schemas.openxmlformats.org/officeDocument/2006/docPropsVTypes">
  <Template/>
  <TotalTime>6</TotalTime>
  <Words>1937</Words>
  <Application>Microsoft Office PowerPoint</Application>
  <PresentationFormat>Custom</PresentationFormat>
  <Paragraphs>208</Paragraphs>
  <Slides>26</Slides>
  <Notes>18</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Aptos</vt:lpstr>
      <vt:lpstr>Arial</vt:lpstr>
      <vt:lpstr>Calibri</vt:lpstr>
      <vt:lpstr>Calibri Light</vt:lpstr>
      <vt:lpstr>Oswald</vt:lpstr>
      <vt:lpstr>Oswald Medium</vt:lpstr>
      <vt:lpstr>Roboto</vt:lpstr>
      <vt:lpstr>Roboto Light</vt:lpstr>
      <vt:lpstr>Segoe UI</vt:lpstr>
      <vt:lpstr>Symbol</vt:lpstr>
      <vt:lpstr>Wingdings</vt:lpstr>
      <vt:lpstr>Confidential</vt:lpstr>
      <vt:lpstr>Confidential</vt:lpstr>
      <vt:lpstr>Apprenticeships: An introduction to Early Connect</vt:lpstr>
      <vt:lpstr>PowerPoint Presentation</vt:lpstr>
      <vt:lpstr>Part 1: What’s an  apprenticeship?</vt:lpstr>
      <vt:lpstr>Apprenticeships: the figures </vt:lpstr>
      <vt:lpstr>3 key facts about apprenticeships </vt:lpstr>
      <vt:lpstr>How it works</vt:lpstr>
      <vt:lpstr>How to understand the levels</vt:lpstr>
      <vt:lpstr>Types of apprenticeships</vt:lpstr>
      <vt:lpstr>PowerPoint Presentation</vt:lpstr>
      <vt:lpstr>Part 2: What is Early Connect?</vt:lpstr>
      <vt:lpstr>What do students benefit from?</vt:lpstr>
      <vt:lpstr>Benefits for all: Why the Early Connect Project Matters</vt:lpstr>
      <vt:lpstr>Why have we signed up? </vt:lpstr>
      <vt:lpstr>PowerPoint Presentation</vt:lpstr>
      <vt:lpstr>PowerPoint Presentation</vt:lpstr>
      <vt:lpstr>PowerPoint Presentation</vt:lpstr>
      <vt:lpstr>How can we support our students</vt:lpstr>
      <vt:lpstr>How to use this service?</vt:lpstr>
      <vt:lpstr>PowerPoint Presentation</vt:lpstr>
      <vt:lpstr>PowerPoint Presentation</vt:lpstr>
      <vt:lpstr>PowerPoint Presentation</vt:lpstr>
      <vt:lpstr>How to explore and apply for apprenticeships</vt:lpstr>
      <vt:lpstr>What do you need to do?</vt:lpstr>
      <vt:lpstr>Smart Alerts</vt:lpstr>
      <vt:lpstr>Discover Decide Apply</vt:lpstr>
      <vt:lpstr>If they see it  they can be 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Smith, Kim (North East CA)</cp:lastModifiedBy>
  <cp:revision>2</cp:revision>
  <dcterms:created xsi:type="dcterms:W3CDTF">2020-07-08T13:08:58Z</dcterms:created>
  <dcterms:modified xsi:type="dcterms:W3CDTF">2024-07-03T15:54:29Z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0x010100BCCC21FE81E44342A74639D0638ED448</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xd_ProgID">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y fmtid="{D5CDD505-2E9C-101B-9397-08002B2CF9AE}" pid="15" name="TriggerFlowInfo">
    <vt:lpwstr/>
  </property>
  <property fmtid="{D5CDD505-2E9C-101B-9397-08002B2CF9AE}" pid="16" name="xd_Signature">
    <vt:lpwstr/>
  </property>
</Properties>
</file>