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0"/>
  </p:notes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58" r:id="rId15"/>
    <p:sldId id="259" r:id="rId16"/>
    <p:sldId id="262" r:id="rId17"/>
    <p:sldId id="263" r:id="rId18"/>
    <p:sldId id="264" r:id="rId19"/>
  </p:sldIdLst>
  <p:sldSz cx="9144000" cy="5143500" type="screen16x9"/>
  <p:notesSz cx="6889750" cy="10021888"/>
  <p:embeddedFontLst>
    <p:embeddedFont>
      <p:font typeface="Raleway" pitchFamily="2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Willis" userId="3b623bc8-af80-449b-b34c-48c902c89a36" providerId="ADAL" clId="{E3266D71-0096-4C8C-88FB-CDDC91FA4996}"/>
    <pc:docChg chg="custSel addSld delSld modSld modNotesMaster">
      <pc:chgData name="Neil Willis" userId="3b623bc8-af80-449b-b34c-48c902c89a36" providerId="ADAL" clId="{E3266D71-0096-4C8C-88FB-CDDC91FA4996}" dt="2024-03-15T11:30:00.800" v="1293" actId="20577"/>
      <pc:docMkLst>
        <pc:docMk/>
      </pc:docMkLst>
      <pc:sldChg chg="del modNotes">
        <pc:chgData name="Neil Willis" userId="3b623bc8-af80-449b-b34c-48c902c89a36" providerId="ADAL" clId="{E3266D71-0096-4C8C-88FB-CDDC91FA4996}" dt="2024-03-15T10:53:02.079" v="7" actId="47"/>
        <pc:sldMkLst>
          <pc:docMk/>
          <pc:sldMk cId="0" sldId="256"/>
        </pc:sldMkLst>
      </pc:sldChg>
      <pc:sldChg chg="del modNotes">
        <pc:chgData name="Neil Willis" userId="3b623bc8-af80-449b-b34c-48c902c89a36" providerId="ADAL" clId="{E3266D71-0096-4C8C-88FB-CDDC91FA4996}" dt="2024-03-15T10:55:17.096" v="27" actId="47"/>
        <pc:sldMkLst>
          <pc:docMk/>
          <pc:sldMk cId="0" sldId="257"/>
        </pc:sldMkLst>
      </pc:sldChg>
      <pc:sldChg chg="modSp mod modNotes modNotesTx">
        <pc:chgData name="Neil Willis" userId="3b623bc8-af80-449b-b34c-48c902c89a36" providerId="ADAL" clId="{E3266D71-0096-4C8C-88FB-CDDC91FA4996}" dt="2024-03-15T11:30:00.800" v="1293" actId="20577"/>
        <pc:sldMkLst>
          <pc:docMk/>
          <pc:sldMk cId="0" sldId="258"/>
        </pc:sldMkLst>
        <pc:spChg chg="mod">
          <ac:chgData name="Neil Willis" userId="3b623bc8-af80-449b-b34c-48c902c89a36" providerId="ADAL" clId="{E3266D71-0096-4C8C-88FB-CDDC91FA4996}" dt="2024-03-15T11:25:28.389" v="1246" actId="20577"/>
          <ac:spMkLst>
            <pc:docMk/>
            <pc:sldMk cId="0" sldId="258"/>
            <ac:spMk id="76" creationId="{00000000-0000-0000-0000-000000000000}"/>
          </ac:spMkLst>
        </pc:spChg>
      </pc:sldChg>
      <pc:sldChg chg="modSp mod modNotes">
        <pc:chgData name="Neil Willis" userId="3b623bc8-af80-449b-b34c-48c902c89a36" providerId="ADAL" clId="{E3266D71-0096-4C8C-88FB-CDDC91FA4996}" dt="2024-03-15T10:52:26.566" v="4" actId="27636"/>
        <pc:sldMkLst>
          <pc:docMk/>
          <pc:sldMk cId="0" sldId="259"/>
        </pc:sldMkLst>
        <pc:spChg chg="mod">
          <ac:chgData name="Neil Willis" userId="3b623bc8-af80-449b-b34c-48c902c89a36" providerId="ADAL" clId="{E3266D71-0096-4C8C-88FB-CDDC91FA4996}" dt="2024-03-15T10:52:26.566" v="4" actId="27636"/>
          <ac:spMkLst>
            <pc:docMk/>
            <pc:sldMk cId="0" sldId="259"/>
            <ac:spMk id="86" creationId="{00000000-0000-0000-0000-000000000000}"/>
          </ac:spMkLst>
        </pc:spChg>
      </pc:sldChg>
      <pc:sldChg chg="del modNotes">
        <pc:chgData name="Neil Willis" userId="3b623bc8-af80-449b-b34c-48c902c89a36" providerId="ADAL" clId="{E3266D71-0096-4C8C-88FB-CDDC91FA4996}" dt="2024-03-15T10:56:54.790" v="67" actId="47"/>
        <pc:sldMkLst>
          <pc:docMk/>
          <pc:sldMk cId="0" sldId="260"/>
        </pc:sldMkLst>
      </pc:sldChg>
      <pc:sldChg chg="del modNotes">
        <pc:chgData name="Neil Willis" userId="3b623bc8-af80-449b-b34c-48c902c89a36" providerId="ADAL" clId="{E3266D71-0096-4C8C-88FB-CDDC91FA4996}" dt="2024-03-15T10:57:02.252" v="68" actId="47"/>
        <pc:sldMkLst>
          <pc:docMk/>
          <pc:sldMk cId="0" sldId="261"/>
        </pc:sldMkLst>
      </pc:sldChg>
      <pc:sldChg chg="modSp mod modNotes">
        <pc:chgData name="Neil Willis" userId="3b623bc8-af80-449b-b34c-48c902c89a36" providerId="ADAL" clId="{E3266D71-0096-4C8C-88FB-CDDC91FA4996}" dt="2024-03-15T11:02:06.964" v="310" actId="20577"/>
        <pc:sldMkLst>
          <pc:docMk/>
          <pc:sldMk cId="0" sldId="262"/>
        </pc:sldMkLst>
        <pc:spChg chg="mod">
          <ac:chgData name="Neil Willis" userId="3b623bc8-af80-449b-b34c-48c902c89a36" providerId="ADAL" clId="{E3266D71-0096-4C8C-88FB-CDDC91FA4996}" dt="2024-03-15T10:59:24.011" v="89" actId="27636"/>
          <ac:spMkLst>
            <pc:docMk/>
            <pc:sldMk cId="0" sldId="262"/>
            <ac:spMk id="105" creationId="{00000000-0000-0000-0000-000000000000}"/>
          </ac:spMkLst>
        </pc:spChg>
        <pc:spChg chg="mod">
          <ac:chgData name="Neil Willis" userId="3b623bc8-af80-449b-b34c-48c902c89a36" providerId="ADAL" clId="{E3266D71-0096-4C8C-88FB-CDDC91FA4996}" dt="2024-03-15T11:02:06.964" v="310" actId="20577"/>
          <ac:spMkLst>
            <pc:docMk/>
            <pc:sldMk cId="0" sldId="262"/>
            <ac:spMk id="113" creationId="{00000000-0000-0000-0000-000000000000}"/>
          </ac:spMkLst>
        </pc:spChg>
      </pc:sldChg>
      <pc:sldChg chg="modNotes">
        <pc:chgData name="Neil Willis" userId="3b623bc8-af80-449b-b34c-48c902c89a36" providerId="ADAL" clId="{E3266D71-0096-4C8C-88FB-CDDC91FA4996}" dt="2024-03-15T08:22:53.551" v="0"/>
        <pc:sldMkLst>
          <pc:docMk/>
          <pc:sldMk cId="0" sldId="263"/>
        </pc:sldMkLst>
      </pc:sldChg>
      <pc:sldChg chg="modSp mod modNotes">
        <pc:chgData name="Neil Willis" userId="3b623bc8-af80-449b-b34c-48c902c89a36" providerId="ADAL" clId="{E3266D71-0096-4C8C-88FB-CDDC91FA4996}" dt="2024-03-15T11:04:24.968" v="386" actId="207"/>
        <pc:sldMkLst>
          <pc:docMk/>
          <pc:sldMk cId="0" sldId="264"/>
        </pc:sldMkLst>
        <pc:spChg chg="mod">
          <ac:chgData name="Neil Willis" userId="3b623bc8-af80-449b-b34c-48c902c89a36" providerId="ADAL" clId="{E3266D71-0096-4C8C-88FB-CDDC91FA4996}" dt="2024-03-15T11:04:24.968" v="386" actId="207"/>
          <ac:spMkLst>
            <pc:docMk/>
            <pc:sldMk cId="0" sldId="264"/>
            <ac:spMk id="129" creationId="{00000000-0000-0000-0000-000000000000}"/>
          </ac:spMkLst>
        </pc:spChg>
      </pc:sldChg>
      <pc:sldChg chg="add">
        <pc:chgData name="Neil Willis" userId="3b623bc8-af80-449b-b34c-48c902c89a36" providerId="ADAL" clId="{E3266D71-0096-4C8C-88FB-CDDC91FA4996}" dt="2024-03-15T10:52:26.401" v="1"/>
        <pc:sldMkLst>
          <pc:docMk/>
          <pc:sldMk cId="0" sldId="265"/>
        </pc:sldMkLst>
      </pc:sldChg>
      <pc:sldChg chg="addSp delSp modSp add mod">
        <pc:chgData name="Neil Willis" userId="3b623bc8-af80-449b-b34c-48c902c89a36" providerId="ADAL" clId="{E3266D71-0096-4C8C-88FB-CDDC91FA4996}" dt="2024-03-15T11:23:13.025" v="1137" actId="2085"/>
        <pc:sldMkLst>
          <pc:docMk/>
          <pc:sldMk cId="0" sldId="266"/>
        </pc:sldMkLst>
        <pc:spChg chg="add del mod">
          <ac:chgData name="Neil Willis" userId="3b623bc8-af80-449b-b34c-48c902c89a36" providerId="ADAL" clId="{E3266D71-0096-4C8C-88FB-CDDC91FA4996}" dt="2024-03-15T11:13:08.210" v="601" actId="478"/>
          <ac:spMkLst>
            <pc:docMk/>
            <pc:sldMk cId="0" sldId="266"/>
            <ac:spMk id="3" creationId="{9F41D8CA-FC2E-FF34-A101-A2DC48DA8031}"/>
          </ac:spMkLst>
        </pc:spChg>
        <pc:spChg chg="del mod">
          <ac:chgData name="Neil Willis" userId="3b623bc8-af80-449b-b34c-48c902c89a36" providerId="ADAL" clId="{E3266D71-0096-4C8C-88FB-CDDC91FA4996}" dt="2024-03-15T11:13:04.722" v="600" actId="478"/>
          <ac:spMkLst>
            <pc:docMk/>
            <pc:sldMk cId="0" sldId="266"/>
            <ac:spMk id="67" creationId="{00000000-0000-0000-0000-000000000000}"/>
          </ac:spMkLst>
        </pc:spChg>
        <pc:spChg chg="mod">
          <ac:chgData name="Neil Willis" userId="3b623bc8-af80-449b-b34c-48c902c89a36" providerId="ADAL" clId="{E3266D71-0096-4C8C-88FB-CDDC91FA4996}" dt="2024-03-15T11:23:13.025" v="1137" actId="2085"/>
          <ac:spMkLst>
            <pc:docMk/>
            <pc:sldMk cId="0" sldId="266"/>
            <ac:spMk id="69" creationId="{00000000-0000-0000-0000-000000000000}"/>
          </ac:spMkLst>
        </pc:spChg>
      </pc:sldChg>
      <pc:sldChg chg="modSp add mod">
        <pc:chgData name="Neil Willis" userId="3b623bc8-af80-449b-b34c-48c902c89a36" providerId="ADAL" clId="{E3266D71-0096-4C8C-88FB-CDDC91FA4996}" dt="2024-03-15T10:55:41.807" v="66" actId="20577"/>
        <pc:sldMkLst>
          <pc:docMk/>
          <pc:sldMk cId="0" sldId="267"/>
        </pc:sldMkLst>
        <pc:spChg chg="mod">
          <ac:chgData name="Neil Willis" userId="3b623bc8-af80-449b-b34c-48c902c89a36" providerId="ADAL" clId="{E3266D71-0096-4C8C-88FB-CDDC91FA4996}" dt="2024-03-15T10:55:41.807" v="66" actId="20577"/>
          <ac:spMkLst>
            <pc:docMk/>
            <pc:sldMk cId="0" sldId="267"/>
            <ac:spMk id="76" creationId="{00000000-0000-0000-0000-000000000000}"/>
          </ac:spMkLst>
        </pc:spChg>
      </pc:sldChg>
      <pc:sldChg chg="modSp add mod">
        <pc:chgData name="Neil Willis" userId="3b623bc8-af80-449b-b34c-48c902c89a36" providerId="ADAL" clId="{E3266D71-0096-4C8C-88FB-CDDC91FA4996}" dt="2024-03-15T10:52:26.528" v="2" actId="27636"/>
        <pc:sldMkLst>
          <pc:docMk/>
          <pc:sldMk cId="0" sldId="268"/>
        </pc:sldMkLst>
        <pc:spChg chg="mod">
          <ac:chgData name="Neil Willis" userId="3b623bc8-af80-449b-b34c-48c902c89a36" providerId="ADAL" clId="{E3266D71-0096-4C8C-88FB-CDDC91FA4996}" dt="2024-03-15T10:52:26.528" v="2" actId="27636"/>
          <ac:spMkLst>
            <pc:docMk/>
            <pc:sldMk cId="0" sldId="268"/>
            <ac:spMk id="86" creationId="{00000000-0000-0000-0000-000000000000}"/>
          </ac:spMkLst>
        </pc:spChg>
      </pc:sldChg>
      <pc:sldChg chg="modSp add mod">
        <pc:chgData name="Neil Willis" userId="3b623bc8-af80-449b-b34c-48c902c89a36" providerId="ADAL" clId="{E3266D71-0096-4C8C-88FB-CDDC91FA4996}" dt="2024-03-15T11:24:10.152" v="1148" actId="20577"/>
        <pc:sldMkLst>
          <pc:docMk/>
          <pc:sldMk cId="0" sldId="269"/>
        </pc:sldMkLst>
        <pc:spChg chg="mod">
          <ac:chgData name="Neil Willis" userId="3b623bc8-af80-449b-b34c-48c902c89a36" providerId="ADAL" clId="{E3266D71-0096-4C8C-88FB-CDDC91FA4996}" dt="2024-03-15T11:24:10.152" v="1148" actId="20577"/>
          <ac:spMkLst>
            <pc:docMk/>
            <pc:sldMk cId="0" sldId="269"/>
            <ac:spMk id="92" creationId="{00000000-0000-0000-0000-000000000000}"/>
          </ac:spMkLst>
        </pc:spChg>
      </pc:sldChg>
      <pc:sldChg chg="modSp add mod">
        <pc:chgData name="Neil Willis" userId="3b623bc8-af80-449b-b34c-48c902c89a36" providerId="ADAL" clId="{E3266D71-0096-4C8C-88FB-CDDC91FA4996}" dt="2024-03-15T11:24:42.997" v="1227" actId="20577"/>
        <pc:sldMkLst>
          <pc:docMk/>
          <pc:sldMk cId="0" sldId="270"/>
        </pc:sldMkLst>
        <pc:spChg chg="mod">
          <ac:chgData name="Neil Willis" userId="3b623bc8-af80-449b-b34c-48c902c89a36" providerId="ADAL" clId="{E3266D71-0096-4C8C-88FB-CDDC91FA4996}" dt="2024-03-15T11:24:42.997" v="1227" actId="20577"/>
          <ac:spMkLst>
            <pc:docMk/>
            <pc:sldMk cId="0" sldId="270"/>
            <ac:spMk id="98" creationId="{00000000-0000-0000-0000-000000000000}"/>
          </ac:spMkLst>
        </pc:spChg>
      </pc:sldChg>
      <pc:sldChg chg="modSp add mod">
        <pc:chgData name="Neil Willis" userId="3b623bc8-af80-449b-b34c-48c902c89a36" providerId="ADAL" clId="{E3266D71-0096-4C8C-88FB-CDDC91FA4996}" dt="2024-03-15T10:58:49.736" v="83" actId="20577"/>
        <pc:sldMkLst>
          <pc:docMk/>
          <pc:sldMk cId="0" sldId="271"/>
        </pc:sldMkLst>
        <pc:spChg chg="mod">
          <ac:chgData name="Neil Willis" userId="3b623bc8-af80-449b-b34c-48c902c89a36" providerId="ADAL" clId="{E3266D71-0096-4C8C-88FB-CDDC91FA4996}" dt="2024-03-15T10:58:49.736" v="83" actId="20577"/>
          <ac:spMkLst>
            <pc:docMk/>
            <pc:sldMk cId="0" sldId="271"/>
            <ac:spMk id="105" creationId="{00000000-0000-0000-0000-000000000000}"/>
          </ac:spMkLst>
        </pc:spChg>
      </pc:sldChg>
      <pc:sldChg chg="add">
        <pc:chgData name="Neil Willis" userId="3b623bc8-af80-449b-b34c-48c902c89a36" providerId="ADAL" clId="{E3266D71-0096-4C8C-88FB-CDDC91FA4996}" dt="2024-03-15T10:52:26.401" v="1"/>
        <pc:sldMkLst>
          <pc:docMk/>
          <pc:sldMk cId="0" sldId="272"/>
        </pc:sldMkLst>
      </pc:sldChg>
      <pc:sldChg chg="add">
        <pc:chgData name="Neil Willis" userId="3b623bc8-af80-449b-b34c-48c902c89a36" providerId="ADAL" clId="{E3266D71-0096-4C8C-88FB-CDDC91FA4996}" dt="2024-03-15T10:52:26.401" v="1"/>
        <pc:sldMkLst>
          <pc:docMk/>
          <pc:sldMk cId="0" sldId="273"/>
        </pc:sldMkLst>
      </pc:sldChg>
      <pc:sldChg chg="addSp modSp add mod">
        <pc:chgData name="Neil Willis" userId="3b623bc8-af80-449b-b34c-48c902c89a36" providerId="ADAL" clId="{E3266D71-0096-4C8C-88FB-CDDC91FA4996}" dt="2024-03-15T10:54:58.795" v="26" actId="1076"/>
        <pc:sldMkLst>
          <pc:docMk/>
          <pc:sldMk cId="3200672534" sldId="274"/>
        </pc:sldMkLst>
        <pc:spChg chg="add mod">
          <ac:chgData name="Neil Willis" userId="3b623bc8-af80-449b-b34c-48c902c89a36" providerId="ADAL" clId="{E3266D71-0096-4C8C-88FB-CDDC91FA4996}" dt="2024-03-15T10:54:58.795" v="26" actId="1076"/>
          <ac:spMkLst>
            <pc:docMk/>
            <pc:sldMk cId="3200672534" sldId="274"/>
            <ac:spMk id="2" creationId="{BCC85B07-7A10-B733-7C42-EAECF798A6C0}"/>
          </ac:spMkLst>
        </pc:spChg>
        <pc:picChg chg="mod">
          <ac:chgData name="Neil Willis" userId="3b623bc8-af80-449b-b34c-48c902c89a36" providerId="ADAL" clId="{E3266D71-0096-4C8C-88FB-CDDC91FA4996}" dt="2024-03-15T10:54:55.258" v="25" actId="1076"/>
          <ac:picMkLst>
            <pc:docMk/>
            <pc:sldMk cId="3200672534" sldId="274"/>
            <ac:picMk id="60" creationId="{00000000-0000-0000-0000-000000000000}"/>
          </ac:picMkLst>
        </pc:picChg>
      </pc:sldChg>
    </pc:docChg>
  </pc:docChgLst>
  <pc:docChgLst>
    <pc:chgData name="Neil Willis" userId="3b623bc8-af80-449b-b34c-48c902c89a36" providerId="ADAL" clId="{CC882081-463A-4E91-A974-4D7646D619AC}"/>
    <pc:docChg chg="modSld sldOrd">
      <pc:chgData name="Neil Willis" userId="3b623bc8-af80-449b-b34c-48c902c89a36" providerId="ADAL" clId="{CC882081-463A-4E91-A974-4D7646D619AC}" dt="2024-04-26T11:08:57.891" v="1"/>
      <pc:docMkLst>
        <pc:docMk/>
      </pc:docMkLst>
      <pc:sldChg chg="ord">
        <pc:chgData name="Neil Willis" userId="3b623bc8-af80-449b-b34c-48c902c89a36" providerId="ADAL" clId="{CC882081-463A-4E91-A974-4D7646D619AC}" dt="2024-04-26T11:08:57.891" v="1"/>
        <pc:sldMkLst>
          <pc:docMk/>
          <pc:sldMk cId="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862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408833b2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408833b21_0_59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r>
              <a:rPr lang="en-GB" dirty="0"/>
              <a:t>May also consider efficiency – heat, sound etc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408833b2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408833b21_0_54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408833b2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408833b21_0_64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r>
              <a:rPr lang="en-GB" dirty="0"/>
              <a:t>For questions two. Students could consider the space and cost of building the turbines of each size compared to the potential power output to put together the best option 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408833b2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408833b21_0_69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5f3d69bf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5f3d69bff_0_21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408833b2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408833b2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408833b2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408833b2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408833b2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408833b2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5f3d69bf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5f3d69bf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621ab57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621ab57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408833b2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408833b2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408833b2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408833b2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5f3d69bf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5f3d69bf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ggerbank.com/abou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doggerbank.com/about/doggerbank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196175" y="187625"/>
            <a:ext cx="41370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sng">
                <a:latin typeface="Arial"/>
                <a:ea typeface="Arial"/>
                <a:cs typeface="Arial"/>
                <a:sym typeface="Arial"/>
              </a:rPr>
              <a:t>The Challenge - </a:t>
            </a:r>
            <a:endParaRPr sz="2900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7931"/>
              <a:buFont typeface="Arial"/>
              <a:buNone/>
            </a:pPr>
            <a:r>
              <a:rPr lang="en-GB" sz="2900" u="sng">
                <a:latin typeface="Arial"/>
                <a:ea typeface="Arial"/>
                <a:cs typeface="Arial"/>
                <a:sym typeface="Arial"/>
              </a:rPr>
              <a:t>Technical Specification for Dogger Bank D</a:t>
            </a:r>
            <a:endParaRPr sz="600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0975" y="140500"/>
            <a:ext cx="17526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6225" y="1552000"/>
            <a:ext cx="4873775" cy="3406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" name="Google Shape;61;p13" descr="Marden Logo 240x299.jpg"/>
          <p:cNvPicPr preferRelativeResize="0"/>
          <p:nvPr/>
        </p:nvPicPr>
        <p:blipFill rotWithShape="1">
          <a:blip r:embed="rId5">
            <a:alphaModFix/>
          </a:blip>
          <a:srcRect t="39" b="39"/>
          <a:stretch/>
        </p:blipFill>
        <p:spPr>
          <a:xfrm>
            <a:off x="2377840" y="2823100"/>
            <a:ext cx="1494060" cy="20961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575" y="3056269"/>
            <a:ext cx="1446118" cy="1629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196175" y="187625"/>
            <a:ext cx="41370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sng">
                <a:latin typeface="Arial"/>
                <a:ea typeface="Arial"/>
                <a:cs typeface="Arial"/>
                <a:sym typeface="Arial"/>
              </a:rPr>
              <a:t>The Challenge - </a:t>
            </a:r>
            <a:endParaRPr sz="2900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7931"/>
              <a:buFont typeface="Arial"/>
              <a:buNone/>
            </a:pPr>
            <a:r>
              <a:rPr lang="en-GB" sz="2900" u="sng">
                <a:latin typeface="Arial"/>
                <a:ea typeface="Arial"/>
                <a:cs typeface="Arial"/>
                <a:sym typeface="Arial"/>
              </a:rPr>
              <a:t>Technical Specification for Dogger Bank D</a:t>
            </a:r>
            <a:endParaRPr sz="600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0975" y="140500"/>
            <a:ext cx="17526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6979" y="1519575"/>
            <a:ext cx="4873775" cy="3406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" name="Google Shape;61;p13" descr="Marden Logo 240x299.jpg"/>
          <p:cNvPicPr preferRelativeResize="0"/>
          <p:nvPr/>
        </p:nvPicPr>
        <p:blipFill rotWithShape="1">
          <a:blip r:embed="rId5">
            <a:alphaModFix/>
          </a:blip>
          <a:srcRect t="39" b="39"/>
          <a:stretch/>
        </p:blipFill>
        <p:spPr>
          <a:xfrm>
            <a:off x="2377840" y="2823100"/>
            <a:ext cx="1494060" cy="20961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575" y="3056269"/>
            <a:ext cx="1446118" cy="1629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C85B07-7A10-B733-7C42-EAECF798A6C0}"/>
              </a:ext>
            </a:extLst>
          </p:cNvPr>
          <p:cNvSpPr/>
          <p:nvPr/>
        </p:nvSpPr>
        <p:spPr>
          <a:xfrm rot="19964158">
            <a:off x="979260" y="1744343"/>
            <a:ext cx="6467912" cy="1291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20067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1232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Arial"/>
                <a:ea typeface="Arial"/>
                <a:cs typeface="Arial"/>
                <a:sym typeface="Arial"/>
              </a:rPr>
              <a:t>Begin this challenge by explaining the energy transfers associated with wind turbines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327700" cy="36480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217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(Complete the Energy Stores)</a:t>
            </a:r>
            <a:endParaRPr sz="1217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765" b="1" dirty="0">
                <a:solidFill>
                  <a:srgbClr val="FF0000"/>
                </a:solidFill>
              </a:rPr>
              <a:t>K </a:t>
            </a:r>
            <a:r>
              <a:rPr lang="en-GB" sz="1765" b="1" dirty="0" err="1">
                <a:solidFill>
                  <a:srgbClr val="FF0000"/>
                </a:solidFill>
              </a:rPr>
              <a:t>inetic</a:t>
            </a:r>
            <a:endParaRPr sz="1765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765" b="1" dirty="0">
                <a:solidFill>
                  <a:srgbClr val="FF0000"/>
                </a:solidFill>
              </a:rPr>
              <a:t>E </a:t>
            </a:r>
            <a:r>
              <a:rPr lang="en-GB" sz="1765" b="1" dirty="0" err="1">
                <a:solidFill>
                  <a:srgbClr val="FF0000"/>
                </a:solidFill>
              </a:rPr>
              <a:t>lectrical</a:t>
            </a:r>
            <a:endParaRPr sz="1765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765" b="1" dirty="0">
                <a:solidFill>
                  <a:srgbClr val="FF0000"/>
                </a:solidFill>
              </a:rPr>
              <a:t>G </a:t>
            </a:r>
            <a:r>
              <a:rPr lang="en-GB" sz="1765" b="1" dirty="0" err="1">
                <a:solidFill>
                  <a:srgbClr val="FF0000"/>
                </a:solidFill>
              </a:rPr>
              <a:t>ravitional</a:t>
            </a:r>
            <a:r>
              <a:rPr lang="en-GB" sz="1765" b="1" dirty="0">
                <a:solidFill>
                  <a:srgbClr val="FF0000"/>
                </a:solidFill>
              </a:rPr>
              <a:t> Potential</a:t>
            </a:r>
            <a:endParaRPr sz="1765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765" b="1" dirty="0">
                <a:solidFill>
                  <a:srgbClr val="FF0000"/>
                </a:solidFill>
              </a:rPr>
              <a:t>M </a:t>
            </a:r>
            <a:r>
              <a:rPr lang="en-GB" sz="1765" b="1" dirty="0" err="1">
                <a:solidFill>
                  <a:srgbClr val="FF0000"/>
                </a:solidFill>
              </a:rPr>
              <a:t>agnetic</a:t>
            </a:r>
            <a:endParaRPr sz="1765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765" b="1" dirty="0">
                <a:solidFill>
                  <a:srgbClr val="FF0000"/>
                </a:solidFill>
              </a:rPr>
              <a:t>I </a:t>
            </a:r>
            <a:r>
              <a:rPr lang="en-GB" sz="1765" b="1" dirty="0" err="1">
                <a:solidFill>
                  <a:srgbClr val="FF0000"/>
                </a:solidFill>
              </a:rPr>
              <a:t>nternal</a:t>
            </a:r>
            <a:r>
              <a:rPr lang="en-GB" sz="1765" b="1" dirty="0">
                <a:solidFill>
                  <a:srgbClr val="FF0000"/>
                </a:solidFill>
              </a:rPr>
              <a:t> (Thermal)</a:t>
            </a:r>
            <a:endParaRPr sz="1765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765" b="1" dirty="0">
                <a:solidFill>
                  <a:srgbClr val="FF0000"/>
                </a:solidFill>
              </a:rPr>
              <a:t>N </a:t>
            </a:r>
            <a:r>
              <a:rPr lang="en-GB" sz="1765" b="1" dirty="0" err="1">
                <a:solidFill>
                  <a:srgbClr val="FF0000"/>
                </a:solidFill>
              </a:rPr>
              <a:t>uclear</a:t>
            </a:r>
            <a:endParaRPr sz="1765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765" b="1" dirty="0">
                <a:solidFill>
                  <a:srgbClr val="FF0000"/>
                </a:solidFill>
              </a:rPr>
              <a:t>C </a:t>
            </a:r>
            <a:r>
              <a:rPr lang="en-GB" sz="1765" b="1" dirty="0" err="1">
                <a:solidFill>
                  <a:srgbClr val="FF0000"/>
                </a:solidFill>
              </a:rPr>
              <a:t>hemical</a:t>
            </a:r>
            <a:endParaRPr sz="1765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-GB" sz="1765" b="1" dirty="0">
                <a:solidFill>
                  <a:srgbClr val="FF0000"/>
                </a:solidFill>
              </a:rPr>
              <a:t>E </a:t>
            </a:r>
            <a:r>
              <a:rPr lang="en-GB" sz="1765" b="1" dirty="0" err="1">
                <a:solidFill>
                  <a:srgbClr val="FF0000"/>
                </a:solidFill>
              </a:rPr>
              <a:t>lectrostatic</a:t>
            </a:r>
            <a:endParaRPr sz="1765" b="1" dirty="0">
              <a:solidFill>
                <a:srgbClr val="FF0000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400" y="1954023"/>
            <a:ext cx="4229475" cy="2375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" name="Google Shape;78;p15"/>
          <p:cNvSpPr/>
          <p:nvPr/>
        </p:nvSpPr>
        <p:spPr>
          <a:xfrm>
            <a:off x="2930100" y="1636650"/>
            <a:ext cx="1641900" cy="93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-GB">
                <a:solidFill>
                  <a:srgbClr val="FF0000"/>
                </a:solidFill>
              </a:rPr>
              <a:t>Wind (Kinetic)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7290750" y="3521950"/>
            <a:ext cx="1641900" cy="93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3. Generator (Electrical)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5240188" y="1064500"/>
            <a:ext cx="1641900" cy="93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2. Shaft (Kinetic)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2268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Background research:</a:t>
            </a:r>
            <a:endParaRPr u="sng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45450" y="997525"/>
            <a:ext cx="2254800" cy="39765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4615"/>
              <a:buFont typeface="Arial"/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Dogger Bank Wind Farm has announced a potential 4</a:t>
            </a:r>
            <a:r>
              <a:rPr lang="en-GB" sz="1300" b="1" baseline="30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phase to the wind farm.</a:t>
            </a: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4615"/>
              <a:buFont typeface="Arial"/>
              <a:buNone/>
            </a:pP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4615"/>
              <a:buFont typeface="Arial"/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new </a:t>
            </a: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4615"/>
              <a:buFont typeface="Arial"/>
              <a:buNone/>
            </a:pPr>
            <a:r>
              <a:rPr lang="en-GB" sz="13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‘Dogger Bank D Wind Farm’</a:t>
            </a: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will occupy an area of </a:t>
            </a:r>
            <a:r>
              <a:rPr lang="en-GB" sz="13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249km</a:t>
            </a:r>
            <a:r>
              <a:rPr lang="en-GB" sz="1300" b="1" i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lang="en-GB" sz="13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560km</a:t>
            </a:r>
            <a:r>
              <a:rPr lang="en-GB" sz="1300" b="1" i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agreed development area of Dogger Bank C</a:t>
            </a: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4615"/>
              <a:buFont typeface="Arial"/>
              <a:buNone/>
            </a:pP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6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Power output is measured in </a:t>
            </a:r>
            <a:endParaRPr sz="1406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78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-GB" sz="1406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Watts (W)</a:t>
            </a:r>
            <a:endParaRPr sz="1406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78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-GB" sz="1406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Kilo-Watts (kW) </a:t>
            </a:r>
            <a:endParaRPr sz="1406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7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Char char="●"/>
            </a:pPr>
            <a:r>
              <a:rPr lang="en-GB" sz="2157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(3 Zeroes)</a:t>
            </a:r>
            <a:endParaRPr sz="2157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78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-GB" sz="1406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Mega-Watts (MW)</a:t>
            </a:r>
            <a:endParaRPr sz="1406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7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Char char="●"/>
            </a:pPr>
            <a:r>
              <a:rPr lang="en-GB" sz="2157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(6 Zeroes)</a:t>
            </a:r>
            <a:endParaRPr sz="2157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78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-GB" sz="1406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Giga-Watts (GW)</a:t>
            </a:r>
            <a:endParaRPr sz="1406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7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Char char="●"/>
            </a:pPr>
            <a:r>
              <a:rPr lang="en-GB" sz="2157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(9 Zeroes)</a:t>
            </a:r>
            <a:endParaRPr sz="2157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24" b="1" i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(Do you know how </a:t>
            </a:r>
            <a:endParaRPr sz="1624" b="1" i="1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24" b="1" i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many zeroes?)</a:t>
            </a:r>
            <a:endParaRPr sz="1624" b="1" i="1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4615"/>
              <a:buFont typeface="Arial"/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 refers to the rate of </a:t>
            </a: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4615"/>
              <a:buFont typeface="Arial"/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“work done” or rate at which energy is being transferred. </a:t>
            </a: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475" y="997525"/>
            <a:ext cx="6248399" cy="39765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24650" y="152400"/>
            <a:ext cx="2097900" cy="18372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>
                <a:latin typeface="Arial"/>
                <a:ea typeface="Arial"/>
                <a:cs typeface="Arial"/>
                <a:sym typeface="Arial"/>
              </a:rPr>
              <a:t>The ‘Dogger Bank wind farm’ could connect at Lincolnshire with a 1.32GW National Grid connection. 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GB" sz="1100" b="0">
                <a:latin typeface="Arial"/>
                <a:ea typeface="Arial"/>
                <a:cs typeface="Arial"/>
                <a:sym typeface="Arial"/>
              </a:rPr>
              <a:t>It could also be used to power </a:t>
            </a:r>
            <a:r>
              <a:rPr lang="en-GB" sz="1100" i="1" u="sng">
                <a:latin typeface="Arial"/>
                <a:ea typeface="Arial"/>
                <a:cs typeface="Arial"/>
                <a:sym typeface="Arial"/>
              </a:rPr>
              <a:t>electrolysis</a:t>
            </a:r>
            <a:r>
              <a:rPr lang="en-GB" sz="1100" b="0">
                <a:latin typeface="Arial"/>
                <a:ea typeface="Arial"/>
                <a:cs typeface="Arial"/>
                <a:sym typeface="Arial"/>
              </a:rPr>
              <a:t> to produce 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GB" sz="1100" i="1" u="sng">
                <a:latin typeface="Arial"/>
                <a:ea typeface="Arial"/>
                <a:cs typeface="Arial"/>
                <a:sym typeface="Arial"/>
              </a:rPr>
              <a:t>‘Green Hydrogen’ </a:t>
            </a:r>
            <a:endParaRPr sz="1100" i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GB" sz="1100" b="0">
                <a:latin typeface="Arial"/>
                <a:ea typeface="Arial"/>
                <a:cs typeface="Arial"/>
                <a:sym typeface="Arial"/>
              </a:rPr>
              <a:t>and in this case could have a maximum power generation of more than 1.32GW.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24650" y="2119825"/>
            <a:ext cx="2097900" cy="29271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738"/>
              <a:buFont typeface="Arial"/>
              <a:buNone/>
            </a:pPr>
            <a:r>
              <a:rPr lang="en-GB" sz="1400" b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sz="1400" b="1" u="sng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8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GB" sz="11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1.If the number of turbines is the same as in Dogger Bank C (87), what would the power (MW) of each turbine be for the grid connection?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0575"/>
              <a:buFont typeface="Arial"/>
              <a:buNone/>
            </a:pPr>
            <a:r>
              <a:rPr lang="en-GB" sz="11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7148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GB" sz="11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By increasing the turbines size and therefore power (up to 20MW), calculate different numbers of turbines on the wind farm that could deliver 1.32GW to the connection.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0575"/>
              <a:buFont typeface="Arial"/>
              <a:buNone/>
            </a:pPr>
            <a:endParaRPr lang="en-GB" sz="11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8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GB" sz="11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What could be the benefits (economic, environmental and other) of reducing the number of turbines? </a:t>
            </a:r>
            <a:endParaRPr lang="en-GB" sz="11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1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000" y="152400"/>
            <a:ext cx="4004025" cy="25911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8575" y="1152525"/>
            <a:ext cx="2905125" cy="14192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08" name="Google Shape;108;p19"/>
          <p:cNvCxnSpPr/>
          <p:nvPr/>
        </p:nvCxnSpPr>
        <p:spPr>
          <a:xfrm rot="10800000" flipH="1">
            <a:off x="5559125" y="1153475"/>
            <a:ext cx="332400" cy="592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9"/>
          <p:cNvCxnSpPr/>
          <p:nvPr/>
        </p:nvCxnSpPr>
        <p:spPr>
          <a:xfrm>
            <a:off x="5569525" y="2171700"/>
            <a:ext cx="332700" cy="415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9"/>
          <p:cNvSpPr/>
          <p:nvPr/>
        </p:nvSpPr>
        <p:spPr>
          <a:xfrm>
            <a:off x="5008425" y="1797625"/>
            <a:ext cx="571500" cy="3222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2346600" y="2806175"/>
            <a:ext cx="2181600" cy="224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u="sng"/>
              <a:t>Answer 1.</a:t>
            </a:r>
            <a:endParaRPr sz="1100"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0000"/>
                </a:solidFill>
              </a:rPr>
              <a:t>1.32 x 1000 = 1320MW</a:t>
            </a: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0000"/>
                </a:solidFill>
              </a:rPr>
              <a:t>Each Turbine = </a:t>
            </a:r>
            <a:r>
              <a:rPr lang="en-GB" sz="1100" b="1" u="sng">
                <a:solidFill>
                  <a:srgbClr val="FF0000"/>
                </a:solidFill>
              </a:rPr>
              <a:t>Total</a:t>
            </a:r>
            <a:endParaRPr sz="1100" b="1" u="sng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0000"/>
                </a:solidFill>
              </a:rPr>
              <a:t>                            Number</a:t>
            </a: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0000"/>
                </a:solidFill>
              </a:rPr>
              <a:t>Each Turbine = </a:t>
            </a:r>
            <a:r>
              <a:rPr lang="en-GB" sz="1100" b="1" u="sng">
                <a:solidFill>
                  <a:srgbClr val="FF0000"/>
                </a:solidFill>
              </a:rPr>
              <a:t>1320MW</a:t>
            </a:r>
            <a:endParaRPr sz="1100" b="1" u="sng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0000"/>
                </a:solidFill>
              </a:rPr>
              <a:t>                            87</a:t>
            </a: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0000"/>
                </a:solidFill>
              </a:rPr>
              <a:t>Each Turbine = 15.1724138</a:t>
            </a: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rgbClr val="FF0000"/>
                </a:solidFill>
              </a:rPr>
              <a:t>Answer = 15.17MW</a:t>
            </a:r>
            <a:endParaRPr sz="1100" b="1" u="sng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</p:txBody>
      </p:sp>
      <p:sp>
        <p:nvSpPr>
          <p:cNvPr id="112" name="Google Shape;112;p19"/>
          <p:cNvSpPr/>
          <p:nvPr/>
        </p:nvSpPr>
        <p:spPr>
          <a:xfrm>
            <a:off x="4571988" y="2806175"/>
            <a:ext cx="2181600" cy="224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2"/>
                </a:solidFill>
              </a:rPr>
              <a:t>Answer 2.</a:t>
            </a:r>
            <a:endParaRPr sz="1100" b="1" u="sng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0000"/>
                </a:solidFill>
              </a:rPr>
              <a:t>Each Turbine = </a:t>
            </a:r>
            <a:r>
              <a:rPr lang="en-GB" sz="1100" b="1" u="sng">
                <a:solidFill>
                  <a:srgbClr val="FF0000"/>
                </a:solidFill>
              </a:rPr>
              <a:t>Total</a:t>
            </a:r>
            <a:endParaRPr sz="1100" b="1" u="sng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0000"/>
                </a:solidFill>
              </a:rPr>
              <a:t>                            Number</a:t>
            </a: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0000"/>
                </a:solidFill>
              </a:rPr>
              <a:t>20MW = </a:t>
            </a:r>
            <a:r>
              <a:rPr lang="en-GB" sz="1100" b="1" u="sng">
                <a:solidFill>
                  <a:srgbClr val="FF0000"/>
                </a:solidFill>
              </a:rPr>
              <a:t>1320MW</a:t>
            </a:r>
            <a:endParaRPr sz="1100" b="1" u="sng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0000"/>
                </a:solidFill>
              </a:rPr>
              <a:t>                 Number</a:t>
            </a: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0000"/>
                </a:solidFill>
              </a:rPr>
              <a:t>Number = </a:t>
            </a:r>
            <a:r>
              <a:rPr lang="en-GB" sz="1100" b="1" u="sng">
                <a:solidFill>
                  <a:srgbClr val="FF0000"/>
                </a:solidFill>
              </a:rPr>
              <a:t>1320</a:t>
            </a:r>
            <a:endParaRPr sz="1100" b="1" u="sng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0000"/>
                </a:solidFill>
              </a:rPr>
              <a:t>                  20</a:t>
            </a: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rgbClr val="FF0000"/>
                </a:solidFill>
              </a:rPr>
              <a:t>Answer = 66 turbines</a:t>
            </a:r>
            <a:endParaRPr sz="1100" b="1" u="sng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 u="sng">
              <a:solidFill>
                <a:schemeClr val="dk2"/>
              </a:solidFill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6797400" y="2806175"/>
            <a:ext cx="2181600" cy="224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 u="sng" dirty="0">
                <a:solidFill>
                  <a:schemeClr val="dk2"/>
                </a:solidFill>
              </a:rPr>
              <a:t>Answer 3.</a:t>
            </a:r>
            <a:endParaRPr sz="1100" b="1" u="sng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 u="sng" dirty="0">
                <a:solidFill>
                  <a:schemeClr val="dk2"/>
                </a:solidFill>
              </a:rPr>
              <a:t>Economic – </a:t>
            </a:r>
            <a:r>
              <a:rPr lang="en-GB" sz="1100" dirty="0">
                <a:solidFill>
                  <a:schemeClr val="dk2"/>
                </a:solidFill>
              </a:rPr>
              <a:t>cheaper as lower manufacture /installation costs. A larger turbine wouldn’t cost x2 of 2 smaller ones</a:t>
            </a:r>
            <a:endParaRPr sz="11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 u="sng" dirty="0">
                <a:solidFill>
                  <a:schemeClr val="dk2"/>
                </a:solidFill>
              </a:rPr>
              <a:t>Environmental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2"/>
                </a:solidFill>
              </a:rPr>
              <a:t>Less foundations, less disruption to sea bed</a:t>
            </a:r>
            <a:endParaRPr sz="11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 u="sng" dirty="0">
                <a:solidFill>
                  <a:schemeClr val="dk2"/>
                </a:solidFill>
              </a:rPr>
              <a:t>Other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2"/>
                </a:solidFill>
              </a:rPr>
              <a:t>e.g. Less to service </a:t>
            </a:r>
            <a:endParaRPr sz="11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1437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Scale:</a:t>
            </a:r>
            <a:endParaRPr u="sng"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11700" y="767100"/>
            <a:ext cx="8520600" cy="41580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 a farmer tells you how much land he is farming, he will usually state an </a:t>
            </a:r>
            <a:r>
              <a:rPr lang="en-GB" sz="1500" b="1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area</a:t>
            </a: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sz="1500" b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With a wind farm it is much the same story, though doing wind farming </a:t>
            </a:r>
            <a:endParaRPr sz="1500" b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farm a </a:t>
            </a:r>
            <a:r>
              <a:rPr lang="en-GB" sz="1500" b="1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vertical area</a:t>
            </a: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instead of a </a:t>
            </a:r>
            <a:r>
              <a:rPr lang="en-GB" sz="1500" b="1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horizontal one</a:t>
            </a: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sz="11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b="1" i="1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Calculate</a:t>
            </a:r>
            <a:r>
              <a:rPr lang="en-GB" b="1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the swept area covered by a wind turbine with a blade </a:t>
            </a:r>
            <a:r>
              <a:rPr lang="en-GB" b="1" i="1" u="sng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50m</a:t>
            </a:r>
            <a:r>
              <a:rPr lang="en-GB" b="1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length and one </a:t>
            </a:r>
            <a:r>
              <a:rPr lang="en-GB" b="1" i="1" u="sng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100m</a:t>
            </a:r>
            <a:r>
              <a:rPr lang="en-GB" b="1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length.</a:t>
            </a:r>
            <a:endParaRPr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100" b="1" i="1"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4997"/>
          <a:stretch/>
        </p:blipFill>
        <p:spPr>
          <a:xfrm>
            <a:off x="8041800" y="59125"/>
            <a:ext cx="964125" cy="11854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1" name="Google Shape;121;p20"/>
          <p:cNvSpPr/>
          <p:nvPr/>
        </p:nvSpPr>
        <p:spPr>
          <a:xfrm>
            <a:off x="572975" y="2527500"/>
            <a:ext cx="3760200" cy="224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0000"/>
                </a:solidFill>
              </a:rPr>
              <a:t>Area = 3.1416 x r</a:t>
            </a:r>
            <a:r>
              <a:rPr lang="en-GB" sz="1100" b="1" baseline="30000">
                <a:solidFill>
                  <a:srgbClr val="FF0000"/>
                </a:solidFill>
              </a:rPr>
              <a:t>2</a:t>
            </a:r>
            <a:endParaRPr sz="1100" b="1" baseline="300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0000"/>
                </a:solidFill>
              </a:rPr>
              <a:t>Area = 3.1416 x 50</a:t>
            </a:r>
            <a:r>
              <a:rPr lang="en-GB" sz="1100" b="1" baseline="30000">
                <a:solidFill>
                  <a:srgbClr val="FF0000"/>
                </a:solidFill>
              </a:rPr>
              <a:t>2</a:t>
            </a:r>
            <a:endParaRPr sz="1100" b="1" baseline="300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baseline="300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0000"/>
                </a:solidFill>
              </a:rPr>
              <a:t>Area = 3.1416 x 2500</a:t>
            </a: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0000"/>
                </a:solidFill>
              </a:rPr>
              <a:t>Area = 7853.98 m</a:t>
            </a:r>
            <a:r>
              <a:rPr lang="en-GB" sz="1100" b="1" baseline="30000">
                <a:solidFill>
                  <a:srgbClr val="FF0000"/>
                </a:solidFill>
              </a:rPr>
              <a:t>2</a:t>
            </a:r>
            <a:endParaRPr sz="1100" b="1" baseline="300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>
              <a:solidFill>
                <a:srgbClr val="FF0000"/>
              </a:solidFill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4828350" y="2527500"/>
            <a:ext cx="3760200" cy="224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0000"/>
                </a:solidFill>
              </a:rPr>
              <a:t>Area = 3.1416 x r</a:t>
            </a:r>
            <a:r>
              <a:rPr lang="en-GB" sz="1100" b="1" baseline="30000">
                <a:solidFill>
                  <a:srgbClr val="FF0000"/>
                </a:solidFill>
              </a:rPr>
              <a:t>2</a:t>
            </a:r>
            <a:endParaRPr sz="1100" b="1" baseline="300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0000"/>
                </a:solidFill>
              </a:rPr>
              <a:t>Area = 3.1416 x 100</a:t>
            </a:r>
            <a:r>
              <a:rPr lang="en-GB" sz="1100" b="1" baseline="30000">
                <a:solidFill>
                  <a:srgbClr val="FF0000"/>
                </a:solidFill>
              </a:rPr>
              <a:t>2</a:t>
            </a:r>
            <a:endParaRPr sz="1100" b="1" baseline="300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 baseline="300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0000"/>
                </a:solidFill>
              </a:rPr>
              <a:t>Area = 3.1416 x 10,000</a:t>
            </a: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FF0000"/>
                </a:solidFill>
              </a:rPr>
              <a:t>Area = 31,415.93m</a:t>
            </a:r>
            <a:r>
              <a:rPr lang="en-GB" sz="1100" b="1" baseline="30000">
                <a:solidFill>
                  <a:srgbClr val="FF0000"/>
                </a:solidFill>
              </a:rPr>
              <a:t>2</a:t>
            </a:r>
            <a:endParaRPr sz="1100" b="1" baseline="30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11700" y="921900"/>
            <a:ext cx="8520600" cy="40473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 a farmer tells you how much land he is farming, he will usually state an </a:t>
            </a:r>
            <a:r>
              <a:rPr lang="en-GB" sz="1500" b="1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area</a:t>
            </a: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sz="1500" b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With a wind farm it is much the same story, though doing wind farming </a:t>
            </a:r>
            <a:endParaRPr sz="1500" b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farm a </a:t>
            </a:r>
            <a:r>
              <a:rPr lang="en-GB" sz="1500" b="1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vertical area</a:t>
            </a: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instead of a </a:t>
            </a:r>
            <a:r>
              <a:rPr lang="en-GB" sz="1500" b="1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horizontal one</a:t>
            </a: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sz="11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●"/>
            </a:pPr>
            <a:r>
              <a:rPr lang="en-GB" sz="1600" b="1" i="1">
                <a:solidFill>
                  <a:schemeClr val="accen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Use your answers to explain why doubling the length more than doubles the potential power output.</a:t>
            </a:r>
            <a:endParaRPr sz="16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282125" y="1496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Scale:</a:t>
            </a:r>
            <a:endParaRPr u="sng"/>
          </a:p>
        </p:txBody>
      </p:sp>
      <p:sp>
        <p:nvSpPr>
          <p:cNvPr id="129" name="Google Shape;129;p21"/>
          <p:cNvSpPr/>
          <p:nvPr/>
        </p:nvSpPr>
        <p:spPr>
          <a:xfrm>
            <a:off x="572975" y="2527500"/>
            <a:ext cx="7939800" cy="224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</a:rPr>
              <a:t>Comparison of length to area from calculations, may apply ratios etc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6037100" y="4146000"/>
            <a:ext cx="3000000" cy="861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i="1" u="sng">
                <a:solidFill>
                  <a:schemeClr val="dk2"/>
                </a:solidFill>
              </a:rPr>
              <a:t>For information</a:t>
            </a:r>
            <a:endParaRPr sz="1100" i="1" u="sng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 The Dogger Bank Wind Farm Projects - Dogger Bank Wind Farm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Dogger Bank D - Dogger Bank Wind Farm</a:t>
            </a:r>
            <a:endParaRPr sz="1200" b="1" u="sng">
              <a:solidFill>
                <a:schemeClr val="dk2"/>
              </a:solidFill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41975" y="740050"/>
            <a:ext cx="7491900" cy="36634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You are involved with a business development plan for the expansion and design of Dogger Bank Wind Farm, known as Dogger Bank D.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 Using :</a:t>
            </a:r>
          </a:p>
          <a:p>
            <a:pPr marL="457200" lvl="0" indent="-35865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Relevant information you have learnt from ‘Equinor’</a:t>
            </a:r>
          </a:p>
          <a:p>
            <a:pPr marL="457200" lvl="0" indent="-35865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1600" dirty="0">
                <a:solidFill>
                  <a:schemeClr val="dk2"/>
                </a:solidFill>
              </a:rPr>
              <a:t>Answers to technical (science) questions you are about to answer</a:t>
            </a:r>
            <a:endParaRPr lang="en-GB" sz="16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865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Related information you have learnt / investigated in your science lessons</a:t>
            </a:r>
          </a:p>
          <a:p>
            <a:pPr marL="9854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endParaRPr lang="en-GB" sz="16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549">
              <a:buClr>
                <a:schemeClr val="dk2"/>
              </a:buClr>
              <a:buSzPct val="100000"/>
            </a:pPr>
            <a:r>
              <a:rPr lang="en-GB" sz="1600" b="1" dirty="0"/>
              <a:t>You should produce a short report or scientific poster to cover:</a:t>
            </a:r>
          </a:p>
          <a:p>
            <a:pPr marL="384299" indent="-285750"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/>
              <a:t>What are the benefits of increasing the size of Dogger Bank Wind Farm</a:t>
            </a:r>
          </a:p>
          <a:p>
            <a:pPr marL="384299" indent="-285750"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/>
              <a:t>What design (e.g. size, number of blades, angle of blades) the turbines should be and why</a:t>
            </a:r>
          </a:p>
          <a:p>
            <a:pPr marL="384299" indent="-285750"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/>
              <a:t>Any negative impact the development might have</a:t>
            </a:r>
          </a:p>
          <a:p>
            <a:pPr marL="384299" indent="-285750"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/>
              <a:t>What types job roles and skills will be required for the expansion of Dogger Bank Wind Farm</a:t>
            </a:r>
          </a:p>
          <a:p>
            <a:pPr marL="98549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endParaRPr lang="en-GB" sz="16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3875" y="255760"/>
            <a:ext cx="1303224" cy="13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1232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Arial"/>
                <a:ea typeface="Arial"/>
                <a:cs typeface="Arial"/>
                <a:sym typeface="Arial"/>
              </a:rPr>
              <a:t>Begin this challenge by explaining the energy transfers associated with wind turbines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327700" cy="36480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217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Complete the Energy Stores</a:t>
            </a:r>
            <a:endParaRPr sz="1217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865" b="1" dirty="0">
                <a:solidFill>
                  <a:srgbClr val="000000"/>
                </a:solidFill>
              </a:rPr>
              <a:t>K</a:t>
            </a:r>
            <a:endParaRPr sz="1865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865" b="1" dirty="0">
                <a:solidFill>
                  <a:srgbClr val="000000"/>
                </a:solidFill>
              </a:rPr>
              <a:t>E</a:t>
            </a:r>
            <a:endParaRPr sz="1865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865" b="1" dirty="0">
                <a:solidFill>
                  <a:srgbClr val="000000"/>
                </a:solidFill>
              </a:rPr>
              <a:t>G</a:t>
            </a:r>
            <a:endParaRPr sz="1865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865" b="1" dirty="0">
                <a:solidFill>
                  <a:srgbClr val="000000"/>
                </a:solidFill>
              </a:rPr>
              <a:t>M</a:t>
            </a:r>
            <a:endParaRPr sz="1865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865" b="1" dirty="0">
                <a:solidFill>
                  <a:srgbClr val="000000"/>
                </a:solidFill>
              </a:rPr>
              <a:t>I</a:t>
            </a:r>
            <a:endParaRPr sz="1865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865" b="1" dirty="0">
                <a:solidFill>
                  <a:srgbClr val="000000"/>
                </a:solidFill>
              </a:rPr>
              <a:t>N</a:t>
            </a:r>
            <a:endParaRPr sz="1865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865" b="1" dirty="0">
                <a:solidFill>
                  <a:srgbClr val="000000"/>
                </a:solidFill>
              </a:rPr>
              <a:t>C</a:t>
            </a:r>
            <a:endParaRPr sz="1865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-GB" sz="1865" b="1" dirty="0">
                <a:solidFill>
                  <a:srgbClr val="000000"/>
                </a:solidFill>
              </a:rPr>
              <a:t>E</a:t>
            </a:r>
            <a:endParaRPr sz="1865" b="1" dirty="0">
              <a:solidFill>
                <a:srgbClr val="000000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400" y="1954023"/>
            <a:ext cx="4229475" cy="2375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" name="Google Shape;78;p15"/>
          <p:cNvSpPr/>
          <p:nvPr/>
        </p:nvSpPr>
        <p:spPr>
          <a:xfrm>
            <a:off x="2930100" y="1636650"/>
            <a:ext cx="1641900" cy="93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7290750" y="3521950"/>
            <a:ext cx="1641900" cy="93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5240188" y="1064500"/>
            <a:ext cx="1641900" cy="93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2268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Background research:</a:t>
            </a:r>
            <a:endParaRPr u="sng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45450" y="997525"/>
            <a:ext cx="2254800" cy="39765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4615"/>
              <a:buFont typeface="Arial"/>
              <a:buNone/>
            </a:pPr>
            <a:r>
              <a:rPr lang="en-GB" sz="1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Dogger Bank Wind Farm has announced a potential 4</a:t>
            </a:r>
            <a:r>
              <a:rPr lang="en-GB" sz="1300" b="1" baseline="30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phase to the wind farm.</a:t>
            </a:r>
            <a:endParaRPr sz="1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4615"/>
              <a:buFont typeface="Arial"/>
              <a:buNone/>
            </a:pPr>
            <a:endParaRPr sz="1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4615"/>
              <a:buFont typeface="Arial"/>
              <a:buNone/>
            </a:pPr>
            <a:r>
              <a:rPr lang="en-GB" sz="1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new </a:t>
            </a:r>
            <a:endParaRPr sz="1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4615"/>
              <a:buFont typeface="Arial"/>
              <a:buNone/>
            </a:pPr>
            <a:r>
              <a:rPr lang="en-GB" sz="1300" b="1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‘Dogger Bank D Wind Farm’</a:t>
            </a:r>
            <a:r>
              <a:rPr lang="en-GB" sz="1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will occupy an area of </a:t>
            </a:r>
            <a:r>
              <a:rPr lang="en-GB" sz="13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249km</a:t>
            </a:r>
            <a:r>
              <a:rPr lang="en-GB" sz="1300" b="1" i="1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lang="en-GB" sz="13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560km</a:t>
            </a:r>
            <a:r>
              <a:rPr lang="en-GB" sz="1300" b="1" i="1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agreed development area of Dogger Bank C</a:t>
            </a:r>
            <a:endParaRPr sz="1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4615"/>
              <a:buFont typeface="Arial"/>
              <a:buNone/>
            </a:pPr>
            <a:endParaRPr sz="1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Power output is measured in </a:t>
            </a:r>
            <a:endParaRPr sz="1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9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-GB" sz="1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Watts (W)</a:t>
            </a:r>
            <a:endParaRPr sz="1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9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-GB" sz="1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Kilo-Watts (kW) </a:t>
            </a:r>
            <a:endParaRPr sz="1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9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-GB" sz="1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Mega-Watts (MW)</a:t>
            </a:r>
            <a:endParaRPr sz="1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9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-GB" sz="1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Giga-Watts (GW)</a:t>
            </a:r>
            <a:endParaRPr sz="1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24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(Do you know how </a:t>
            </a:r>
            <a:endParaRPr sz="1624" b="1" i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24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many zeroes?)</a:t>
            </a:r>
            <a:endParaRPr sz="1624" b="1" i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4615"/>
              <a:buFont typeface="Arial"/>
              <a:buNone/>
            </a:pPr>
            <a:r>
              <a:rPr lang="en-GB" sz="1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 refers to the rate of </a:t>
            </a:r>
            <a:endParaRPr sz="1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4615"/>
              <a:buFont typeface="Arial"/>
              <a:buNone/>
            </a:pPr>
            <a:r>
              <a:rPr lang="en-GB" sz="1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“work done” or rate at which energy is being transferred. </a:t>
            </a:r>
            <a:endParaRPr sz="1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475" y="997525"/>
            <a:ext cx="6248399" cy="39765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Research :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6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(Add to this box with your own research)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Information from science lessons or investigations :</a:t>
            </a:r>
            <a:endParaRPr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6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(Add to this box with your own research)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24650" y="152400"/>
            <a:ext cx="2097900" cy="18372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>
                <a:latin typeface="Arial"/>
                <a:ea typeface="Arial"/>
                <a:cs typeface="Arial"/>
                <a:sym typeface="Arial"/>
              </a:rPr>
              <a:t>The ‘Dogger Bank wind farm’ could connect at Lincolnshire with a 1.32GW National Grid connection. 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GB" sz="1100" b="0">
                <a:latin typeface="Arial"/>
                <a:ea typeface="Arial"/>
                <a:cs typeface="Arial"/>
                <a:sym typeface="Arial"/>
              </a:rPr>
              <a:t>It could also be used to power </a:t>
            </a:r>
            <a:r>
              <a:rPr lang="en-GB" sz="1100" i="1" u="sng">
                <a:latin typeface="Arial"/>
                <a:ea typeface="Arial"/>
                <a:cs typeface="Arial"/>
                <a:sym typeface="Arial"/>
              </a:rPr>
              <a:t>electrolysis</a:t>
            </a:r>
            <a:r>
              <a:rPr lang="en-GB" sz="1100" b="0">
                <a:latin typeface="Arial"/>
                <a:ea typeface="Arial"/>
                <a:cs typeface="Arial"/>
                <a:sym typeface="Arial"/>
              </a:rPr>
              <a:t> to produce 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GB" sz="1100" i="1" u="sng">
                <a:latin typeface="Arial"/>
                <a:ea typeface="Arial"/>
                <a:cs typeface="Arial"/>
                <a:sym typeface="Arial"/>
              </a:rPr>
              <a:t>‘Green Hydrogen’ </a:t>
            </a:r>
            <a:endParaRPr sz="1100" i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GB" sz="1100" b="0">
                <a:latin typeface="Arial"/>
                <a:ea typeface="Arial"/>
                <a:cs typeface="Arial"/>
                <a:sym typeface="Arial"/>
              </a:rPr>
              <a:t>and in this case could have a maximum power generation of more than 1.32GW.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24650" y="2119825"/>
            <a:ext cx="2097900" cy="29271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738"/>
              <a:buFont typeface="Arial"/>
              <a:buNone/>
            </a:pPr>
            <a:r>
              <a:rPr lang="en-GB" sz="4273" b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sz="4273" b="1" u="sng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GB" sz="11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8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GB" sz="4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1.If the number of turbines is the same as in Dogger Bank C (87), what would the power (MW) of each turbine be for the grid connection? </a:t>
            </a:r>
            <a:endParaRPr sz="40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0575"/>
              <a:buFont typeface="Arial"/>
              <a:buNone/>
            </a:pPr>
            <a:r>
              <a:rPr lang="en-GB" sz="4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40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8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GB" sz="4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By increasing the turbines size and therefore power (up to 20MW), calculate different numbers of turbines on the wind farm that could deliver 1.32GW to the connection.</a:t>
            </a:r>
            <a:endParaRPr sz="40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0575"/>
              <a:buFont typeface="Arial"/>
              <a:buNone/>
            </a:pPr>
            <a:endParaRPr sz="40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8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GB" sz="4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What could be the benefits (economic, environmental and other) of reducing the number of turbines? </a:t>
            </a:r>
            <a:endParaRPr sz="4000" b="1" dirty="0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000" y="152400"/>
            <a:ext cx="4004025" cy="25911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8575" y="1152525"/>
            <a:ext cx="2905125" cy="14192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08" name="Google Shape;108;p19"/>
          <p:cNvCxnSpPr/>
          <p:nvPr/>
        </p:nvCxnSpPr>
        <p:spPr>
          <a:xfrm rot="10800000" flipH="1">
            <a:off x="5559125" y="1153475"/>
            <a:ext cx="332400" cy="592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9"/>
          <p:cNvCxnSpPr/>
          <p:nvPr/>
        </p:nvCxnSpPr>
        <p:spPr>
          <a:xfrm>
            <a:off x="5569525" y="2171700"/>
            <a:ext cx="332700" cy="415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9"/>
          <p:cNvSpPr/>
          <p:nvPr/>
        </p:nvSpPr>
        <p:spPr>
          <a:xfrm>
            <a:off x="5008425" y="1797625"/>
            <a:ext cx="571500" cy="3222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2346600" y="2806175"/>
            <a:ext cx="2181600" cy="224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u="sng"/>
              <a:t>Answer 1.</a:t>
            </a:r>
            <a:endParaRPr sz="1100" b="1" u="sng"/>
          </a:p>
        </p:txBody>
      </p:sp>
      <p:sp>
        <p:nvSpPr>
          <p:cNvPr id="112" name="Google Shape;112;p19"/>
          <p:cNvSpPr/>
          <p:nvPr/>
        </p:nvSpPr>
        <p:spPr>
          <a:xfrm>
            <a:off x="4571988" y="2806175"/>
            <a:ext cx="2181600" cy="224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2"/>
                </a:solidFill>
              </a:rPr>
              <a:t>Answer 2.</a:t>
            </a:r>
            <a:endParaRPr sz="1100" b="1" u="sng"/>
          </a:p>
        </p:txBody>
      </p:sp>
      <p:sp>
        <p:nvSpPr>
          <p:cNvPr id="113" name="Google Shape;113;p19"/>
          <p:cNvSpPr/>
          <p:nvPr/>
        </p:nvSpPr>
        <p:spPr>
          <a:xfrm>
            <a:off x="6797400" y="2806175"/>
            <a:ext cx="2181600" cy="224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 b="1" u="sng">
                <a:solidFill>
                  <a:schemeClr val="dk2"/>
                </a:solidFill>
              </a:rPr>
              <a:t>Answer 3.</a:t>
            </a:r>
            <a:endParaRPr sz="1100" b="1"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1437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Scale:</a:t>
            </a:r>
            <a:endParaRPr u="sng"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11700" y="767100"/>
            <a:ext cx="8520600" cy="41580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 a farmer tells you how much land he is farming, he will usually state an </a:t>
            </a:r>
            <a:r>
              <a:rPr lang="en-GB" sz="1500" b="1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area</a:t>
            </a: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sz="1500" b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With a wind farm it is much the same story, though doing wind farming </a:t>
            </a:r>
            <a:endParaRPr sz="1500" b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farm a </a:t>
            </a:r>
            <a:r>
              <a:rPr lang="en-GB" sz="1500" b="1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vertical area</a:t>
            </a: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instead of a </a:t>
            </a:r>
            <a:r>
              <a:rPr lang="en-GB" sz="1500" b="1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horizontal one</a:t>
            </a: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sz="11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b="1" i="1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Calculate</a:t>
            </a:r>
            <a:r>
              <a:rPr lang="en-GB" b="1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the swept area covered by a wind turbine with a blade </a:t>
            </a:r>
            <a:r>
              <a:rPr lang="en-GB" b="1" i="1" u="sng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50m</a:t>
            </a:r>
            <a:r>
              <a:rPr lang="en-GB" b="1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length and one </a:t>
            </a:r>
            <a:r>
              <a:rPr lang="en-GB" b="1" i="1" u="sng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100m</a:t>
            </a:r>
            <a:r>
              <a:rPr lang="en-GB" b="1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length.</a:t>
            </a:r>
            <a:endParaRPr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100" b="1" i="1"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4997"/>
          <a:stretch/>
        </p:blipFill>
        <p:spPr>
          <a:xfrm>
            <a:off x="8041800" y="59125"/>
            <a:ext cx="964125" cy="11854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1" name="Google Shape;121;p20"/>
          <p:cNvSpPr/>
          <p:nvPr/>
        </p:nvSpPr>
        <p:spPr>
          <a:xfrm>
            <a:off x="572975" y="2527500"/>
            <a:ext cx="3760200" cy="224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/>
          <p:nvPr/>
        </p:nvSpPr>
        <p:spPr>
          <a:xfrm>
            <a:off x="4828350" y="2527500"/>
            <a:ext cx="3760200" cy="224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11700" y="921900"/>
            <a:ext cx="8520600" cy="40473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 a farmer tells you how much land he is farming, he will usually state an </a:t>
            </a:r>
            <a:r>
              <a:rPr lang="en-GB" sz="1500" b="1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area</a:t>
            </a: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sz="1500" b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With a wind farm it is much the same story, though doing wind farming </a:t>
            </a:r>
            <a:endParaRPr sz="1500" b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farm a </a:t>
            </a:r>
            <a:r>
              <a:rPr lang="en-GB" sz="1500" b="1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vertical area</a:t>
            </a: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instead of a </a:t>
            </a:r>
            <a:r>
              <a:rPr lang="en-GB" sz="1500" b="1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horizontal one</a:t>
            </a:r>
            <a:r>
              <a:rPr lang="en-GB" sz="1500" b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sz="11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●"/>
            </a:pPr>
            <a:r>
              <a:rPr lang="en-GB" sz="1600" b="1" i="1">
                <a:solidFill>
                  <a:schemeClr val="accen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Use your answers to explain why doubling the length more than doubles the potential power output.</a:t>
            </a:r>
            <a:endParaRPr sz="16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282125" y="1496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Scale:</a:t>
            </a:r>
            <a:endParaRPr u="sng"/>
          </a:p>
        </p:txBody>
      </p:sp>
      <p:sp>
        <p:nvSpPr>
          <p:cNvPr id="129" name="Google Shape;129;p21"/>
          <p:cNvSpPr/>
          <p:nvPr/>
        </p:nvSpPr>
        <p:spPr>
          <a:xfrm>
            <a:off x="572975" y="2527500"/>
            <a:ext cx="7939800" cy="224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C21FE81E44342A74639D0638ED448" ma:contentTypeVersion="4" ma:contentTypeDescription="Create a new document." ma:contentTypeScope="" ma:versionID="701248829a946accdbe900931b5ba58a">
  <xsd:schema xmlns:xsd="http://www.w3.org/2001/XMLSchema" xmlns:xs="http://www.w3.org/2001/XMLSchema" xmlns:p="http://schemas.microsoft.com/office/2006/metadata/properties" xmlns:ns2="b63d275e-959e-45eb-99c8-57156ccfb80a" xmlns:ns3="dd923a34-5cc4-47bb-a92d-bff4e3bc03b3" xmlns:ns4="993e6cba-b68b-4371-b50a-4ee2f97b2db8" xmlns:ns5="5fdfd17d-da80-475e-a8d1-eb7a6ebfc63a" targetNamespace="http://schemas.microsoft.com/office/2006/metadata/properties" ma:root="true" ma:fieldsID="64ec52431520e6f1053dd866842b95ae" ns2:_="" ns3:_="" ns4:_="" ns5:_="">
    <xsd:import namespace="b63d275e-959e-45eb-99c8-57156ccfb80a"/>
    <xsd:import namespace="dd923a34-5cc4-47bb-a92d-bff4e3bc03b3"/>
    <xsd:import namespace="993e6cba-b68b-4371-b50a-4ee2f97b2db8"/>
    <xsd:import namespace="5fdfd17d-da80-475e-a8d1-eb7a6ebfc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d275e-959e-45eb-99c8-57156ccfb8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23a34-5cc4-47bb-a92d-bff4e3bc03b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e6cba-b68b-4371-b50a-4ee2f97b2db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2e46b9b-9eb4-4263-a0bd-b63472737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fd17d-da80-475e-a8d1-eb7a6ebfc6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c2858d2-eae9-49df-87e2-a7b9b68a7186}" ma:internalName="TaxCatchAll" ma:showField="CatchAllData" ma:web="5fdfd17d-da80-475e-a8d1-eb7a6ebfc6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63d275e-959e-45eb-99c8-57156ccfb80a" xsi:nil="true"/>
    <lcf76f155ced4ddcb4097134ff3c332f xmlns="993e6cba-b68b-4371-b50a-4ee2f97b2db8">
      <Terms xmlns="http://schemas.microsoft.com/office/infopath/2007/PartnerControls"/>
    </lcf76f155ced4ddcb4097134ff3c332f>
    <TaxCatchAll xmlns="5fdfd17d-da80-475e-a8d1-eb7a6ebfc63a" xsi:nil="true"/>
  </documentManagement>
</p:properties>
</file>

<file path=customXml/itemProps1.xml><?xml version="1.0" encoding="utf-8"?>
<ds:datastoreItem xmlns:ds="http://schemas.openxmlformats.org/officeDocument/2006/customXml" ds:itemID="{354155AB-BBA6-4742-8823-5CB5B456B8A6}"/>
</file>

<file path=customXml/itemProps2.xml><?xml version="1.0" encoding="utf-8"?>
<ds:datastoreItem xmlns:ds="http://schemas.openxmlformats.org/officeDocument/2006/customXml" ds:itemID="{6F0FAFA9-647A-4B2C-8B51-B2F16DDA2F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C06AF4-91F5-4B25-8CDD-CA9031528300}">
  <ds:schemaRefs>
    <ds:schemaRef ds:uri="b63d275e-959e-45eb-99c8-57156ccfb80a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dd923a34-5cc4-47bb-a92d-bff4e3bc03b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1205</Words>
  <Application>Microsoft Office PowerPoint</Application>
  <PresentationFormat>On-screen Show (16:9)</PresentationFormat>
  <Paragraphs>203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Source Sans Pro</vt:lpstr>
      <vt:lpstr>Raleway</vt:lpstr>
      <vt:lpstr>Arial</vt:lpstr>
      <vt:lpstr>Plum</vt:lpstr>
      <vt:lpstr>The Challenge -  Technical Specification for Dogger Bank D</vt:lpstr>
      <vt:lpstr>PowerPoint Presentation</vt:lpstr>
      <vt:lpstr>Begin this challenge by explaining the energy transfers associated with wind turbines </vt:lpstr>
      <vt:lpstr>Background research:</vt:lpstr>
      <vt:lpstr>Research :</vt:lpstr>
      <vt:lpstr>Information from science lessons or investigations :</vt:lpstr>
      <vt:lpstr>The ‘Dogger Bank wind farm’ could connect at Lincolnshire with a 1.32GW National Grid connection.   It could also be used to power electrolysis to produce  ‘Green Hydrogen’  and in this case could have a maximum power generation of more than 1.32GW.</vt:lpstr>
      <vt:lpstr>Scale:</vt:lpstr>
      <vt:lpstr>Scale:</vt:lpstr>
      <vt:lpstr>The Challenge -  Technical Specification for Dogger Bank D</vt:lpstr>
      <vt:lpstr>Begin this challenge by explaining the energy transfers associated with wind turbines </vt:lpstr>
      <vt:lpstr>Background research:</vt:lpstr>
      <vt:lpstr>The ‘Dogger Bank wind farm’ could connect at Lincolnshire with a 1.32GW National Grid connection.   It could also be used to power electrolysis to produce  ‘Green Hydrogen’  and in this case could have a maximum power generation of more than 1.32GW.</vt:lpstr>
      <vt:lpstr>Scale:</vt:lpstr>
      <vt:lpstr>Scale: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 -  Technical Specification for Dogger Bank D</dc:title>
  <cp:lastModifiedBy>Neil Willis</cp:lastModifiedBy>
  <cp:revision>1</cp:revision>
  <cp:lastPrinted>2024-03-15T08:22:54Z</cp:lastPrinted>
  <dcterms:modified xsi:type="dcterms:W3CDTF">2024-04-26T11:09:08Z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0x010100BCCC21FE81E44342A74639D0638ED448</vt:lpwstr>
  </property>
  <property fmtid="{D5CDD505-2E9C-101B-9397-08002B2CF9AE}" pid="3" name="Order">
    <vt:r8>51200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