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691813" cy="7559675"/>
  <p:notesSz cx="7559675" cy="10691813"/>
  <p:embeddedFontLs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C3699-79F4-4192-8680-95B1EA6BC490}" vWet="2" dt="2024-03-15T12:29:03.143"/>
    <p1510:client id="{ABB73C08-BE0C-469D-A8FD-47B43FF92B4A}" v="84" dt="2024-03-15T12:31:04.111"/>
  </p1510:revLst>
</p1510:revInfo>
</file>

<file path=ppt/tableStyles.xml><?xml version="1.0" encoding="utf-8"?>
<a:tblStyleLst xmlns:a="http://schemas.openxmlformats.org/drawingml/2006/main" def="{F6E1567B-5745-491B-8BC0-FDAF807D5B65}">
  <a:tblStyle styleId="{F6E1567B-5745-491B-8BC0-FDAF807D5B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F69D7E-562D-4810-B14E-7AE4F13F06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Willis" userId="3b623bc8-af80-449b-b34c-48c902c89a36" providerId="ADAL" clId="{FB24CFF4-F6B5-4EAC-AFF4-81A4A330FE2C}"/>
    <pc:docChg chg="modSld">
      <pc:chgData name="Neil Willis" userId="3b623bc8-af80-449b-b34c-48c902c89a36" providerId="ADAL" clId="{FB24CFF4-F6B5-4EAC-AFF4-81A4A330FE2C}" dt="2024-01-23T13:20:50.856" v="2" actId="20577"/>
      <pc:docMkLst>
        <pc:docMk/>
      </pc:docMkLst>
      <pc:sldChg chg="modSp mod">
        <pc:chgData name="Neil Willis" userId="3b623bc8-af80-449b-b34c-48c902c89a36" providerId="ADAL" clId="{FB24CFF4-F6B5-4EAC-AFF4-81A4A330FE2C}" dt="2024-01-23T13:20:50.856" v="2" actId="20577"/>
        <pc:sldMkLst>
          <pc:docMk/>
          <pc:sldMk cId="0" sldId="257"/>
        </pc:sldMkLst>
        <pc:spChg chg="mod">
          <ac:chgData name="Neil Willis" userId="3b623bc8-af80-449b-b34c-48c902c89a36" providerId="ADAL" clId="{FB24CFF4-F6B5-4EAC-AFF4-81A4A330FE2C}" dt="2024-01-23T13:20:50.856" v="2" actId="20577"/>
          <ac:spMkLst>
            <pc:docMk/>
            <pc:sldMk cId="0" sldId="257"/>
            <ac:spMk id="80" creationId="{00000000-0000-0000-0000-000000000000}"/>
          </ac:spMkLst>
        </pc:spChg>
      </pc:sldChg>
    </pc:docChg>
  </pc:docChgLst>
  <pc:docChgLst>
    <pc:chgData name="Neil Willis" userId="3b623bc8-af80-449b-b34c-48c902c89a36" providerId="ADAL" clId="{ABB73C08-BE0C-469D-A8FD-47B43FF92B4A}"/>
    <pc:docChg chg="modSld">
      <pc:chgData name="Neil Willis" userId="3b623bc8-af80-449b-b34c-48c902c89a36" providerId="ADAL" clId="{ABB73C08-BE0C-469D-A8FD-47B43FF92B4A}" dt="2024-03-15T12:31:04.112" v="81" actId="20577"/>
      <pc:docMkLst>
        <pc:docMk/>
      </pc:docMkLst>
      <pc:sldChg chg="modSp mod">
        <pc:chgData name="Neil Willis" userId="3b623bc8-af80-449b-b34c-48c902c89a36" providerId="ADAL" clId="{ABB73C08-BE0C-469D-A8FD-47B43FF92B4A}" dt="2024-03-15T12:31:04.112" v="81" actId="20577"/>
        <pc:sldMkLst>
          <pc:docMk/>
          <pc:sldMk cId="0" sldId="256"/>
        </pc:sldMkLst>
        <pc:spChg chg="mod">
          <ac:chgData name="Neil Willis" userId="3b623bc8-af80-449b-b34c-48c902c89a36" providerId="ADAL" clId="{ABB73C08-BE0C-469D-A8FD-47B43FF92B4A}" dt="2024-03-15T12:31:04.112" v="81" actId="20577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Neil Willis" userId="3b623bc8-af80-449b-b34c-48c902c89a36" providerId="ADAL" clId="{ABB73C08-BE0C-469D-A8FD-47B43FF92B4A}" dt="2024-03-15T12:30:03.742" v="52" actId="20577"/>
        <pc:sldMkLst>
          <pc:docMk/>
          <pc:sldMk cId="0" sldId="263"/>
        </pc:sldMkLst>
        <pc:spChg chg="mod">
          <ac:chgData name="Neil Willis" userId="3b623bc8-af80-449b-b34c-48c902c89a36" providerId="ADAL" clId="{ABB73C08-BE0C-469D-A8FD-47B43FF92B4A}" dt="2024-03-15T12:30:03.742" v="52" actId="20577"/>
          <ac:spMkLst>
            <pc:docMk/>
            <pc:sldMk cId="0" sldId="263"/>
            <ac:spMk id="120" creationId="{00000000-0000-0000-0000-000000000000}"/>
          </ac:spMkLst>
        </pc:spChg>
        <pc:graphicFrameChg chg="modGraphic">
          <ac:chgData name="Neil Willis" userId="3b623bc8-af80-449b-b34c-48c902c89a36" providerId="ADAL" clId="{ABB73C08-BE0C-469D-A8FD-47B43FF92B4A}" dt="2024-03-15T12:29:36.856" v="35" actId="122"/>
          <ac:graphicFrameMkLst>
            <pc:docMk/>
            <pc:sldMk cId="0" sldId="263"/>
            <ac:graphicFrameMk id="12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This could be stretched out over 3 lessons or kept to 1 depending on time available. Chose slides appropriate to class and time available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d105f3c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d105f3c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What do you want your students to learn?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How will you gain buy-in?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7c07e38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7c07e38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7c07e38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7c07e38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turbine kits can be used to investigate changing the number of blades as well as the pitch (angle) of the blade.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a58bb0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a58bb0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Equation slides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Strategies to allow lower targets to access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Strategies to allow higher targets to extend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Accelerated learning cycle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- Connect &gt; Activate &gt; Demonstrate &gt; Consolidate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7c07e38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7c07e38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d105f3c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d105f3c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Use if completing the lab report follow up task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Strategies to allow lower targets to access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Strategies to allow higher targets to extend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Strategies and considerations.  For example SEND/PP/ students who were absent last lesson etc</a:t>
            </a:r>
            <a:endParaRPr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Other teaching notes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f29a633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f29a633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4362" y="3896630"/>
            <a:ext cx="10503300" cy="354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68129" y="388730"/>
            <a:ext cx="9569100" cy="21657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68129" y="2554651"/>
            <a:ext cx="9569100" cy="12657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94362" y="3896630"/>
            <a:ext cx="10503300" cy="354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092074"/>
            <a:ext cx="9963000" cy="29490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800"/>
              <a:buFont typeface="Source Sans Pro"/>
              <a:buNone/>
              <a:defRPr sz="138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64468" y="4181895"/>
            <a:ext cx="9963000" cy="19119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>
              <a:spcBef>
                <a:spcPts val="1800"/>
              </a:spcBef>
              <a:spcAft>
                <a:spcPts val="180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4362" y="3896630"/>
            <a:ext cx="10503300" cy="354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68129" y="2520000"/>
            <a:ext cx="9569100" cy="11547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9165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9165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9165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73245" y="773638"/>
            <a:ext cx="6552600" cy="60126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5421770" y="118614"/>
            <a:ext cx="5175900" cy="732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881155" y="6607559"/>
            <a:ext cx="5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10447" y="1736882"/>
            <a:ext cx="4730100" cy="22542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10447" y="4069923"/>
            <a:ext cx="4730100" cy="1977600"/>
          </a:xfrm>
          <a:prstGeom prst="rect">
            <a:avLst/>
          </a:prstGeom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5775715" y="1064441"/>
            <a:ext cx="4486500" cy="5431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>
              <a:spcBef>
                <a:spcPts val="1800"/>
              </a:spcBef>
              <a:spcAft>
                <a:spcPts val="180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Source Sans Pro"/>
              <a:buChar char="●"/>
              <a:defRPr sz="2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○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■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●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○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■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●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Source Sans Pro"/>
              <a:buChar char="○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lt2"/>
              </a:buClr>
              <a:buSzPts val="1600"/>
              <a:buFont typeface="Source Sans Pro"/>
              <a:buChar char="■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36637" y="6891614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gRPjCQn7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561435" y="388730"/>
            <a:ext cx="9569100" cy="1824300"/>
          </a:xfrm>
          <a:prstGeom prst="rect">
            <a:avLst/>
          </a:prstGeom>
        </p:spPr>
        <p:txBody>
          <a:bodyPr spcFirstLastPara="1" wrap="square" lIns="104875" tIns="104875" rIns="104875" bIns="104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/>
              <a:t>Wind Turbine Investigation </a:t>
            </a:r>
            <a:endParaRPr sz="4600"/>
          </a:p>
        </p:txBody>
      </p:sp>
      <p:sp>
        <p:nvSpPr>
          <p:cNvPr id="59" name="Google Shape;59;p13"/>
          <p:cNvSpPr txBox="1"/>
          <p:nvPr/>
        </p:nvSpPr>
        <p:spPr>
          <a:xfrm>
            <a:off x="568129" y="4223811"/>
            <a:ext cx="2374200" cy="2953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Topic: 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Class: 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Date: 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" name="Google Shape;60;p13" descr="Marden Logo 240x299.jp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7835041" y="4124709"/>
            <a:ext cx="2452910" cy="3053543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 txBox="1"/>
          <p:nvPr/>
        </p:nvSpPr>
        <p:spPr>
          <a:xfrm>
            <a:off x="568129" y="2329696"/>
            <a:ext cx="78639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Raleway"/>
                <a:ea typeface="Raleway"/>
                <a:cs typeface="Raleway"/>
                <a:sym typeface="Raleway"/>
              </a:rPr>
              <a:t>Marden High School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14"/>
          <p:cNvGraphicFramePr/>
          <p:nvPr/>
        </p:nvGraphicFramePr>
        <p:xfrm>
          <a:off x="151173" y="6000844"/>
          <a:ext cx="8599200" cy="1437340"/>
        </p:xfrm>
        <a:graphic>
          <a:graphicData uri="http://schemas.openxmlformats.org/drawingml/2006/table">
            <a:tbl>
              <a:tblPr>
                <a:noFill/>
                <a:tableStyleId>{F6E1567B-5745-491B-8BC0-FDAF807D5B65}</a:tableStyleId>
              </a:tblPr>
              <a:tblGrid>
                <a:gridCol w="19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 target for 8 grade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06900" marR="106900" marT="100775" marB="1007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Evaluate your results and the methodology use. Suggest improvements and further options for investigation. </a:t>
                      </a:r>
                      <a:endParaRPr sz="13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06900" marR="106900" marT="100775" marB="1007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 target for 6 grade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06900" marR="106900" marT="100775" marB="1007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Write a clear and concise method for your investigation</a:t>
                      </a:r>
                      <a:endParaRPr sz="13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06900" marR="106900" marT="100775" marB="1007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 target for 4 grade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06900" marR="106900" marT="100775" marB="10077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Carry out an investigation to investigate wind turbines </a:t>
                      </a:r>
                      <a:endParaRPr sz="13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06900" marR="106900" marT="100775" marB="1007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Google Shape;67;p14"/>
          <p:cNvSpPr txBox="1"/>
          <p:nvPr/>
        </p:nvSpPr>
        <p:spPr>
          <a:xfrm>
            <a:off x="8826571" y="1570719"/>
            <a:ext cx="1765200" cy="2866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Key Terms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aleway"/>
                <a:ea typeface="Raleway"/>
                <a:cs typeface="Raleway"/>
                <a:sym typeface="Raleway"/>
              </a:rPr>
              <a:t>Energy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aleway"/>
                <a:ea typeface="Raleway"/>
                <a:cs typeface="Raleway"/>
                <a:sym typeface="Raleway"/>
              </a:rPr>
              <a:t>Power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aleway"/>
                <a:ea typeface="Raleway"/>
                <a:cs typeface="Raleway"/>
                <a:sym typeface="Raleway"/>
              </a:rPr>
              <a:t>Kinetic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94800" y="211275"/>
            <a:ext cx="10397100" cy="521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How can we adapt a wind turbine design to increase the energy output?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9" name="Google Shape;69;p14" descr="Marden Logo 240x299.jp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0099601" y="732276"/>
            <a:ext cx="492175" cy="612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" name="Google Shape;70;p14"/>
          <p:cNvSpPr txBox="1"/>
          <p:nvPr/>
        </p:nvSpPr>
        <p:spPr>
          <a:xfrm>
            <a:off x="8826571" y="4575795"/>
            <a:ext cx="1765200" cy="2866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Skills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8945897" y="4962754"/>
            <a:ext cx="1061507" cy="2361069"/>
            <a:chOff x="8945897" y="4962754"/>
            <a:chExt cx="1061507" cy="2361069"/>
          </a:xfrm>
        </p:grpSpPr>
        <p:pic>
          <p:nvPicPr>
            <p:cNvPr id="72" name="Google Shape;7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45897" y="6152120"/>
              <a:ext cx="483063" cy="570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56329" y="4975095"/>
              <a:ext cx="462199" cy="546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524341" y="4962754"/>
              <a:ext cx="483062" cy="57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524341" y="5560198"/>
              <a:ext cx="483063" cy="570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524341" y="6156585"/>
              <a:ext cx="483063" cy="570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945897" y="5551795"/>
              <a:ext cx="483063" cy="57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945898" y="6752440"/>
              <a:ext cx="483062" cy="57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524341" y="6752973"/>
              <a:ext cx="483063" cy="570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4"/>
          <p:cNvSpPr txBox="1"/>
          <p:nvPr/>
        </p:nvSpPr>
        <p:spPr>
          <a:xfrm>
            <a:off x="187175" y="873500"/>
            <a:ext cx="85272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u="sng">
                <a:latin typeface="Source Sans Pro"/>
                <a:ea typeface="Source Sans Pro"/>
                <a:cs typeface="Source Sans Pro"/>
                <a:sym typeface="Source Sans Pro"/>
              </a:rPr>
              <a:t>Recall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-"/>
            </a:pPr>
            <a:r>
              <a:rPr lang="en-GB" sz="2300">
                <a:latin typeface="Source Sans Pro"/>
                <a:ea typeface="Source Sans Pro"/>
                <a:cs typeface="Source Sans Pro"/>
                <a:sym typeface="Source Sans Pro"/>
              </a:rPr>
              <a:t>What is the definition of renewable energy?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-"/>
            </a:pPr>
            <a:r>
              <a:rPr lang="en-GB" sz="2300">
                <a:latin typeface="Source Sans Pro"/>
                <a:ea typeface="Source Sans Pro"/>
                <a:cs typeface="Source Sans Pro"/>
                <a:sym typeface="Source Sans Pro"/>
              </a:rPr>
              <a:t>Name the energy stores and transfers that occur when a wind turbine is in use. 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746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-"/>
            </a:pPr>
            <a:r>
              <a:rPr lang="en-GB" sz="2300">
                <a:latin typeface="Source Sans Pro"/>
                <a:ea typeface="Source Sans Pro"/>
                <a:cs typeface="Source Sans Pro"/>
                <a:sym typeface="Source Sans Pro"/>
              </a:rPr>
              <a:t>What is the equation used to calculate kinetic energy? 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 descr="A wind farm off the coast of Yorkshire, set to become the world's largest, has generated electricity for the first time.&#10;&#10;The turbines are being constructed 75 miles out to sea and will be able to power the equivalent of a million homes once it has been fully built.&#10;&#10;Those working on Hornsea Project One have said it &quot;lowest cost solution&quot; to generating clean energy.&#10;&#10;Project worker Duncan Clark told ITV News: The scale has transformed, we're now using much bigger turbines, we're now installing much bigger wind farms, we're also doing it much further offshore.&quot;&#10;&#10;He added: &quot;It's probably the best and lowest cost solution that we've got available to us.&quot;&#10;&#10;• Subscribe to ITV News on YouTube: http://bit.ly/2lOHmNj &#10;• Get breaking news and more stories at http://www.itv.com/news&#10;&#10;Follow ITV News on Facebook: https://www.facebook.com/itvnews/ &#10;Follow ITV News on Twitter: https://twitter.com/itvnews &#10;Follow ITV News on Instagram: https://www.instagram.com/itvnews/" title="World's largest offshore wind farm generates electricity for the first time | ITV New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050" y="1056300"/>
            <a:ext cx="4580850" cy="3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94800" y="211275"/>
            <a:ext cx="10397100" cy="521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How can we adapt a wind turbine design to increase the energy output?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27828" y="1524250"/>
            <a:ext cx="57267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Advantages </a:t>
            </a:r>
            <a:endParaRPr sz="2300" b="1">
              <a:solidFill>
                <a:srgbClr val="3333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300"/>
              <a:buFont typeface="Source Sans Pro"/>
              <a:buChar char="+"/>
            </a:pPr>
            <a:r>
              <a:rPr lang="en-GB" sz="2300" b="1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Renewable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300"/>
              <a:buFont typeface="Source Sans Pro"/>
              <a:buChar char="+"/>
            </a:pPr>
            <a:r>
              <a:rPr lang="en-GB" sz="2300" b="1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CO</a:t>
            </a:r>
            <a:r>
              <a:rPr lang="en-GB" sz="2300" b="1" baseline="-25000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GB" sz="2300" b="1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because nothing gets burned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99"/>
              </a:buClr>
              <a:buSzPts val="2300"/>
              <a:buFont typeface="Source Sans Pro"/>
              <a:buChar char="+"/>
            </a:pPr>
            <a:r>
              <a:rPr lang="en-GB" sz="2300" b="1">
                <a:solidFill>
                  <a:srgbClr val="3333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Turbines are quite cheap and easy to build, so they can be used even in poor countries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94800" y="4239450"/>
            <a:ext cx="55083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Disadvantages </a:t>
            </a:r>
            <a:endParaRPr sz="23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Source Sans Pro"/>
              <a:buChar char="–"/>
            </a:pPr>
            <a:r>
              <a:rPr lang="en-GB" sz="23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Turbines can be ugly and noisy (visual pollution and noise pollution)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Source Sans Pro"/>
              <a:buChar char="–"/>
            </a:pPr>
            <a:r>
              <a:rPr lang="en-GB" sz="23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works if the wind speed is above 5 m/s!  If the wind stops, you get no energy.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619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Source Sans Pro"/>
              <a:buChar char="–"/>
            </a:pPr>
            <a:r>
              <a:rPr lang="en-GB" sz="23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Cannot be used in high winds in case of damage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9" name="Google Shape;89;p15" descr="Image result for wind turbine too fa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2539" y="4926865"/>
            <a:ext cx="30480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94800" y="935900"/>
            <a:ext cx="1133400" cy="492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>
                <a:latin typeface="Source Sans Pro"/>
                <a:ea typeface="Source Sans Pro"/>
                <a:cs typeface="Source Sans Pro"/>
                <a:sym typeface="Source Sans Pro"/>
              </a:rPr>
              <a:t>RECAP</a:t>
            </a:r>
            <a:endParaRPr sz="2000" b="1" u="sng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194800" y="211275"/>
            <a:ext cx="10397100" cy="521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How can we adapt a wind turbine design to increase the energy output?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42000" y="1109100"/>
            <a:ext cx="10397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dk2"/>
                </a:solidFill>
              </a:rPr>
              <a:t>Planning your investigation</a:t>
            </a:r>
            <a:endParaRPr sz="2200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Develop a hypothesis for your investigation</a:t>
            </a:r>
            <a:endParaRPr sz="2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Identify your variables (Control, Independent, Dependent)</a:t>
            </a:r>
            <a:endParaRPr sz="2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Write an appropriate method for your investigation. </a:t>
            </a:r>
            <a:endParaRPr sz="2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Write a risk assessment for your investigation</a:t>
            </a:r>
            <a:endParaRPr sz="22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Produce an appropriate results table.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184013" y="3078073"/>
            <a:ext cx="8074500" cy="2249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b="1">
                <a:latin typeface="Source Sans Pro"/>
                <a:ea typeface="Source Sans Pro"/>
                <a:cs typeface="Source Sans Pro"/>
                <a:sym typeface="Source Sans Pro"/>
              </a:rPr>
              <a:t>P= IV</a:t>
            </a:r>
            <a:endParaRPr sz="12000" b="1" baseline="30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1454" y="195816"/>
            <a:ext cx="10692000" cy="1064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latin typeface="Source Sans Pro"/>
                <a:ea typeface="Source Sans Pro"/>
                <a:cs typeface="Source Sans Pro"/>
                <a:sym typeface="Source Sans Pro"/>
              </a:rPr>
              <a:t>Power = Current x Potential difference </a:t>
            </a:r>
            <a:endParaRPr sz="4800" b="1" baseline="30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94800" y="211275"/>
            <a:ext cx="10397100" cy="5211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875" tIns="104875" rIns="104875" bIns="10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Raleway"/>
                <a:ea typeface="Raleway"/>
                <a:cs typeface="Raleway"/>
                <a:sym typeface="Raleway"/>
              </a:rPr>
              <a:t>How can we adapt a wind turbine design to increase the energy output?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42000" y="1109100"/>
            <a:ext cx="103971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dk2"/>
                </a:solidFill>
              </a:rPr>
              <a:t>Evaluating your investigation</a:t>
            </a:r>
            <a:endParaRPr sz="2200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Data analysis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LcParenR"/>
            </a:pPr>
            <a:r>
              <a:rPr lang="en-GB" sz="2200">
                <a:solidFill>
                  <a:schemeClr val="dk2"/>
                </a:solidFill>
              </a:rPr>
              <a:t>What do your result show?</a:t>
            </a:r>
            <a:endParaRPr sz="22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Discussion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LcParenR"/>
            </a:pPr>
            <a:r>
              <a:rPr lang="en-GB" sz="2200">
                <a:solidFill>
                  <a:schemeClr val="dk2"/>
                </a:solidFill>
              </a:rPr>
              <a:t>Are these the results you expected? If not, why do you think the results turned out differently?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LcParenR"/>
            </a:pPr>
            <a:r>
              <a:rPr lang="en-GB" sz="2200">
                <a:solidFill>
                  <a:schemeClr val="dk2"/>
                </a:solidFill>
              </a:rPr>
              <a:t>What went well in your investigation?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LcParenR"/>
            </a:pPr>
            <a:r>
              <a:rPr lang="en-GB" sz="2200">
                <a:solidFill>
                  <a:schemeClr val="dk2"/>
                </a:solidFill>
              </a:rPr>
              <a:t>What could you do to improve your investigation? </a:t>
            </a:r>
            <a:endParaRPr sz="2200">
              <a:solidFill>
                <a:schemeClr val="dk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 sz="2200">
                <a:solidFill>
                  <a:schemeClr val="dk2"/>
                </a:solidFill>
              </a:rPr>
              <a:t>Conclusion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LcParenR"/>
            </a:pPr>
            <a:r>
              <a:rPr lang="en-GB" sz="2200">
                <a:solidFill>
                  <a:schemeClr val="dk2"/>
                </a:solidFill>
              </a:rPr>
              <a:t>Summarise your results and investigation in 2-3 sentences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 descr="Marden Logo 240x299.jpg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10127026" y="56326"/>
            <a:ext cx="492175" cy="612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9"/>
          <p:cNvSpPr txBox="1"/>
          <p:nvPr/>
        </p:nvSpPr>
        <p:spPr>
          <a:xfrm>
            <a:off x="147450" y="174300"/>
            <a:ext cx="10397100" cy="6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dk2"/>
                </a:solidFill>
              </a:rPr>
              <a:t>Lab report checklist</a:t>
            </a:r>
            <a:endParaRPr sz="2200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Introduction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Aim of the investigation: Why are you carrying out the investigation?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Hypothesis: What is your prediction for the investigation?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Variables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Independent variable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Dependant variable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Control variable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Method and equipment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Risk assessment 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Results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Data table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Graph if appropriate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Discussion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What does your data show?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Are there any unexpected results? Why?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How could you improve your experiment? </a:t>
            </a:r>
            <a:endParaRPr sz="2200">
              <a:solidFill>
                <a:schemeClr val="dk2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Has this lead you to want to investigate another variable? </a:t>
            </a:r>
            <a:endParaRPr sz="220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en-GB" sz="2200">
                <a:solidFill>
                  <a:schemeClr val="dk2"/>
                </a:solidFill>
              </a:rPr>
              <a:t>Conclusion: summary of your data and discussion.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397000" y="2499000"/>
            <a:ext cx="4368000" cy="2401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Source Sans Pro"/>
                <a:ea typeface="Source Sans Pro"/>
                <a:cs typeface="Source Sans Pro"/>
                <a:sym typeface="Source Sans Pro"/>
              </a:rPr>
              <a:t>In your discussion, you should use and include  your own knowledge and understanding of wind power when considering your results and what they might mean. 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 1 : Results</a:t>
            </a:r>
            <a:endParaRPr/>
          </a:p>
        </p:txBody>
      </p:sp>
      <p:graphicFrame>
        <p:nvGraphicFramePr>
          <p:cNvPr id="121" name="Google Shape;121;p20"/>
          <p:cNvGraphicFramePr/>
          <p:nvPr>
            <p:extLst>
              <p:ext uri="{D42A27DB-BD31-4B8C-83A1-F6EECF244321}">
                <p14:modId xmlns:p14="http://schemas.microsoft.com/office/powerpoint/2010/main" val="2650147028"/>
              </p:ext>
            </p:extLst>
          </p:nvPr>
        </p:nvGraphicFramePr>
        <p:xfrm>
          <a:off x="152400" y="152400"/>
          <a:ext cx="10327050" cy="5180675"/>
        </p:xfrm>
        <a:graphic>
          <a:graphicData uri="http://schemas.openxmlformats.org/drawingml/2006/table">
            <a:tbl>
              <a:tblPr>
                <a:noFill/>
                <a:tableStyleId>{70F69D7E-562D-4810-B14E-7AE4F13F0671}</a:tableStyleId>
              </a:tblPr>
              <a:tblGrid>
                <a:gridCol w="21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6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8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Angle Of Blades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10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20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30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40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50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60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70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80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90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65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Amps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0.01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0.01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0.03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0.03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0.04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Volts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0.05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0.06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0.07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0.09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0.12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0.12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0.19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0.23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Power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0.001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0.0006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0.0014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0.0027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0.0024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0.0036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0.0038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0.0092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0.004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Independent Variables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C34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B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Max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B4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Wind Speed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Voltage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0.23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Angle Of Blades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Amps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0.04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Number Of Blades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Power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0.0092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63d275e-959e-45eb-99c8-57156ccfb80a" xsi:nil="true"/>
    <lcf76f155ced4ddcb4097134ff3c332f xmlns="b63d275e-959e-45eb-99c8-57156ccfb80a">
      <Terms xmlns="http://schemas.microsoft.com/office/infopath/2007/PartnerControls"/>
    </lcf76f155ced4ddcb4097134ff3c332f>
    <TaxCatchAll xmlns="dd923a34-5cc4-47bb-a92d-bff4e3bc03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E16D63799B43B7E1EFDF06435F45" ma:contentTypeVersion="15" ma:contentTypeDescription="Create a new document." ma:contentTypeScope="" ma:versionID="7a968900202b01f7ed7febd64c9d3387">
  <xsd:schema xmlns:xsd="http://www.w3.org/2001/XMLSchema" xmlns:xs="http://www.w3.org/2001/XMLSchema" xmlns:p="http://schemas.microsoft.com/office/2006/metadata/properties" xmlns:ns2="b63d275e-959e-45eb-99c8-57156ccfb80a" xmlns:ns3="dd923a34-5cc4-47bb-a92d-bff4e3bc03b3" targetNamespace="http://schemas.microsoft.com/office/2006/metadata/properties" ma:root="true" ma:fieldsID="5a551a6919746522e4a42f3605a351a3" ns2:_="" ns3:_="">
    <xsd:import namespace="b63d275e-959e-45eb-99c8-57156ccfb80a"/>
    <xsd:import namespace="dd923a34-5cc4-47bb-a92d-bff4e3bc0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275e-959e-45eb-99c8-57156ccfb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6d91010-7741-4787-973f-69774252c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a34-5cc4-47bb-a92d-bff4e3bc03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71f2ba-b055-4498-b953-1ae9a0a297fb}" ma:internalName="TaxCatchAll" ma:showField="CatchAllData" ma:web="dd923a34-5cc4-47bb-a92d-bff4e3bc03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8D220-285A-4836-9519-8355E8B46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A783A-9F0D-4984-87D0-F25AB567DCBE}">
  <ds:schemaRefs>
    <ds:schemaRef ds:uri="b63d275e-959e-45eb-99c8-57156ccfb80a"/>
    <ds:schemaRef ds:uri="dd923a34-5cc4-47bb-a92d-bff4e3bc03b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4AF1AD-63E2-40EF-8A56-88861968D5A9}">
  <ds:schemaRefs>
    <ds:schemaRef ds:uri="b63d275e-959e-45eb-99c8-57156ccfb80a"/>
    <ds:schemaRef ds:uri="dd923a34-5cc4-47bb-a92d-bff4e3bc03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Plum</vt:lpstr>
      <vt:lpstr>Wind Turbine Investigation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Turbine Investigation </dc:title>
  <cp:revision>1</cp:revision>
  <dcterms:modified xsi:type="dcterms:W3CDTF">2024-03-15T12:31:27Z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0x0101008733E16D63799B43B7E1EFDF06435F45</vt:lpwstr>
  </property>
  <property fmtid="{D5CDD505-2E9C-101B-9397-08002B2CF9AE}" pid="3" name="Order">
    <vt:r8>529400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