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4"/>
  </p:notesMasterIdLst>
  <p:sldIdLst>
    <p:sldId id="282" r:id="rId4"/>
    <p:sldId id="284" r:id="rId5"/>
    <p:sldId id="283" r:id="rId6"/>
    <p:sldId id="288" r:id="rId7"/>
    <p:sldId id="285" r:id="rId8"/>
    <p:sldId id="305" r:id="rId9"/>
    <p:sldId id="306" r:id="rId10"/>
    <p:sldId id="287" r:id="rId11"/>
    <p:sldId id="304" r:id="rId12"/>
    <p:sldId id="28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0E57"/>
    <a:srgbClr val="D348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E2A6E6-CEA8-AF93-9ECC-4EB307C88302}" v="1" dt="2023-01-11T10:41:19.2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5"/>
    <p:restoredTop sz="80000"/>
  </p:normalViewPr>
  <p:slideViewPr>
    <p:cSldViewPr snapToGrid="0" snapToObjects="1">
      <p:cViewPr varScale="1">
        <p:scale>
          <a:sx n="53" d="100"/>
          <a:sy n="53" d="100"/>
        </p:scale>
        <p:origin x="98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brookbanks" userId="S::davidbrookbanks_hotmail.com#ext#@sunderlandcitycouncil.onmicrosoft.com::7e3bd657-c96a-4e47-9ae6-dfec78dcf3e2" providerId="AD" clId="Web-{E0E2A6E6-CEA8-AF93-9ECC-4EB307C88302}"/>
    <pc:docChg chg="modSld">
      <pc:chgData name="davidbrookbanks" userId="S::davidbrookbanks_hotmail.com#ext#@sunderlandcitycouncil.onmicrosoft.com::7e3bd657-c96a-4e47-9ae6-dfec78dcf3e2" providerId="AD" clId="Web-{E0E2A6E6-CEA8-AF93-9ECC-4EB307C88302}" dt="2023-01-11T10:41:38.628" v="7"/>
      <pc:docMkLst>
        <pc:docMk/>
      </pc:docMkLst>
      <pc:sldChg chg="modNotes">
        <pc:chgData name="davidbrookbanks" userId="S::davidbrookbanks_hotmail.com#ext#@sunderlandcitycouncil.onmicrosoft.com::7e3bd657-c96a-4e47-9ae6-dfec78dcf3e2" providerId="AD" clId="Web-{E0E2A6E6-CEA8-AF93-9ECC-4EB307C88302}" dt="2023-01-11T10:41:38.628" v="7"/>
        <pc:sldMkLst>
          <pc:docMk/>
          <pc:sldMk cId="3794175181" sldId="30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6012A-B6B8-1B4B-B3DE-BFA740C7AFD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E8983-6ADB-074C-82EC-D9C11D0FB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48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dirty="0">
                <a:solidFill>
                  <a:srgbClr val="FF0000"/>
                </a:solidFill>
                <a:effectLst/>
              </a:rPr>
              <a:t> Introductory video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8983-6ADB-074C-82EC-D9C11D0FB6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35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What motivates you?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Jill McKinney, Head of Skills, Sunderland Software City</a:t>
            </a:r>
            <a:endParaRPr lang="en-GB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endParaRPr lang="en-GB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attracts you to this role?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David Jones, Vertical and Horizontal Markets Manager, NCFE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8983-6ADB-074C-82EC-D9C11D0FB6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03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Give me an example of when you have had to work independently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Neil Pilkington, Working Gateshead Job Coach, Gateshead Council</a:t>
            </a:r>
            <a:endParaRPr lang="en-GB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endParaRPr lang="en-GB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Arial"/>
                <a:ea typeface="MS Mincho"/>
                <a:cs typeface="Arial"/>
              </a:rPr>
              <a:t>Can you give an example of when </a:t>
            </a:r>
            <a:r>
              <a:rPr lang="en-GB" sz="1800" dirty="0">
                <a:solidFill>
                  <a:srgbClr val="000000"/>
                </a:solidFill>
                <a:latin typeface="Arial"/>
                <a:ea typeface="MS Mincho"/>
                <a:cs typeface="Arial"/>
              </a:rPr>
              <a:t>you've</a:t>
            </a:r>
            <a:r>
              <a:rPr lang="en-GB" sz="1800" dirty="0">
                <a:solidFill>
                  <a:srgbClr val="000000"/>
                </a:solidFill>
                <a:effectLst/>
                <a:latin typeface="Arial"/>
                <a:ea typeface="MS Mincho"/>
                <a:cs typeface="Arial"/>
              </a:rPr>
              <a:t> had to work as</a:t>
            </a:r>
            <a:r>
              <a:rPr lang="en-GB" sz="1800" dirty="0">
                <a:solidFill>
                  <a:srgbClr val="000000"/>
                </a:solidFill>
                <a:latin typeface="Arial"/>
                <a:ea typeface="MS Mincho"/>
                <a:cs typeface="Arial"/>
              </a:rPr>
              <a:t> part of</a:t>
            </a:r>
            <a:r>
              <a:rPr lang="en-GB" sz="1800" dirty="0">
                <a:solidFill>
                  <a:srgbClr val="000000"/>
                </a:solidFill>
                <a:effectLst/>
                <a:latin typeface="Arial"/>
                <a:ea typeface="MS Mincho"/>
                <a:cs typeface="Arial"/>
              </a:rPr>
              <a:t> a team to meet a deadline?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Michelle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Minnikin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Chartered Psychologist &amp; Coach, Work Pirates</a:t>
            </a:r>
            <a:endParaRPr lang="en-AU" sz="18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8983-6ADB-074C-82EC-D9C11D0FB6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3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 you be able to give me an example of a time that you have led a team or activity, and let me know what challenges you’ve had, and what difficulties you faced.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 Baird, Director &amp; Production Lead, I N F I N I T Y 27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I’d like you to give me an example please of when you’ve worked on a project with others and it’s not gone as well as you’d hoped. What did you do to overcome those issues, and how did you get it back on track?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Rhys Jones, R&amp;D Director, P&amp;G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8983-6ADB-074C-82EC-D9C11D0FB6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1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your unique selling points and how can you evidence them? 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Molly Sheridan, Community Relations Officer, Costain</a:t>
            </a:r>
          </a:p>
          <a:p>
            <a:pPr fontAlgn="base"/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How would your family and friends describe you?</a:t>
            </a:r>
          </a:p>
          <a:p>
            <a:pPr>
              <a:spcAft>
                <a:spcPts val="800"/>
              </a:spcAft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Jill McKinney, Head of Skills, Sunderland Software City</a:t>
            </a:r>
            <a:endParaRPr lang="en-AU" sz="18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fontAlgn="base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8983-6ADB-074C-82EC-D9C11D0FB6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22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43B6A-053F-2F44-BCE1-00D98F109D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627" y="1122363"/>
            <a:ext cx="10161373" cy="2387600"/>
          </a:xfrm>
          <a:prstGeom prst="rect">
            <a:avLst/>
          </a:prstGeom>
        </p:spPr>
        <p:txBody>
          <a:bodyPr anchor="b"/>
          <a:lstStyle>
            <a:lvl1pPr algn="l"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27A4A3-16D2-7642-B61E-003CE703AE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6627" y="3602038"/>
            <a:ext cx="10161373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72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C8274-0ADB-BF4D-B139-79D1AA726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05385"/>
            <a:ext cx="10896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5E091-208E-974F-B374-EB2FF4E06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817341"/>
            <a:ext cx="10896600" cy="33596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86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501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536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090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6020B-2AE0-DB43-9394-CC107D49C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69386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8131E-3E36-1849-92EC-B8E63754B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228782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8599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BC2BCEE-9B81-1E44-9CA5-985528CD89B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68313" y="126791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DC5FC8F-FC26-AE4E-8DBD-255972BD84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564904"/>
            <a:ext cx="82296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15290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64" r:id="rId4"/>
    <p:sldLayoutId id="2147483665" r:id="rId5"/>
    <p:sldLayoutId id="214748365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8D0E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ortheastambition.co.uk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4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3.mp4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5.mp4"/><Relationship Id="rId7" Type="http://schemas.openxmlformats.org/officeDocument/2006/relationships/image" Target="../media/image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5.mp4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7.mp4"/><Relationship Id="rId7" Type="http://schemas.openxmlformats.org/officeDocument/2006/relationships/image" Target="../media/image9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7.mp4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9.mp4"/><Relationship Id="rId7" Type="http://schemas.openxmlformats.org/officeDocument/2006/relationships/image" Target="../media/image9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9.mp4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BE2C8-31AB-D04E-A96F-1FAB4A57F2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b="1" dirty="0">
                <a:effectLst/>
                <a:latin typeface="Helvetica Neue" panose="02000503000000020004" pitchFamily="2" charset="0"/>
              </a:rPr>
              <a:t>Preparing for job interviews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8145C1-7EA4-BB43-8F70-212827E96F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sz="2800" dirty="0">
                <a:effectLst/>
                <a:latin typeface="Helvetica Neue" panose="02000503000000020004" pitchFamily="2" charset="0"/>
              </a:rPr>
              <a:t>Year 10 </a:t>
            </a:r>
          </a:p>
        </p:txBody>
      </p:sp>
    </p:spTree>
    <p:extLst>
      <p:ext uri="{BB962C8B-B14F-4D97-AF65-F5344CB8AC3E}">
        <p14:creationId xmlns:p14="http://schemas.microsoft.com/office/powerpoint/2010/main" val="1210193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0549EB6-180E-C94F-CA6C-4445717B378F}"/>
              </a:ext>
            </a:extLst>
          </p:cNvPr>
          <p:cNvSpPr txBox="1">
            <a:spLocks/>
          </p:cNvSpPr>
          <p:nvPr/>
        </p:nvSpPr>
        <p:spPr bwMode="auto">
          <a:xfrm>
            <a:off x="506627" y="1943100"/>
            <a:ext cx="7166919" cy="275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8D0E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dirty="0"/>
              <a:t>North East Ambition</a:t>
            </a:r>
            <a:br>
              <a:rPr lang="en-GB" sz="2400" dirty="0"/>
            </a:br>
            <a:r>
              <a:rPr lang="en-GB" sz="2400" dirty="0"/>
              <a:t> </a:t>
            </a:r>
            <a:br>
              <a:rPr lang="en-GB" sz="2400" dirty="0"/>
            </a:br>
            <a:r>
              <a:rPr lang="en-GB" sz="2400" b="0" dirty="0"/>
              <a:t>Raising the standard of career </a:t>
            </a:r>
            <a:br>
              <a:rPr lang="en-GB" sz="2400" b="0" dirty="0"/>
            </a:br>
            <a:r>
              <a:rPr lang="en-GB" sz="2400" b="0" dirty="0"/>
              <a:t>guidance for young people </a:t>
            </a:r>
            <a:br>
              <a:rPr lang="en-GB" sz="2400" b="0" dirty="0"/>
            </a:br>
            <a:r>
              <a:rPr lang="en-GB" sz="2400" b="0" dirty="0"/>
              <a:t>in the North East</a:t>
            </a:r>
            <a:br>
              <a:rPr lang="en-GB" sz="2400" b="0" dirty="0"/>
            </a:br>
            <a:r>
              <a:rPr lang="en-GB" sz="2400" b="0" dirty="0"/>
              <a:t> </a:t>
            </a:r>
            <a:br>
              <a:rPr lang="en-GB" sz="2400" dirty="0"/>
            </a:br>
            <a:r>
              <a:rPr lang="en-US" sz="1800" b="0" u="sng" dirty="0">
                <a:hlinkClick r:id="rId2"/>
              </a:rPr>
              <a:t>northeastambition.co.uk</a:t>
            </a:r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val="188496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41F060E-ECF1-4A37-B862-D20854D39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54" y="2040732"/>
            <a:ext cx="2217328" cy="221732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43CB5A0-BEB5-C40F-1BC8-6FFE85729C38}"/>
              </a:ext>
            </a:extLst>
          </p:cNvPr>
          <p:cNvSpPr txBox="1">
            <a:spLocks/>
          </p:cNvSpPr>
          <p:nvPr/>
        </p:nvSpPr>
        <p:spPr bwMode="auto">
          <a:xfrm>
            <a:off x="2815395" y="1822283"/>
            <a:ext cx="6763503" cy="116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sz="2400">
                <a:latin typeface="Helvetica Neue" panose="02000503000000020004" pitchFamily="2" charset="0"/>
              </a:rPr>
              <a:t>This resource is designed to help you prepare for job interviews.</a:t>
            </a:r>
            <a:endParaRPr lang="en-US" sz="2400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26FC3C2-8197-FF3F-111F-94889FA7898D}"/>
              </a:ext>
            </a:extLst>
          </p:cNvPr>
          <p:cNvSpPr txBox="1">
            <a:spLocks/>
          </p:cNvSpPr>
          <p:nvPr/>
        </p:nvSpPr>
        <p:spPr bwMode="auto">
          <a:xfrm>
            <a:off x="2815394" y="3172511"/>
            <a:ext cx="762214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>
                <a:latin typeface="Helvetica Neue" panose="02000503000000020004" pitchFamily="2" charset="0"/>
              </a:rPr>
              <a:t>You’re about to hear eight different interview questions from seven local employers in the North East.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92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A37C4-8907-BB49-BF7B-599C91790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0615" y="3244011"/>
            <a:ext cx="3005327" cy="1820357"/>
          </a:xfrm>
        </p:spPr>
        <p:txBody>
          <a:bodyPr/>
          <a:lstStyle/>
          <a:p>
            <a:pPr marL="0" indent="0" algn="ctr">
              <a:buNone/>
            </a:pPr>
            <a:r>
              <a:rPr lang="en-AU" sz="2000" dirty="0">
                <a:effectLst/>
              </a:rPr>
              <a:t>Each question is an example of what you would get asked when applying for any job in any sector.</a:t>
            </a:r>
          </a:p>
          <a:p>
            <a:pPr marL="0" indent="0" algn="ctr">
              <a:buNone/>
            </a:pPr>
            <a:endParaRPr lang="en-US" sz="2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3E5801-DCAC-2D47-2B1F-080CA0D97E2B}"/>
              </a:ext>
            </a:extLst>
          </p:cNvPr>
          <p:cNvCxnSpPr/>
          <p:nvPr/>
        </p:nvCxnSpPr>
        <p:spPr>
          <a:xfrm>
            <a:off x="2513662" y="3085515"/>
            <a:ext cx="2999232" cy="0"/>
          </a:xfrm>
          <a:prstGeom prst="line">
            <a:avLst/>
          </a:prstGeom>
          <a:ln w="22225">
            <a:solidFill>
              <a:srgbClr val="8D0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FA7F718-FC6F-5FA0-FF67-F88E8F46D685}"/>
              </a:ext>
            </a:extLst>
          </p:cNvPr>
          <p:cNvSpPr txBox="1">
            <a:spLocks/>
          </p:cNvSpPr>
          <p:nvPr/>
        </p:nvSpPr>
        <p:spPr bwMode="auto">
          <a:xfrm>
            <a:off x="6308892" y="3244011"/>
            <a:ext cx="3005327" cy="18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sz="2000" dirty="0"/>
              <a:t>Each question comes from a real local business that is recruiting staff.</a:t>
            </a:r>
            <a:endParaRPr lang="en-US" sz="20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34F781-F7E5-C1D2-C058-2AEC5F3CF76E}"/>
              </a:ext>
            </a:extLst>
          </p:cNvPr>
          <p:cNvCxnSpPr/>
          <p:nvPr/>
        </p:nvCxnSpPr>
        <p:spPr>
          <a:xfrm>
            <a:off x="6311939" y="3085515"/>
            <a:ext cx="2999232" cy="0"/>
          </a:xfrm>
          <a:prstGeom prst="line">
            <a:avLst/>
          </a:prstGeom>
          <a:ln w="22225">
            <a:solidFill>
              <a:srgbClr val="8D0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0B9E288-9D00-8E17-DDA2-B5A5AF63C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028" y="1974520"/>
            <a:ext cx="952500" cy="95250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852EFCBE-FB14-77F8-0770-6185EC265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305" y="1958285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64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_-_jill_mckinney (540p)">
            <a:hlinkClick r:id="" action="ppaction://media"/>
            <a:extLst>
              <a:ext uri="{FF2B5EF4-FFF2-40B4-BE49-F238E27FC236}">
                <a16:creationId xmlns:a16="http://schemas.microsoft.com/office/drawing/2014/main" id="{A2A59E73-5159-B29C-58CA-84A49971D4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15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1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39B1FBD5-E84A-743A-FC20-26F60B61B4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577" y="1696926"/>
            <a:ext cx="10588084" cy="2913174"/>
          </a:xfrm>
          <a:prstGeom prst="rect">
            <a:avLst/>
          </a:prstGeom>
        </p:spPr>
      </p:pic>
      <p:pic>
        <p:nvPicPr>
          <p:cNvPr id="11" name="year_10_-_jill_mckinney_-_question_1 (540p)">
            <a:hlinkClick r:id="" action="ppaction://media"/>
            <a:extLst>
              <a:ext uri="{FF2B5EF4-FFF2-40B4-BE49-F238E27FC236}">
                <a16:creationId xmlns:a16="http://schemas.microsoft.com/office/drawing/2014/main" id="{6EBC97D3-3A57-A3D7-6118-68B792FED4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0439" y="1946275"/>
            <a:ext cx="4238978" cy="2384425"/>
          </a:xfrm>
          <a:prstGeom prst="rect">
            <a:avLst/>
          </a:prstGeom>
        </p:spPr>
      </p:pic>
      <p:pic>
        <p:nvPicPr>
          <p:cNvPr id="3" name="year_10_-_david_jones_-_question (540p)">
            <a:hlinkClick r:id="" action="ppaction://media"/>
            <a:extLst>
              <a:ext uri="{FF2B5EF4-FFF2-40B4-BE49-F238E27FC236}">
                <a16:creationId xmlns:a16="http://schemas.microsoft.com/office/drawing/2014/main" id="{7FA3966F-FD2E-2BC4-C674-71EC40DEA60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48439" y="1961300"/>
            <a:ext cx="4238978" cy="238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4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39B1FBD5-E84A-743A-FC20-26F60B61B4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577" y="1696926"/>
            <a:ext cx="10588084" cy="2913174"/>
          </a:xfrm>
          <a:prstGeom prst="rect">
            <a:avLst/>
          </a:prstGeom>
        </p:spPr>
      </p:pic>
      <p:pic>
        <p:nvPicPr>
          <p:cNvPr id="4" name="year_10_-_neil_pilkington_-_question (540p)">
            <a:hlinkClick r:id="" action="ppaction://media"/>
            <a:extLst>
              <a:ext uri="{FF2B5EF4-FFF2-40B4-BE49-F238E27FC236}">
                <a16:creationId xmlns:a16="http://schemas.microsoft.com/office/drawing/2014/main" id="{8125E7D7-EAB5-D950-92CF-4666497958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0439" y="1946275"/>
            <a:ext cx="4238978" cy="2384425"/>
          </a:xfrm>
          <a:prstGeom prst="rect">
            <a:avLst/>
          </a:prstGeom>
        </p:spPr>
      </p:pic>
      <p:pic>
        <p:nvPicPr>
          <p:cNvPr id="6" name="year_10_-_michelle_minnikin_-_question (540p)">
            <a:hlinkClick r:id="" action="ppaction://media"/>
            <a:extLst>
              <a:ext uri="{FF2B5EF4-FFF2-40B4-BE49-F238E27FC236}">
                <a16:creationId xmlns:a16="http://schemas.microsoft.com/office/drawing/2014/main" id="{E093B6BC-B1D7-2596-0C94-F659FD43A95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73839" y="1946275"/>
            <a:ext cx="4238978" cy="238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7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 with medium confidence">
            <a:extLst>
              <a:ext uri="{FF2B5EF4-FFF2-40B4-BE49-F238E27FC236}">
                <a16:creationId xmlns:a16="http://schemas.microsoft.com/office/drawing/2014/main" id="{EBC64444-0A8B-F4A8-966B-7219A910D9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577" y="1696926"/>
            <a:ext cx="10588084" cy="2913174"/>
          </a:xfrm>
          <a:prstGeom prst="rect">
            <a:avLst/>
          </a:prstGeom>
        </p:spPr>
      </p:pic>
      <p:pic>
        <p:nvPicPr>
          <p:cNvPr id="4" name="year_10_-_dan_baird_-_question (540p)">
            <a:hlinkClick r:id="" action="ppaction://media"/>
            <a:extLst>
              <a:ext uri="{FF2B5EF4-FFF2-40B4-BE49-F238E27FC236}">
                <a16:creationId xmlns:a16="http://schemas.microsoft.com/office/drawing/2014/main" id="{B9512C26-2F6C-AB10-2F71-7B3148235F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0440" y="1946275"/>
            <a:ext cx="4238978" cy="2384425"/>
          </a:xfrm>
          <a:prstGeom prst="rect">
            <a:avLst/>
          </a:prstGeom>
        </p:spPr>
      </p:pic>
      <p:pic>
        <p:nvPicPr>
          <p:cNvPr id="5" name="year_10_-_rhys_jones_-_question_1 (540p)">
            <a:hlinkClick r:id="" action="ppaction://media"/>
            <a:extLst>
              <a:ext uri="{FF2B5EF4-FFF2-40B4-BE49-F238E27FC236}">
                <a16:creationId xmlns:a16="http://schemas.microsoft.com/office/drawing/2014/main" id="{5EA5F1B1-3B4F-D764-316F-BCE36ED8DB6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37328" y="1946275"/>
            <a:ext cx="4250089" cy="23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5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32582BE6-039D-16EC-C5A8-ED0ED0F831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577" y="1696926"/>
            <a:ext cx="10588084" cy="2913174"/>
          </a:xfrm>
          <a:prstGeom prst="rect">
            <a:avLst/>
          </a:prstGeom>
        </p:spPr>
      </p:pic>
      <p:pic>
        <p:nvPicPr>
          <p:cNvPr id="6" name="year_10_-_jill_mckinney_-_question_2 (540p)">
            <a:hlinkClick r:id="" action="ppaction://media"/>
            <a:extLst>
              <a:ext uri="{FF2B5EF4-FFF2-40B4-BE49-F238E27FC236}">
                <a16:creationId xmlns:a16="http://schemas.microsoft.com/office/drawing/2014/main" id="{EC7495C8-6DD3-F6B9-EA96-C7978697F2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37328" y="1946275"/>
            <a:ext cx="4250089" cy="2390675"/>
          </a:xfrm>
          <a:prstGeom prst="rect">
            <a:avLst/>
          </a:prstGeom>
        </p:spPr>
      </p:pic>
      <p:pic>
        <p:nvPicPr>
          <p:cNvPr id="8" name="year_10_-_molly_sheridan_-_question (540p)">
            <a:hlinkClick r:id="" action="ppaction://media"/>
            <a:extLst>
              <a:ext uri="{FF2B5EF4-FFF2-40B4-BE49-F238E27FC236}">
                <a16:creationId xmlns:a16="http://schemas.microsoft.com/office/drawing/2014/main" id="{2ED39F69-9C27-0819-883B-F1BE513790D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0440" y="1946275"/>
            <a:ext cx="4250089" cy="23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7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A37C4-8907-BB49-BF7B-599C917909E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0" y="2023967"/>
            <a:ext cx="5257800" cy="3665633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Would you be able to give me an example of a time that you have led a team or activity, and let me know what challenges you’ve had, and what difficulties you faced.</a:t>
            </a:r>
            <a:br>
              <a:rPr lang="en-US" sz="1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Dan Baird, Director &amp; Production Lead, I N F I N I T Y 27</a:t>
            </a:r>
            <a:endParaRPr lang="en-US" sz="1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So I’d like you to give me an example please of when you’ve worked on a project with others and it’s not gone as well as you’d hoped. What did you do to overcome those issues, and how did you get it back on track?</a:t>
            </a:r>
            <a:br>
              <a:rPr lang="en-US" sz="1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Rhys Jones, R&amp;D Director, P&amp;G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What are your unique selling points and how can you evidence them?</a:t>
            </a:r>
            <a:br>
              <a:rPr lang="en-US" sz="1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Molly Sheridan, Community Relations Officer, Costain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How would your family and friends describe you?</a:t>
            </a:r>
            <a:br>
              <a:rPr lang="en-US" sz="1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Jill McKinney, Head of Skills, Sunderland Software City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1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E573FD0-E3DD-51F3-2162-73CE417DF024}"/>
              </a:ext>
            </a:extLst>
          </p:cNvPr>
          <p:cNvSpPr txBox="1">
            <a:spLocks/>
          </p:cNvSpPr>
          <p:nvPr/>
        </p:nvSpPr>
        <p:spPr bwMode="auto">
          <a:xfrm>
            <a:off x="464324" y="2166668"/>
            <a:ext cx="5326876" cy="338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 dirty="0">
                <a:ea typeface="MS Mincho" panose="02020609040205080304" pitchFamily="49" charset="-128"/>
                <a:cs typeface="Times New Roman" panose="02020603050405020304" pitchFamily="18" charset="0"/>
              </a:rPr>
              <a:t>What motivates you?</a:t>
            </a:r>
            <a:br>
              <a:rPr lang="en-US" sz="1400" b="1" dirty="0"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Jill McKinney, Head of Skills, Sunderland Software City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 dirty="0">
                <a:ea typeface="MS Mincho" panose="02020609040205080304" pitchFamily="49" charset="-128"/>
                <a:cs typeface="Times New Roman" panose="02020603050405020304" pitchFamily="18" charset="0"/>
              </a:rPr>
              <a:t>What attracts you to this role?</a:t>
            </a:r>
            <a:br>
              <a:rPr lang="en-US" sz="1400" b="1" dirty="0"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David Jones, Vertical and Horizontal Markets Manager, NCFE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 dirty="0">
                <a:ea typeface="MS Mincho" panose="02020609040205080304" pitchFamily="49" charset="-128"/>
                <a:cs typeface="Times New Roman" panose="02020603050405020304" pitchFamily="18" charset="0"/>
              </a:rPr>
              <a:t>Give me an example of when you’ve had to work independently.</a:t>
            </a:r>
            <a:br>
              <a:rPr lang="en-US" sz="1400" b="1" dirty="0"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Neil Pilkington, Working Gateshead Job Coach, Gateshead Council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 dirty="0">
                <a:ea typeface="MS Mincho" panose="02020609040205080304" pitchFamily="49" charset="-128"/>
                <a:cs typeface="Times New Roman" panose="02020603050405020304" pitchFamily="18" charset="0"/>
              </a:rPr>
              <a:t>Can you give an example of when you’ve had to work as part of a team to meet a deadline?</a:t>
            </a:r>
            <a:br>
              <a:rPr lang="en-US" sz="1400" b="1" dirty="0"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Michelle </a:t>
            </a:r>
            <a:r>
              <a:rPr lang="en-US" sz="1400" dirty="0" err="1">
                <a:ea typeface="MS Mincho" panose="02020609040205080304" pitchFamily="49" charset="-128"/>
                <a:cs typeface="Times New Roman" panose="02020603050405020304" pitchFamily="18" charset="0"/>
              </a:rPr>
              <a:t>Minnikin</a:t>
            </a: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, Chartered Psychologist &amp; Coach, Work Pirates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15CCF48-D939-B83B-FD0A-94C5DD229114}"/>
              </a:ext>
            </a:extLst>
          </p:cNvPr>
          <p:cNvSpPr txBox="1">
            <a:spLocks/>
          </p:cNvSpPr>
          <p:nvPr/>
        </p:nvSpPr>
        <p:spPr bwMode="auto">
          <a:xfrm>
            <a:off x="471268" y="432921"/>
            <a:ext cx="8063132" cy="1167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rgbClr val="8D0E57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Interview questions are designed to help potential employers learn more about you and your suitability for a job role. Interviewers use specific questions to find out how you’ve used certain skills to approach different situations in your work, academic, and personal life.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400" dirty="0">
                <a:solidFill>
                  <a:srgbClr val="8D0E57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Here is a set of common interview questions asked by North East employers. Your task is to prepare a response for each question.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75878F-A413-85B8-A812-E146587A2B9D}"/>
              </a:ext>
            </a:extLst>
          </p:cNvPr>
          <p:cNvCxnSpPr>
            <a:cxnSpLocks/>
          </p:cNvCxnSpPr>
          <p:nvPr/>
        </p:nvCxnSpPr>
        <p:spPr>
          <a:xfrm>
            <a:off x="575081" y="1852343"/>
            <a:ext cx="10677119" cy="0"/>
          </a:xfrm>
          <a:prstGeom prst="line">
            <a:avLst/>
          </a:prstGeom>
          <a:ln w="22225">
            <a:solidFill>
              <a:srgbClr val="8D0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306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F451E7BB94EC42BB1CBA2AB05314F0" ma:contentTypeVersion="16" ma:contentTypeDescription="Create a new document." ma:contentTypeScope="" ma:versionID="cd9a6a55d16837bf1fb1f5a26430fcc4">
  <xsd:schema xmlns:xsd="http://www.w3.org/2001/XMLSchema" xmlns:xs="http://www.w3.org/2001/XMLSchema" xmlns:p="http://schemas.microsoft.com/office/2006/metadata/properties" xmlns:ns2="5e3e4265-ed79-49cd-a533-8e861273143d" xmlns:ns3="2310c43a-e547-4e9b-8963-1550ed35cb77" xmlns:ns4="0862de27-bf98-42c3-9af4-81ee2ef416fb" targetNamespace="http://schemas.microsoft.com/office/2006/metadata/properties" ma:root="true" ma:fieldsID="4aa90f12405e5cbc843acce62689c418" ns2:_="" ns3:_="" ns4:_="">
    <xsd:import namespace="5e3e4265-ed79-49cd-a533-8e861273143d"/>
    <xsd:import namespace="2310c43a-e547-4e9b-8963-1550ed35cb77"/>
    <xsd:import namespace="0862de27-bf98-42c3-9af4-81ee2ef416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3e4265-ed79-49cd-a533-8e86127314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6d91010-7741-4787-973f-69774252c9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10c43a-e547-4e9b-8963-1550ed35cb7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62de27-bf98-42c3-9af4-81ee2ef416fb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c78d09d4-e983-4bd1-934e-2c5a726538e9}" ma:internalName="TaxCatchAll" ma:showField="CatchAllData" ma:web="2310c43a-e547-4e9b-8963-1550ed35cb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92E7CB-D649-446F-AC33-8CB16BD1E3F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1A137B-87CC-4062-AAB4-EB5D21E94B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3e4265-ed79-49cd-a533-8e861273143d"/>
    <ds:schemaRef ds:uri="2310c43a-e547-4e9b-8963-1550ed35cb77"/>
    <ds:schemaRef ds:uri="0862de27-bf98-42c3-9af4-81ee2ef416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9160</TotalTime>
  <Words>658</Words>
  <Application>Microsoft Office PowerPoint</Application>
  <PresentationFormat>Widescreen</PresentationFormat>
  <Paragraphs>41</Paragraphs>
  <Slides>10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Helvetica Neue</vt:lpstr>
      <vt:lpstr>Office Theme</vt:lpstr>
      <vt:lpstr>Preparing for job interviews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Miners</dc:creator>
  <cp:lastModifiedBy>ROBSON, Kathryn (SOUTH TYNESIDE ENHANCED PRIMARY CARE)</cp:lastModifiedBy>
  <cp:revision>68</cp:revision>
  <dcterms:created xsi:type="dcterms:W3CDTF">2019-11-28T00:18:28Z</dcterms:created>
  <dcterms:modified xsi:type="dcterms:W3CDTF">2023-10-12T11:36:59Z</dcterms:modified>
</cp:coreProperties>
</file>