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66" r:id="rId3"/>
    <p:sldId id="272" r:id="rId4"/>
    <p:sldId id="258" r:id="rId5"/>
    <p:sldId id="267" r:id="rId6"/>
    <p:sldId id="263" r:id="rId7"/>
    <p:sldId id="261" r:id="rId8"/>
    <p:sldId id="264" r:id="rId9"/>
    <p:sldId id="268" r:id="rId10"/>
    <p:sldId id="269" r:id="rId11"/>
    <p:sldId id="270" r:id="rId12"/>
    <p:sldId id="271" r:id="rId13"/>
    <p:sldId id="285" r:id="rId14"/>
    <p:sldId id="274" r:id="rId15"/>
    <p:sldId id="275" r:id="rId16"/>
    <p:sldId id="276" r:id="rId17"/>
    <p:sldId id="277" r:id="rId18"/>
    <p:sldId id="280" r:id="rId19"/>
    <p:sldId id="284" r:id="rId20"/>
    <p:sldId id="281" r:id="rId21"/>
    <p:sldId id="282" r:id="rId22"/>
    <p:sldId id="283" r:id="rId23"/>
    <p:sldId id="260" r:id="rId24"/>
    <p:sldId id="279" r:id="rId25"/>
    <p:sldId id="278" r:id="rId26"/>
  </p:sldIdLst>
  <p:sldSz cx="9144000" cy="6858000" type="screen4x3"/>
  <p:notesSz cx="6797675" cy="9929813"/>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1"/>
    <p:restoredTop sz="77266"/>
  </p:normalViewPr>
  <p:slideViewPr>
    <p:cSldViewPr>
      <p:cViewPr varScale="1">
        <p:scale>
          <a:sx n="51" d="100"/>
          <a:sy n="51" d="100"/>
        </p:scale>
        <p:origin x="1380"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6E1E30-ED6B-3D4D-AAFF-36088F28B693}"/>
              </a:ext>
            </a:extLst>
          </p:cNvPr>
          <p:cNvSpPr>
            <a:spLocks noGrp="1"/>
          </p:cNvSpPr>
          <p:nvPr>
            <p:ph type="hdr" sz="quarter"/>
          </p:nvPr>
        </p:nvSpPr>
        <p:spPr>
          <a:xfrm>
            <a:off x="0" y="0"/>
            <a:ext cx="2946400" cy="497047"/>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AD1B2FA2-236F-CD46-BC01-48D3F26E2992}"/>
              </a:ext>
            </a:extLst>
          </p:cNvPr>
          <p:cNvSpPr>
            <a:spLocks noGrp="1"/>
          </p:cNvSpPr>
          <p:nvPr>
            <p:ph type="dt" sz="quarter" idx="1"/>
          </p:nvPr>
        </p:nvSpPr>
        <p:spPr>
          <a:xfrm>
            <a:off x="3849688" y="0"/>
            <a:ext cx="2946400" cy="497047"/>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9363FE4-D251-FB4E-83B1-CA51E5A83DA8}" type="datetimeFigureOut">
              <a:rPr lang="en-US" altLang="en-US"/>
              <a:pPr/>
              <a:t>10/9/2023</a:t>
            </a:fld>
            <a:endParaRPr lang="en-US" altLang="en-US"/>
          </a:p>
        </p:txBody>
      </p:sp>
      <p:sp>
        <p:nvSpPr>
          <p:cNvPr id="4" name="Footer Placeholder 3">
            <a:extLst>
              <a:ext uri="{FF2B5EF4-FFF2-40B4-BE49-F238E27FC236}">
                <a16:creationId xmlns:a16="http://schemas.microsoft.com/office/drawing/2014/main" id="{0EBAE693-4615-F748-9B77-0AC564352D74}"/>
              </a:ext>
            </a:extLst>
          </p:cNvPr>
          <p:cNvSpPr>
            <a:spLocks noGrp="1"/>
          </p:cNvSpPr>
          <p:nvPr>
            <p:ph type="ftr" sz="quarter" idx="2"/>
          </p:nvPr>
        </p:nvSpPr>
        <p:spPr>
          <a:xfrm>
            <a:off x="0" y="9431179"/>
            <a:ext cx="2946400" cy="497046"/>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75ED37D-BC21-1A42-997C-683180E996AD}"/>
              </a:ext>
            </a:extLst>
          </p:cNvPr>
          <p:cNvSpPr>
            <a:spLocks noGrp="1"/>
          </p:cNvSpPr>
          <p:nvPr>
            <p:ph type="sldNum" sz="quarter" idx="3"/>
          </p:nvPr>
        </p:nvSpPr>
        <p:spPr>
          <a:xfrm>
            <a:off x="3849688" y="9431179"/>
            <a:ext cx="2946400" cy="497046"/>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12D141F-266C-C74B-AEC8-47A4D0D5777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797DD78-D499-F74E-A9B4-E53F8A1841E3}"/>
              </a:ext>
            </a:extLst>
          </p:cNvPr>
          <p:cNvSpPr>
            <a:spLocks noGrp="1" noChangeArrowheads="1"/>
          </p:cNvSpPr>
          <p:nvPr>
            <p:ph type="hdr" sz="quarter"/>
          </p:nvPr>
        </p:nvSpPr>
        <p:spPr bwMode="auto">
          <a:xfrm>
            <a:off x="0" y="0"/>
            <a:ext cx="2946400" cy="4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Arial" charset="0"/>
              </a:defRPr>
            </a:lvl1pPr>
          </a:lstStyle>
          <a:p>
            <a:pPr>
              <a:defRPr/>
            </a:pPr>
            <a:endParaRPr lang="en-GB" altLang="en-US"/>
          </a:p>
        </p:txBody>
      </p:sp>
      <p:sp>
        <p:nvSpPr>
          <p:cNvPr id="47107" name="Rectangle 3">
            <a:extLst>
              <a:ext uri="{FF2B5EF4-FFF2-40B4-BE49-F238E27FC236}">
                <a16:creationId xmlns:a16="http://schemas.microsoft.com/office/drawing/2014/main" id="{1B2DB499-DC95-064F-B29F-389E07D8D224}"/>
              </a:ext>
            </a:extLst>
          </p:cNvPr>
          <p:cNvSpPr>
            <a:spLocks noGrp="1" noChangeArrowheads="1"/>
          </p:cNvSpPr>
          <p:nvPr>
            <p:ph type="dt" idx="1"/>
          </p:nvPr>
        </p:nvSpPr>
        <p:spPr bwMode="auto">
          <a:xfrm>
            <a:off x="3849688" y="0"/>
            <a:ext cx="2946400" cy="4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Arial" panose="020B0604020202020204" pitchFamily="34" charset="0"/>
              </a:defRPr>
            </a:lvl1pPr>
          </a:lstStyle>
          <a:p>
            <a:fld id="{7BA27173-4017-A248-9F20-5B5014836CDE}" type="datetimeFigureOut">
              <a:rPr lang="en-GB" altLang="en-US"/>
              <a:pPr/>
              <a:t>09/10/2023</a:t>
            </a:fld>
            <a:endParaRPr lang="en-GB" altLang="en-US"/>
          </a:p>
        </p:txBody>
      </p:sp>
      <p:sp>
        <p:nvSpPr>
          <p:cNvPr id="3076" name="Rectangle 4">
            <a:extLst>
              <a:ext uri="{FF2B5EF4-FFF2-40B4-BE49-F238E27FC236}">
                <a16:creationId xmlns:a16="http://schemas.microsoft.com/office/drawing/2014/main" id="{D3F999D5-6B48-6148-A841-28765CF33563}"/>
              </a:ext>
            </a:extLst>
          </p:cNvPr>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7109" name="Rectangle 5">
            <a:extLst>
              <a:ext uri="{FF2B5EF4-FFF2-40B4-BE49-F238E27FC236}">
                <a16:creationId xmlns:a16="http://schemas.microsoft.com/office/drawing/2014/main" id="{2D0AEB6C-5C76-9F45-A39D-EBE06CBA34CB}"/>
              </a:ext>
            </a:extLst>
          </p:cNvPr>
          <p:cNvSpPr>
            <a:spLocks noGrp="1" noChangeArrowheads="1"/>
          </p:cNvSpPr>
          <p:nvPr>
            <p:ph type="body" sz="quarter" idx="3"/>
          </p:nvPr>
        </p:nvSpPr>
        <p:spPr bwMode="auto">
          <a:xfrm>
            <a:off x="679450" y="4716383"/>
            <a:ext cx="5438775" cy="446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7110" name="Rectangle 6">
            <a:extLst>
              <a:ext uri="{FF2B5EF4-FFF2-40B4-BE49-F238E27FC236}">
                <a16:creationId xmlns:a16="http://schemas.microsoft.com/office/drawing/2014/main" id="{FC2010A3-F39A-3445-835D-C40CAFDF6814}"/>
              </a:ext>
            </a:extLst>
          </p:cNvPr>
          <p:cNvSpPr>
            <a:spLocks noGrp="1" noChangeArrowheads="1"/>
          </p:cNvSpPr>
          <p:nvPr>
            <p:ph type="ftr" sz="quarter" idx="4"/>
          </p:nvPr>
        </p:nvSpPr>
        <p:spPr bwMode="auto">
          <a:xfrm>
            <a:off x="0" y="9431179"/>
            <a:ext cx="2946400"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Arial" charset="0"/>
              </a:defRPr>
            </a:lvl1pPr>
          </a:lstStyle>
          <a:p>
            <a:pPr>
              <a:defRPr/>
            </a:pPr>
            <a:endParaRPr lang="en-GB" altLang="en-US"/>
          </a:p>
        </p:txBody>
      </p:sp>
      <p:sp>
        <p:nvSpPr>
          <p:cNvPr id="47111" name="Rectangle 7">
            <a:extLst>
              <a:ext uri="{FF2B5EF4-FFF2-40B4-BE49-F238E27FC236}">
                <a16:creationId xmlns:a16="http://schemas.microsoft.com/office/drawing/2014/main" id="{F3C34ED2-79FB-DC46-B949-697B09085AAB}"/>
              </a:ext>
            </a:extLst>
          </p:cNvPr>
          <p:cNvSpPr>
            <a:spLocks noGrp="1" noChangeArrowheads="1"/>
          </p:cNvSpPr>
          <p:nvPr>
            <p:ph type="sldNum" sz="quarter" idx="5"/>
          </p:nvPr>
        </p:nvSpPr>
        <p:spPr bwMode="auto">
          <a:xfrm>
            <a:off x="3849688" y="9431179"/>
            <a:ext cx="2946400"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fld id="{E777D505-3367-764B-974E-05FD35492FAF}" type="slidenum">
              <a:rPr lang="en-GB" altLang="en-US"/>
              <a:pPr/>
              <a:t>‹#›</a:t>
            </a:fld>
            <a:endParaRPr lang="en-GB" altLang="en-US"/>
          </a:p>
        </p:txBody>
      </p:sp>
    </p:spTree>
    <p:extLst>
      <p:ext uri="{BB962C8B-B14F-4D97-AF65-F5344CB8AC3E}">
        <p14:creationId xmlns:p14="http://schemas.microsoft.com/office/powerpoint/2010/main" val="4038340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following slideshow contains </a:t>
            </a:r>
            <a:r>
              <a:rPr lang="en-US" dirty="0">
                <a:solidFill>
                  <a:srgbClr val="FF0000"/>
                </a:solidFill>
              </a:rPr>
              <a:t>commentary t</a:t>
            </a:r>
            <a:r>
              <a:rPr lang="en-US" dirty="0"/>
              <a:t>o guide you through the presentation, however there are also notes available if commentary isn’t used</a:t>
            </a:r>
          </a:p>
          <a:p>
            <a:pPr marL="228600" indent="-228600">
              <a:buAutoNum type="arabicPeriod"/>
            </a:pPr>
            <a:r>
              <a:rPr lang="en-US" dirty="0"/>
              <a:t>All documents referenced are hyperlinked to save you time seeking them out</a:t>
            </a:r>
          </a:p>
          <a:p>
            <a:pPr marL="228600" indent="-228600">
              <a:buAutoNum type="arabicPeriod"/>
            </a:pPr>
            <a:r>
              <a:rPr lang="en-US" dirty="0"/>
              <a:t>This is applicable to both schools and colleges, but schools are referenced in examples due to my position as a schools hub lead</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a:t>
            </a:fld>
            <a:endParaRPr lang="en-GB" altLang="en-US"/>
          </a:p>
        </p:txBody>
      </p:sp>
    </p:spTree>
    <p:extLst>
      <p:ext uri="{BB962C8B-B14F-4D97-AF65-F5344CB8AC3E}">
        <p14:creationId xmlns:p14="http://schemas.microsoft.com/office/powerpoint/2010/main" val="268389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It is strongly recommended to read the government’s careers strategy and its corresponding statutory guidance</a:t>
            </a:r>
          </a:p>
          <a:p>
            <a:pPr marL="228600" indent="-228600">
              <a:buAutoNum type="arabicPeriod"/>
            </a:pPr>
            <a:r>
              <a:rPr lang="en-US" dirty="0"/>
              <a:t>Both documents are short and readable, providing the rationale for what the government is seeking to achieve with careers guidance and the tools to do it</a:t>
            </a:r>
          </a:p>
          <a:p>
            <a:pPr marL="228600" indent="-228600">
              <a:buAutoNum type="arabicPeriod"/>
            </a:pPr>
            <a:r>
              <a:rPr lang="en-US" dirty="0"/>
              <a:t>Knowing the strategy and the guidance strengthens your confidence in your role and gives you the ‘go-to’ place when you are asked potentially challenging questions by senior leaders, governors and parents/</a:t>
            </a:r>
            <a:r>
              <a:rPr lang="en-US" dirty="0" err="1"/>
              <a:t>carers</a:t>
            </a: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10</a:t>
            </a:fld>
            <a:endParaRPr lang="en-GB" altLang="en-US"/>
          </a:p>
        </p:txBody>
      </p:sp>
    </p:spTree>
    <p:extLst>
      <p:ext uri="{BB962C8B-B14F-4D97-AF65-F5344CB8AC3E}">
        <p14:creationId xmlns:p14="http://schemas.microsoft.com/office/powerpoint/2010/main" val="188992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paragraph in the introduction of the strategy document sums up what the government would like all schools and colleges to offer their students</a:t>
            </a:r>
          </a:p>
          <a:p>
            <a:pPr marL="228600" indent="-228600">
              <a:buAutoNum type="arabicPeriod"/>
            </a:pPr>
            <a:r>
              <a:rPr lang="en-US" dirty="0"/>
              <a:t>The strategy makes frequent references to the Gatsby Benchmarks and refers to all settings and all types of student (</a:t>
            </a:r>
            <a:r>
              <a:rPr lang="en-US" dirty="0" err="1"/>
              <a:t>eg</a:t>
            </a:r>
            <a:r>
              <a:rPr lang="en-US" dirty="0"/>
              <a:t>, SEND, EAL)</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11</a:t>
            </a:fld>
            <a:endParaRPr lang="en-GB" altLang="en-US"/>
          </a:p>
        </p:txBody>
      </p:sp>
    </p:spTree>
    <p:extLst>
      <p:ext uri="{BB962C8B-B14F-4D97-AF65-F5344CB8AC3E}">
        <p14:creationId xmlns:p14="http://schemas.microsoft.com/office/powerpoint/2010/main" val="273096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Statutory guidance often follows a strategy documents and this sets out ‘how’ schools and colleges can meet the strategy’s requirements</a:t>
            </a:r>
          </a:p>
          <a:p>
            <a:pPr marL="228600" indent="-228600">
              <a:buAutoNum type="arabicPeriod"/>
            </a:pPr>
            <a:r>
              <a:rPr lang="en-US" dirty="0"/>
              <a:t>The guidance contains information on what ‘must’ be in place and what ‘should’ be in place. This distinction is explained</a:t>
            </a:r>
          </a:p>
          <a:p>
            <a:pPr marL="228600" indent="-228600">
              <a:buAutoNum type="arabicPeriod"/>
            </a:pPr>
            <a:r>
              <a:rPr lang="en-US" dirty="0"/>
              <a:t>Always bear in mind the ultimate aims of any careers programme – the quantity and quality of positive destinations</a:t>
            </a:r>
          </a:p>
          <a:p>
            <a:pPr marL="228600" indent="-228600">
              <a:buAutoNum type="arabicPeriod"/>
            </a:pPr>
            <a:r>
              <a:rPr lang="en-US" dirty="0"/>
              <a:t>Think about whether extracts from the strategy or statutory guidance could tie in nicely with your institution’s mission statement?</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12</a:t>
            </a:fld>
            <a:endParaRPr lang="en-GB" altLang="en-US"/>
          </a:p>
        </p:txBody>
      </p:sp>
    </p:spTree>
    <p:extLst>
      <p:ext uri="{BB962C8B-B14F-4D97-AF65-F5344CB8AC3E}">
        <p14:creationId xmlns:p14="http://schemas.microsoft.com/office/powerpoint/2010/main" val="330271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If you are looking free products to help you map ‘all’ Benchmarks across your careers programme have a look at these</a:t>
            </a:r>
          </a:p>
          <a:p>
            <a:pPr marL="228600" indent="-228600">
              <a:buAutoNum type="arabicPeriod"/>
            </a:pPr>
            <a:r>
              <a:rPr lang="en-US" dirty="0"/>
              <a:t>Sometimes using a branded set of resources can ensure you achieve consistency across your programme</a:t>
            </a:r>
          </a:p>
          <a:p>
            <a:pPr marL="228600" indent="-228600">
              <a:buAutoNum type="arabicPeriod"/>
            </a:pPr>
            <a:r>
              <a:rPr lang="en-US" dirty="0"/>
              <a:t>You could use more than one of these products to help you plan your programme</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14</a:t>
            </a:fld>
            <a:endParaRPr lang="en-GB" altLang="en-US"/>
          </a:p>
        </p:txBody>
      </p:sp>
    </p:spTree>
    <p:extLst>
      <p:ext uri="{BB962C8B-B14F-4D97-AF65-F5344CB8AC3E}">
        <p14:creationId xmlns:p14="http://schemas.microsoft.com/office/powerpoint/2010/main" val="200869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Start programme is an interactive, free, web-based careers software program which can be used to measure the student careers journey; add-on features can be purchased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15</a:t>
            </a:fld>
            <a:endParaRPr lang="en-GB" altLang="en-US"/>
          </a:p>
        </p:txBody>
      </p:sp>
    </p:spTree>
    <p:extLst>
      <p:ext uri="{BB962C8B-B14F-4D97-AF65-F5344CB8AC3E}">
        <p14:creationId xmlns:p14="http://schemas.microsoft.com/office/powerpoint/2010/main" val="288607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Fully updated in 2020 the </a:t>
            </a:r>
            <a:r>
              <a:rPr lang="en-US" dirty="0" err="1"/>
              <a:t>WorldSkillsUK</a:t>
            </a:r>
            <a:r>
              <a:rPr lang="en-US" dirty="0"/>
              <a:t> Careers Advice Toolkit is available as a free download</a:t>
            </a:r>
          </a:p>
          <a:p>
            <a:pPr marL="228600" indent="-228600">
              <a:buAutoNum type="arabicPeriod"/>
            </a:pPr>
            <a:r>
              <a:rPr lang="en-US" dirty="0"/>
              <a:t>Whilst this mapping tool is targeted at school subjects the same format could be used to map college CEIAG content</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16</a:t>
            </a:fld>
            <a:endParaRPr lang="en-GB" altLang="en-US"/>
          </a:p>
        </p:txBody>
      </p:sp>
    </p:spTree>
    <p:extLst>
      <p:ext uri="{BB962C8B-B14F-4D97-AF65-F5344CB8AC3E}">
        <p14:creationId xmlns:p14="http://schemas.microsoft.com/office/powerpoint/2010/main" val="188354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Careers and Enterprise Company has produced a range of support materials when planning your whole careers programme</a:t>
            </a:r>
          </a:p>
          <a:p>
            <a:pPr marL="228600" indent="-228600">
              <a:buAutoNum type="arabicPeriod"/>
            </a:pPr>
            <a:r>
              <a:rPr lang="en-US" dirty="0"/>
              <a:t>A new round of free national Careers Leader training is available from September 2020 – details are on the CEC website</a:t>
            </a:r>
          </a:p>
          <a:p>
            <a:pPr marL="228600" indent="-228600">
              <a:buAutoNum type="arabicPeriod"/>
            </a:pPr>
            <a:r>
              <a:rPr lang="en-US" dirty="0"/>
              <a:t>CEC stresses the need for any careers programme to be linked closely to the overall school or college careers strategy; not to see it as a bolt-on but an integral part of the institution’s ethos, aims and values</a:t>
            </a:r>
          </a:p>
          <a:p>
            <a:pPr marL="228600" indent="-228600">
              <a:buAutoNum type="arabicPeriod"/>
            </a:pPr>
            <a:r>
              <a:rPr lang="en-US" dirty="0"/>
              <a:t>Use the CEC strategy template to help you plan this, and seek help from your school or college leadership team</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17</a:t>
            </a:fld>
            <a:endParaRPr lang="en-GB" altLang="en-US"/>
          </a:p>
        </p:txBody>
      </p:sp>
    </p:spTree>
    <p:extLst>
      <p:ext uri="{BB962C8B-B14F-4D97-AF65-F5344CB8AC3E}">
        <p14:creationId xmlns:p14="http://schemas.microsoft.com/office/powerpoint/2010/main" val="3593375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idea behind the North East LEP’s Benchmark toolkits is all the key information you’ll need for each Benchmark in one place</a:t>
            </a:r>
          </a:p>
          <a:p>
            <a:pPr marL="228600" indent="-228600">
              <a:buAutoNum type="arabicPeriod"/>
            </a:pPr>
            <a:r>
              <a:rPr lang="en-US" dirty="0"/>
              <a:t>This includes videos as well as documents and presentations</a:t>
            </a:r>
          </a:p>
          <a:p>
            <a:pPr marL="228600" indent="-228600">
              <a:buAutoNum type="arabicPeriod"/>
            </a:pPr>
            <a:r>
              <a:rPr lang="en-US" dirty="0"/>
              <a:t>Have a look at the current </a:t>
            </a:r>
            <a:r>
              <a:rPr lang="en-US" dirty="0" err="1"/>
              <a:t>Ofsted</a:t>
            </a:r>
            <a:r>
              <a:rPr lang="en-US" dirty="0"/>
              <a:t> inspection handbook for references to judgments on careers guidance (pages shown refer </a:t>
            </a:r>
            <a:r>
              <a:rPr lang="en-US"/>
              <a:t>to schools)</a:t>
            </a: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18</a:t>
            </a:fld>
            <a:endParaRPr lang="en-GB" altLang="en-US"/>
          </a:p>
        </p:txBody>
      </p:sp>
    </p:spTree>
    <p:extLst>
      <p:ext uri="{BB962C8B-B14F-4D97-AF65-F5344CB8AC3E}">
        <p14:creationId xmlns:p14="http://schemas.microsoft.com/office/powerpoint/2010/main" val="1149174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Careers Leader Handbook is the one product mentioned here that has a cost attached but has been received extremely </a:t>
            </a:r>
            <a:r>
              <a:rPr lang="en-US" dirty="0" err="1"/>
              <a:t>favourably</a:t>
            </a:r>
            <a:r>
              <a:rPr lang="en-US" dirty="0"/>
              <a:t> by Careers Leaders who have used it and is highly recommended to guide you in your programme planning</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19</a:t>
            </a:fld>
            <a:endParaRPr lang="en-GB" altLang="en-US"/>
          </a:p>
        </p:txBody>
      </p:sp>
    </p:spTree>
    <p:extLst>
      <p:ext uri="{BB962C8B-B14F-4D97-AF65-F5344CB8AC3E}">
        <p14:creationId xmlns:p14="http://schemas.microsoft.com/office/powerpoint/2010/main" val="2785101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Following key figures in the careers world such as those highlighted in the slide can help you in a number of ways; informing you about new developments and publications, offering opinions about current hot topics and showing you what your fellow Careers Leaders are doing</a:t>
            </a:r>
          </a:p>
          <a:p>
            <a:pPr marL="228600" indent="-228600">
              <a:buAutoNum type="arabicPeriod"/>
            </a:pPr>
            <a:r>
              <a:rPr lang="en-US" dirty="0"/>
              <a:t>It is also an opportunity for you to showcase what you are doing so you have both an evidence trail of your commitment to careers and a way of widening your reach when wanting others, such as employers and providers, to be involved in your programme</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20</a:t>
            </a:fld>
            <a:endParaRPr lang="en-GB" altLang="en-US"/>
          </a:p>
        </p:txBody>
      </p:sp>
    </p:spTree>
    <p:extLst>
      <p:ext uri="{BB962C8B-B14F-4D97-AF65-F5344CB8AC3E}">
        <p14:creationId xmlns:p14="http://schemas.microsoft.com/office/powerpoint/2010/main" val="46331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is the Benchmark that holds all other Benchmarks together</a:t>
            </a:r>
          </a:p>
          <a:p>
            <a:pPr marL="228600" indent="-228600">
              <a:buAutoNum type="arabicPeriod"/>
            </a:pPr>
            <a:r>
              <a:rPr lang="en-US" dirty="0"/>
              <a:t>It is the whole-school Benchmark and keeps you on track when planning your careers programme</a:t>
            </a:r>
          </a:p>
          <a:p>
            <a:pPr marL="228600" indent="-228600">
              <a:buAutoNum type="arabicPeriod"/>
            </a:pPr>
            <a:r>
              <a:rPr lang="en-US" dirty="0"/>
              <a:t>Use this Benchmark if you are new to Careers, or if you are experienced but require a moment of clarity</a:t>
            </a:r>
          </a:p>
          <a:p>
            <a:pPr marL="228600" indent="-228600">
              <a:buAutoNum type="arabicPeriod"/>
            </a:pPr>
            <a:r>
              <a:rPr lang="en-US" dirty="0"/>
              <a:t>You need to consider all other Benchmarks when looking at Benchmark 1</a:t>
            </a:r>
          </a:p>
          <a:p>
            <a:pPr marL="228600" indent="-228600">
              <a:buAutoNum type="arabicPeriod"/>
            </a:pPr>
            <a:r>
              <a:rPr lang="en-US" dirty="0"/>
              <a:t>Link Benchmark 1 with your whole school or college strategy from the start; ethos, values and mission statement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2</a:t>
            </a:fld>
            <a:endParaRPr lang="en-GB" altLang="en-US"/>
          </a:p>
        </p:txBody>
      </p:sp>
    </p:spTree>
    <p:extLst>
      <p:ext uri="{BB962C8B-B14F-4D97-AF65-F5344CB8AC3E}">
        <p14:creationId xmlns:p14="http://schemas.microsoft.com/office/powerpoint/2010/main" val="3676361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Remember what you are trying to help </a:t>
            </a:r>
            <a:r>
              <a:rPr lang="en-GB" dirty="0" err="1"/>
              <a:t>yp</a:t>
            </a:r>
            <a:r>
              <a:rPr lang="en-GB" dirty="0"/>
              <a:t> achieve; you are not trying to do it all for them but to help them do as much as possible for themselves with your support.</a:t>
            </a:r>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21</a:t>
            </a:fld>
            <a:endParaRPr lang="en-GB" altLang="en-US"/>
          </a:p>
        </p:txBody>
      </p:sp>
    </p:spTree>
    <p:extLst>
      <p:ext uri="{BB962C8B-B14F-4D97-AF65-F5344CB8AC3E}">
        <p14:creationId xmlns:p14="http://schemas.microsoft.com/office/powerpoint/2010/main" val="2483764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You can always use a combination of frameworks to create your learning outcomes</a:t>
            </a:r>
          </a:p>
          <a:p>
            <a:r>
              <a:rPr lang="en-GB" dirty="0"/>
              <a:t>2. Remember your evaluation process at this stage – how easy will they be to measure? </a:t>
            </a:r>
          </a:p>
          <a:p>
            <a:r>
              <a:rPr lang="en-GB" dirty="0"/>
              <a:t>3. You don’t need lots of learning outcomes…go for quality </a:t>
            </a:r>
            <a:r>
              <a:rPr lang="en-GB"/>
              <a:t>and simplicity</a:t>
            </a:r>
          </a:p>
          <a:p>
            <a:endParaRPr lang="en-GB"/>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22</a:t>
            </a:fld>
            <a:endParaRPr lang="en-GB" altLang="en-US"/>
          </a:p>
        </p:txBody>
      </p:sp>
    </p:spTree>
    <p:extLst>
      <p:ext uri="{BB962C8B-B14F-4D97-AF65-F5344CB8AC3E}">
        <p14:creationId xmlns:p14="http://schemas.microsoft.com/office/powerpoint/2010/main" val="505150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Upgrading to Compass+ is currently only available for schools</a:t>
            </a:r>
          </a:p>
          <a:p>
            <a:pPr marL="228600" indent="-228600">
              <a:buAutoNum type="arabicPeriod"/>
            </a:pPr>
            <a:r>
              <a:rPr lang="en-US" dirty="0"/>
              <a:t>This system will enable you to monitor all aspects of your careers programme and provide evidence of your students’ careers journey</a:t>
            </a:r>
          </a:p>
          <a:p>
            <a:pPr marL="228600" indent="-228600">
              <a:buAutoNum type="arabicPeriod"/>
            </a:pPr>
            <a:r>
              <a:rPr lang="en-US" dirty="0"/>
              <a:t>Linking with your school’s MI system Compass+ will provide up to date student level data on all involvement in careers activities</a:t>
            </a:r>
          </a:p>
          <a:p>
            <a:pPr marL="228600" indent="-228600">
              <a:buAutoNum type="arabicPeriod"/>
            </a:pPr>
            <a:r>
              <a:rPr lang="en-US" dirty="0"/>
              <a:t>This is mapped against all 8 Benchmarks, showing which students have benefitted from which Benchmarks and where the gaps are</a:t>
            </a:r>
          </a:p>
          <a:p>
            <a:pPr marL="228600" indent="-228600">
              <a:buAutoNum type="arabicPeriod"/>
            </a:pPr>
            <a:r>
              <a:rPr lang="en-US" dirty="0"/>
              <a:t>Whilst upgrading to Compass+ is strongly recommended it is not essential if the system you use does what you need </a:t>
            </a:r>
            <a:r>
              <a:rPr lang="en-US" dirty="0" err="1"/>
              <a:t>eg</a:t>
            </a:r>
            <a:r>
              <a:rPr lang="en-US" dirty="0"/>
              <a:t>, in-house spreadsheets or commercial products</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23</a:t>
            </a:fld>
            <a:endParaRPr lang="en-GB" altLang="en-US"/>
          </a:p>
        </p:txBody>
      </p:sp>
    </p:spTree>
    <p:extLst>
      <p:ext uri="{BB962C8B-B14F-4D97-AF65-F5344CB8AC3E}">
        <p14:creationId xmlns:p14="http://schemas.microsoft.com/office/powerpoint/2010/main" val="3011661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 reminder about the three tips we started with</a:t>
            </a:r>
          </a:p>
          <a:p>
            <a:pPr marL="228600" indent="-228600">
              <a:buAutoNum type="arabicPeriod"/>
            </a:pPr>
            <a:r>
              <a:rPr lang="en-US" dirty="0"/>
              <a:t>Who can help will vary depending on whether you are in a school or a college, and the type of institution you are in (as well as size and capacity)</a:t>
            </a:r>
          </a:p>
          <a:p>
            <a:pPr marL="228600" indent="-228600">
              <a:buAutoNum type="arabicPeriod"/>
            </a:pPr>
            <a:r>
              <a:rPr lang="en-US" dirty="0"/>
              <a:t>But as careers is a whole-institution endeavor it will be important to find the right people</a:t>
            </a:r>
          </a:p>
          <a:p>
            <a:pPr marL="228600" indent="-228600">
              <a:buAutoNum type="arabicPeriod"/>
            </a:pPr>
            <a:r>
              <a:rPr lang="en-US" dirty="0"/>
              <a:t>The careers strategy, national guidance and CEC publications on the role of the Careers Leader will give you a number of pointers as to who is best placed to help you</a:t>
            </a:r>
          </a:p>
          <a:p>
            <a:pPr marL="228600" indent="-228600">
              <a:buAutoNum type="arabicPeriod"/>
            </a:pPr>
            <a:r>
              <a:rPr lang="en-US" dirty="0"/>
              <a:t>A starting place could be to gather together your line manager for careers, your link governor and your Enterprise Adviser to have an informed discussion about what is necessary and what is achievable in your institution</a:t>
            </a:r>
          </a:p>
          <a:p>
            <a:pPr marL="228600" indent="-228600">
              <a:buAutoNum type="arabicPeriod"/>
            </a:pPr>
            <a:r>
              <a:rPr lang="en-US" dirty="0"/>
              <a:t>If you don’t have any of these people available this might throw up an even more urgent starting point about your role and your capacity to fulfil it</a:t>
            </a:r>
          </a:p>
          <a:p>
            <a:pPr marL="228600" indent="-228600">
              <a:buAutoNum type="arabicPeriod"/>
            </a:pPr>
            <a:r>
              <a:rPr lang="en-US" dirty="0"/>
              <a:t>Perhaps also start with a September survey with students and others to see what they want/need and look at how you might be able to tap</a:t>
            </a:r>
            <a:r>
              <a:rPr lang="en-US" baseline="0" dirty="0"/>
              <a:t> into other whole-institution surveys to gather careers intelligence</a:t>
            </a: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24</a:t>
            </a:fld>
            <a:endParaRPr lang="en-GB" altLang="en-US"/>
          </a:p>
        </p:txBody>
      </p:sp>
    </p:spTree>
    <p:extLst>
      <p:ext uri="{BB962C8B-B14F-4D97-AF65-F5344CB8AC3E}">
        <p14:creationId xmlns:p14="http://schemas.microsoft.com/office/powerpoint/2010/main" val="310081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77D505-3367-764B-974E-05FD35492FAF}" type="slidenum">
              <a:rPr lang="en-GB" altLang="en-US" smtClean="0"/>
              <a:pPr/>
              <a:t>25</a:t>
            </a:fld>
            <a:endParaRPr lang="en-GB" altLang="en-US"/>
          </a:p>
        </p:txBody>
      </p:sp>
    </p:spTree>
    <p:extLst>
      <p:ext uri="{BB962C8B-B14F-4D97-AF65-F5344CB8AC3E}">
        <p14:creationId xmlns:p14="http://schemas.microsoft.com/office/powerpoint/2010/main" val="262577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There are three simple tips to feeling confident about BM1: knowing the guidance, knowing your role and knowing who can help</a:t>
            </a:r>
          </a:p>
          <a:p>
            <a:pPr marL="228600" indent="-228600">
              <a:buAutoNum type="arabicPeriod"/>
            </a:pPr>
            <a:r>
              <a:rPr lang="en-US" dirty="0"/>
              <a:t>The first is important so that you know yourself what you are trying to achieve</a:t>
            </a:r>
          </a:p>
          <a:p>
            <a:pPr marL="228600" indent="-228600">
              <a:buAutoNum type="arabicPeriod"/>
            </a:pPr>
            <a:r>
              <a:rPr lang="en-US" dirty="0"/>
              <a:t>The second is important so that you understand the content and boundaries of your role</a:t>
            </a:r>
          </a:p>
          <a:p>
            <a:pPr marL="228600" indent="-228600">
              <a:buAutoNum type="arabicPeriod"/>
            </a:pPr>
            <a:r>
              <a:rPr lang="en-US" dirty="0"/>
              <a:t>The third is important because nobody expects a Careers Leader to do the whole job by themselves!</a:t>
            </a:r>
          </a:p>
          <a:p>
            <a:pPr marL="228600" indent="-228600">
              <a:buAutoNum type="arabicPeriod"/>
            </a:pPr>
            <a:r>
              <a:rPr lang="en-US" dirty="0"/>
              <a:t>This knowledge will help you be clear about what you want from your careers programme and be able to answer any questions whether they are from students, teachers, employers or governors</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3</a:t>
            </a:fld>
            <a:endParaRPr lang="en-GB" altLang="en-US"/>
          </a:p>
        </p:txBody>
      </p:sp>
    </p:spTree>
    <p:extLst>
      <p:ext uri="{BB962C8B-B14F-4D97-AF65-F5344CB8AC3E}">
        <p14:creationId xmlns:p14="http://schemas.microsoft.com/office/powerpoint/2010/main" val="405695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Always go back to basics: what is Gatsby Benchmark 1 telling you that you should have?</a:t>
            </a:r>
          </a:p>
          <a:p>
            <a:pPr marL="228600" indent="-228600">
              <a:buAutoNum type="arabicPeriod"/>
            </a:pPr>
            <a:r>
              <a:rPr lang="en-US" dirty="0"/>
              <a:t>Note the three highlighted words; together they incorporate many of the Benchmarks to follow</a:t>
            </a:r>
          </a:p>
          <a:p>
            <a:pPr marL="228600" indent="-228600">
              <a:buAutoNum type="arabicPeriod"/>
            </a:pPr>
            <a:r>
              <a:rPr lang="en-US" dirty="0"/>
              <a:t>Be mindful of</a:t>
            </a:r>
            <a:r>
              <a:rPr lang="en-US" baseline="0" dirty="0"/>
              <a:t> having </a:t>
            </a:r>
            <a:r>
              <a:rPr lang="en-US" b="1" baseline="0" dirty="0"/>
              <a:t>evidence</a:t>
            </a:r>
            <a:r>
              <a:rPr lang="en-US" baseline="0" dirty="0"/>
              <a:t> for any claims you are making about your </a:t>
            </a:r>
            <a:r>
              <a:rPr lang="en-US" baseline="0" dirty="0" err="1"/>
              <a:t>programme</a:t>
            </a:r>
            <a:r>
              <a:rPr lang="en-US" baseline="0" dirty="0"/>
              <a:t>; what if someone asks to see it?</a:t>
            </a: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4</a:t>
            </a:fld>
            <a:endParaRPr lang="en-GB" altLang="en-US"/>
          </a:p>
        </p:txBody>
      </p:sp>
    </p:spTree>
    <p:extLst>
      <p:ext uri="{BB962C8B-B14F-4D97-AF65-F5344CB8AC3E}">
        <p14:creationId xmlns:p14="http://schemas.microsoft.com/office/powerpoint/2010/main" val="416895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If you have completed a Compass report before you will know that Benchmark 1 breaks down into a number of characteristics</a:t>
            </a:r>
          </a:p>
          <a:p>
            <a:pPr marL="228600" indent="-228600">
              <a:buAutoNum type="arabicPeriod"/>
            </a:pPr>
            <a:r>
              <a:rPr lang="en-US" dirty="0"/>
              <a:t>Behind each characteristic is a piece of work in itself – sometimes a big piece of work – but the characteristic must only be ticked when you have belief in the evidence to show for it</a:t>
            </a:r>
          </a:p>
          <a:p>
            <a:pPr marL="228600" indent="-228600">
              <a:buAutoNum type="arabicPeriod"/>
            </a:pPr>
            <a:r>
              <a:rPr lang="en-US" dirty="0"/>
              <a:t>Achieving Benchmark 1 and all its characteristics should mean you are well on the way to all 8 Benchmarks and may even have a timeframe in mind</a:t>
            </a:r>
          </a:p>
          <a:p>
            <a:pPr marL="228600" indent="-228600">
              <a:buAutoNum type="arabicPeriod"/>
            </a:pPr>
            <a:r>
              <a:rPr lang="en-US" dirty="0"/>
              <a:t>This timeframe could be a year, it could be more; the detail of your progress should be documented in your North East Ambition audit </a:t>
            </a:r>
          </a:p>
          <a:p>
            <a:pPr marL="228600" indent="-228600">
              <a:buAutoNum type="arabicPeriod"/>
            </a:pPr>
            <a:r>
              <a:rPr lang="en-US" dirty="0"/>
              <a:t>The audit gives you the opportunity to write about the characteristic in more detail and say how/when you might achieve it</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5</a:t>
            </a:fld>
            <a:endParaRPr lang="en-GB" altLang="en-US"/>
          </a:p>
        </p:txBody>
      </p:sp>
    </p:spTree>
    <p:extLst>
      <p:ext uri="{BB962C8B-B14F-4D97-AF65-F5344CB8AC3E}">
        <p14:creationId xmlns:p14="http://schemas.microsoft.com/office/powerpoint/2010/main" val="49519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Note the pattern of ticks and crosses on your Benchmark 1 Compass audit; for each school or college this will tell a different story</a:t>
            </a:r>
          </a:p>
          <a:p>
            <a:pPr marL="228600" indent="-228600">
              <a:buAutoNum type="arabicPeriod"/>
            </a:pPr>
            <a:r>
              <a:rPr lang="en-US" dirty="0"/>
              <a:t>You might only have a few ticks…but they could be the vital ones to move your programme on</a:t>
            </a:r>
          </a:p>
          <a:p>
            <a:pPr marL="228600" indent="-228600">
              <a:buAutoNum type="arabicPeriod"/>
            </a:pPr>
            <a:r>
              <a:rPr lang="en-US" dirty="0"/>
              <a:t>You might have almost all ticks…but the ones missing could be crucial characteristics that will impede your progress</a:t>
            </a:r>
          </a:p>
          <a:p>
            <a:pPr marL="228600" indent="-228600">
              <a:buAutoNum type="arabicPeriod"/>
            </a:pPr>
            <a:r>
              <a:rPr lang="en-US" dirty="0"/>
              <a:t>By looking closely at the patterns in your audit you can determine much more clearly where your priorities lie</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6</a:t>
            </a:fld>
            <a:endParaRPr lang="en-GB" altLang="en-US"/>
          </a:p>
        </p:txBody>
      </p:sp>
    </p:spTree>
    <p:extLst>
      <p:ext uri="{BB962C8B-B14F-4D97-AF65-F5344CB8AC3E}">
        <p14:creationId xmlns:p14="http://schemas.microsoft.com/office/powerpoint/2010/main" val="167957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Have a look at this one; the same number of ticks and crosses but a very different story</a:t>
            </a:r>
          </a:p>
          <a:p>
            <a:pPr marL="228600" indent="-228600">
              <a:buAutoNum type="arabicPeriod"/>
            </a:pPr>
            <a:r>
              <a:rPr lang="en-US" dirty="0"/>
              <a:t>A programme is there, strategic and operational, with resources attached. But there appears to be no backing from SLT and no involvement from governors</a:t>
            </a:r>
          </a:p>
          <a:p>
            <a:pPr marL="228600" indent="-228600">
              <a:buAutoNum type="arabicPeriod"/>
            </a:pPr>
            <a:r>
              <a:rPr lang="en-US" dirty="0"/>
              <a:t>SLT backing is vital to moving on your programme, and a presentation can prove decisive in giving you full support and guidance to move things on</a:t>
            </a:r>
          </a:p>
          <a:p>
            <a:pPr marL="228600" indent="-228600">
              <a:buAutoNum type="arabicPeriod"/>
            </a:pPr>
            <a:r>
              <a:rPr lang="en-US" dirty="0"/>
              <a:t>Try to get your name on the governors’ agenda, even if you have to wait some time before it happens – it’ll be a start and something you can note in your audit</a:t>
            </a:r>
          </a:p>
          <a:p>
            <a:pPr marL="228600" indent="-228600">
              <a:buAutoNum type="arabicPeriod"/>
            </a:pPr>
            <a:r>
              <a:rPr lang="en-US" dirty="0"/>
              <a:t>There are excellent publications for governors and careers (</a:t>
            </a:r>
            <a:r>
              <a:rPr lang="en-US" dirty="0" err="1"/>
              <a:t>eg</a:t>
            </a:r>
            <a:r>
              <a:rPr lang="en-US" dirty="0"/>
              <a:t>, CEC, CEGNET) – why not read them first to be ready for any questions?</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7</a:t>
            </a:fld>
            <a:endParaRPr lang="en-GB" altLang="en-US"/>
          </a:p>
        </p:txBody>
      </p:sp>
    </p:spTree>
    <p:extLst>
      <p:ext uri="{BB962C8B-B14F-4D97-AF65-F5344CB8AC3E}">
        <p14:creationId xmlns:p14="http://schemas.microsoft.com/office/powerpoint/2010/main" val="216459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Moving down the list of characteristics don’t forget your four major groups of stakeholders; each is different</a:t>
            </a:r>
          </a:p>
          <a:p>
            <a:pPr marL="228600" indent="-228600">
              <a:buAutoNum type="arabicPeriod"/>
            </a:pPr>
            <a:r>
              <a:rPr lang="en-US" dirty="0"/>
              <a:t>Try to see your website as a marketing tool and something to help you deliver your programme, not just as a place where you are required to publish statutory information such as your careers programme, the Careers Leader’s name and contact details and your provider access policy</a:t>
            </a:r>
          </a:p>
          <a:p>
            <a:pPr marL="228600" indent="-228600">
              <a:buAutoNum type="arabicPeriod"/>
            </a:pPr>
            <a:r>
              <a:rPr lang="en-US" dirty="0"/>
              <a:t>Within the confines of your website’s technical capabilities you can make your messages about careers as dynamic and inspirational as you like</a:t>
            </a:r>
          </a:p>
          <a:p>
            <a:pPr marL="228600" indent="-228600">
              <a:buAutoNum type="arabicPeriod"/>
            </a:pPr>
            <a:r>
              <a:rPr lang="en-US" dirty="0"/>
              <a:t>For students and parents/</a:t>
            </a:r>
            <a:r>
              <a:rPr lang="en-US" dirty="0" err="1"/>
              <a:t>carers</a:t>
            </a:r>
            <a:r>
              <a:rPr lang="en-US" dirty="0"/>
              <a:t> messages can be about all the support available for both groups as students move through each year, showing a sequential programme which follows a logical and comprehensive progression until age 16/18 or beyond</a:t>
            </a:r>
          </a:p>
          <a:p>
            <a:pPr marL="228600" indent="-228600">
              <a:buAutoNum type="arabicPeriod"/>
            </a:pPr>
            <a:r>
              <a:rPr lang="en-US" dirty="0"/>
              <a:t>For teachers you can explain their vital role in embedding careers in the curriculum</a:t>
            </a:r>
          </a:p>
          <a:p>
            <a:pPr marL="228600" indent="-228600">
              <a:buAutoNum type="arabicPeriod"/>
            </a:pPr>
            <a:r>
              <a:rPr lang="en-US" dirty="0"/>
              <a:t>And for employers you can send out a call to action and explain how they could work with your school or college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8</a:t>
            </a:fld>
            <a:endParaRPr lang="en-GB" altLang="en-US"/>
          </a:p>
        </p:txBody>
      </p:sp>
    </p:spTree>
    <p:extLst>
      <p:ext uri="{BB962C8B-B14F-4D97-AF65-F5344CB8AC3E}">
        <p14:creationId xmlns:p14="http://schemas.microsoft.com/office/powerpoint/2010/main" val="225432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Evaluation is vital for all careers </a:t>
            </a:r>
            <a:r>
              <a:rPr lang="en-US" dirty="0" err="1"/>
              <a:t>programmes</a:t>
            </a:r>
            <a:r>
              <a:rPr lang="en-US" dirty="0"/>
              <a:t>, but again, you need different forms of evaluation from your 4 stakeholder groups</a:t>
            </a:r>
          </a:p>
          <a:p>
            <a:pPr marL="228600" indent="-228600">
              <a:buAutoNum type="arabicPeriod"/>
            </a:pPr>
            <a:r>
              <a:rPr lang="en-US" dirty="0"/>
              <a:t>The evaluation process needs to start at the beginning of an academic year otherwise you won’t know what you are evaluating and whether what you have done has made any impact</a:t>
            </a:r>
          </a:p>
          <a:p>
            <a:pPr marL="228600" indent="-228600">
              <a:buAutoNum type="arabicPeriod"/>
            </a:pPr>
            <a:r>
              <a:rPr lang="en-US" dirty="0"/>
              <a:t>Collating this information should provide you with a comprehensive roadmap for improvement the following year</a:t>
            </a:r>
          </a:p>
          <a:p>
            <a:pPr marL="228600" indent="-228600">
              <a:buAutoNum type="arabicPeriod"/>
            </a:pPr>
            <a:r>
              <a:rPr lang="en-US" dirty="0"/>
              <a:t>Perhaps you could link with curriculum leads to discuss a plan of action for subject areas, and with your Enterprise Adviser to discuss how to gain and use feedback from employers: you can always contact one of the team’s Enterprise Coordinators to have a discussion about your EA relationship</a:t>
            </a:r>
          </a:p>
          <a:p>
            <a:pPr marL="228600" indent="-228600">
              <a:buAutoNum type="arabicPeriod"/>
            </a:pPr>
            <a:r>
              <a:rPr lang="en-US" dirty="0"/>
              <a:t>Evaluation is easier and more accurate if you have a clear set of learning outcomes from your programme; the CDI framework Jan 2020 can help with this</a:t>
            </a:r>
          </a:p>
        </p:txBody>
      </p:sp>
      <p:sp>
        <p:nvSpPr>
          <p:cNvPr id="4" name="Slide Number Placeholder 3"/>
          <p:cNvSpPr>
            <a:spLocks noGrp="1"/>
          </p:cNvSpPr>
          <p:nvPr>
            <p:ph type="sldNum" sz="quarter" idx="5"/>
          </p:nvPr>
        </p:nvSpPr>
        <p:spPr/>
        <p:txBody>
          <a:bodyPr/>
          <a:lstStyle/>
          <a:p>
            <a:fld id="{E777D505-3367-764B-974E-05FD35492FAF}" type="slidenum">
              <a:rPr lang="en-GB" altLang="en-US" smtClean="0"/>
              <a:pPr/>
              <a:t>9</a:t>
            </a:fld>
            <a:endParaRPr lang="en-GB" altLang="en-US"/>
          </a:p>
        </p:txBody>
      </p:sp>
    </p:spTree>
    <p:extLst>
      <p:ext uri="{BB962C8B-B14F-4D97-AF65-F5344CB8AC3E}">
        <p14:creationId xmlns:p14="http://schemas.microsoft.com/office/powerpoint/2010/main" val="1876266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323528" y="1556792"/>
            <a:ext cx="468052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8D0E57"/>
                </a:solidFill>
              </a:defRPr>
            </a:lvl1pPr>
          </a:lstStyle>
          <a:p>
            <a:pPr lvl="0"/>
            <a:r>
              <a:rPr lang="en-AU" dirty="0"/>
              <a:t>Click to edit Master title style</a:t>
            </a:r>
            <a:endParaRPr lang="en-GB" dirty="0"/>
          </a:p>
        </p:txBody>
      </p:sp>
    </p:spTree>
    <p:extLst>
      <p:ext uri="{BB962C8B-B14F-4D97-AF65-F5344CB8AC3E}">
        <p14:creationId xmlns:p14="http://schemas.microsoft.com/office/powerpoint/2010/main" val="93523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8D0E57"/>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81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436972"/>
            <a:ext cx="7772400" cy="1362075"/>
          </a:xfrm>
        </p:spPr>
        <p:txBody>
          <a:bodyPr anchor="t"/>
          <a:lstStyle>
            <a:lvl1pPr algn="l">
              <a:defRPr sz="3200" b="1" cap="none">
                <a:solidFill>
                  <a:schemeClr val="bg1"/>
                </a:solidFill>
              </a:defRPr>
            </a:lvl1pPr>
          </a:lstStyle>
          <a:p>
            <a:r>
              <a:rPr lang="en-AU" dirty="0"/>
              <a:t>Click to edit Master title style</a:t>
            </a:r>
            <a:endParaRPr lang="en-GB" dirty="0"/>
          </a:p>
        </p:txBody>
      </p:sp>
      <p:sp>
        <p:nvSpPr>
          <p:cNvPr id="3" name="Text Placeholder 2"/>
          <p:cNvSpPr>
            <a:spLocks noGrp="1"/>
          </p:cNvSpPr>
          <p:nvPr>
            <p:ph type="body" idx="1"/>
          </p:nvPr>
        </p:nvSpPr>
        <p:spPr>
          <a:xfrm>
            <a:off x="395536" y="2949141"/>
            <a:ext cx="7772400" cy="504056"/>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6118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564904"/>
            <a:ext cx="4038600" cy="280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564904"/>
            <a:ext cx="4038600" cy="2808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187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6778625" cy="1143000"/>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2472036"/>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3192116"/>
            <a:ext cx="4040188" cy="15421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2472036"/>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3192116"/>
            <a:ext cx="4041775" cy="15421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48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9069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8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555576"/>
            <a:ext cx="5486400" cy="374684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Tree>
    <p:extLst>
      <p:ext uri="{BB962C8B-B14F-4D97-AF65-F5344CB8AC3E}">
        <p14:creationId xmlns:p14="http://schemas.microsoft.com/office/powerpoint/2010/main" val="3778295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A9107F-CF5B-9043-A3D4-FA5CF2157D2E}"/>
              </a:ext>
            </a:extLst>
          </p:cNvPr>
          <p:cNvSpPr>
            <a:spLocks noGrp="1"/>
          </p:cNvSpPr>
          <p:nvPr>
            <p:ph type="title"/>
          </p:nvPr>
        </p:nvSpPr>
        <p:spPr bwMode="auto">
          <a:xfrm>
            <a:off x="468313" y="1267917"/>
            <a:ext cx="6778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a:extLst>
              <a:ext uri="{FF2B5EF4-FFF2-40B4-BE49-F238E27FC236}">
                <a16:creationId xmlns:a16="http://schemas.microsoft.com/office/drawing/2014/main" id="{6F1697E1-A7C0-E942-95AB-2096E734C240}"/>
              </a:ext>
            </a:extLst>
          </p:cNvPr>
          <p:cNvSpPr>
            <a:spLocks noGrp="1"/>
          </p:cNvSpPr>
          <p:nvPr>
            <p:ph type="body" idx="1"/>
          </p:nvPr>
        </p:nvSpPr>
        <p:spPr bwMode="auto">
          <a:xfrm>
            <a:off x="457200" y="2564904"/>
            <a:ext cx="822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4081" r:id="rId1"/>
    <p:sldLayoutId id="2147484075" r:id="rId2"/>
    <p:sldLayoutId id="2147484082" r:id="rId3"/>
    <p:sldLayoutId id="2147484076" r:id="rId4"/>
    <p:sldLayoutId id="2147484077" r:id="rId5"/>
    <p:sldLayoutId id="2147484078" r:id="rId6"/>
    <p:sldLayoutId id="2147484079" r:id="rId7"/>
    <p:sldLayoutId id="2147484080" r:id="rId8"/>
  </p:sldLayoutIdLst>
  <p:txStyles>
    <p:titleStyle>
      <a:lvl1pPr algn="l" rtl="0" eaLnBrk="0" fontAlgn="base" hangingPunct="0">
        <a:spcBef>
          <a:spcPct val="0"/>
        </a:spcBef>
        <a:spcAft>
          <a:spcPct val="0"/>
        </a:spcAft>
        <a:defRPr sz="3200" b="1" kern="1200">
          <a:solidFill>
            <a:srgbClr val="8D0E57"/>
          </a:solidFill>
          <a:latin typeface="Arial"/>
          <a:ea typeface="MS PGothic" pitchFamily="34" charset="-128"/>
          <a:cs typeface="Arial"/>
        </a:defRPr>
      </a:lvl1pPr>
      <a:lvl2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2pPr>
      <a:lvl3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3pPr>
      <a:lvl4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4pPr>
      <a:lvl5pPr algn="l" rtl="0" eaLnBrk="0" fontAlgn="base" hangingPunct="0">
        <a:spcBef>
          <a:spcPct val="0"/>
        </a:spcBef>
        <a:spcAft>
          <a:spcPct val="0"/>
        </a:spcAft>
        <a:defRPr sz="3200" b="1">
          <a:solidFill>
            <a:srgbClr val="8D0E57"/>
          </a:solidFill>
          <a:latin typeface="Arial" charset="0"/>
          <a:ea typeface="MS PGothic" pitchFamily="34" charset="-128"/>
          <a:cs typeface="Arial"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8" Type="http://schemas.openxmlformats.org/officeDocument/2006/relationships/hyperlink" Target="https://www.inspiringthefuture.org/schools-and-colleges/inspiring-the-future-and-the-gatsby-benchmarks/" TargetMode="External"/><Relationship Id="rId3" Type="http://schemas.openxmlformats.org/officeDocument/2006/relationships/slideLayout" Target="../slideLayouts/slideLayout2.xml"/><Relationship Id="rId7" Type="http://schemas.openxmlformats.org/officeDocument/2006/relationships/image" Target="../media/image18.tif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barclayslifeskills.com/media/2516/gatsby-mapping-guide.pdf" TargetMode="External"/><Relationship Id="rId5" Type="http://schemas.openxmlformats.org/officeDocument/2006/relationships/image" Target="../media/image17.tiff"/><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tiff"/><Relationship Id="rId5" Type="http://schemas.openxmlformats.org/officeDocument/2006/relationships/hyperlink" Target="https://www.startprofile.com/wp-content/uploads/2017/12/start-mapped-to-gatsby-benchmarks.pdf"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slideLayout" Target="../slideLayouts/slideLayout2.xml"/><Relationship Id="rId7" Type="http://schemas.openxmlformats.org/officeDocument/2006/relationships/hyperlink" Target="https://worldskillsuk.org/directions/careers-advice-resources/careers-advice-toolkit?gclid=EAIaIQobChMIofLzsZTH6gIVKoBQBh3sBQnzEAAYASAAEgJYb_D_Bw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slideLayout" Target="../slideLayouts/slideLayout2.xml"/><Relationship Id="rId7" Type="http://schemas.openxmlformats.org/officeDocument/2006/relationships/hyperlink" Target="https://www.careersandenterprise.co.uk/schools-colleges/support-sen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tiff"/><Relationship Id="rId5" Type="http://schemas.openxmlformats.org/officeDocument/2006/relationships/hyperlink" Target="https://www.careersandenterprise.co.uk/schools-colleges/gatsby-benchmarks/gatsby-benchmark-1" TargetMode="External"/><Relationship Id="rId10"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hyperlink" Target="https://www.careersandenterprise.co.uk/sites/default/files/uploaded/1073_gatsby_toolkit_for_colleges_final.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tif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tiff"/><Relationship Id="rId5" Type="http://schemas.openxmlformats.org/officeDocument/2006/relationships/hyperlink" Target="https://trotman.co.uk/products/the-careers-leader-handbook"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tiff"/><Relationship Id="rId5" Type="http://schemas.openxmlformats.org/officeDocument/2006/relationships/hyperlink" Target="https://www.careersandenterprise.co.uk/schools-colleges/compass-plus"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slideLayout" Target="../slideLayouts/slideLayout2.xml"/><Relationship Id="rId7" Type="http://schemas.openxmlformats.org/officeDocument/2006/relationships/hyperlink" Target="https://www.careersandenterprise.co.uk/sites/default/files/uploaded/careers_leaders_in_colleges_0.pdf"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tiff"/><Relationship Id="rId5" Type="http://schemas.openxmlformats.org/officeDocument/2006/relationships/hyperlink" Target="https://www.careersandenterprise.co.uk/sites/default/files/uploaded/understanding-careers-leader-role-careers-enterprise.pdf" TargetMode="External"/><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slideLayout" Target="../slideLayouts/slideLayout2.xml"/><Relationship Id="rId7" Type="http://schemas.openxmlformats.org/officeDocument/2006/relationships/hyperlink" Target="https://www.careersandenterprise.co.uk/sites/default/files/uploaded/careers_leaders_in_colleges_0.pdf"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tiff"/><Relationship Id="rId5" Type="http://schemas.openxmlformats.org/officeDocument/2006/relationships/hyperlink" Target="https://www.careersandenterprise.co.uk/sites/default/files/uploaded/understanding-careers-leader-role-careers-enterprise.pdf" TargetMode="External"/><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C08CC-7535-3245-86CD-F63C44307AD3}"/>
              </a:ext>
            </a:extLst>
          </p:cNvPr>
          <p:cNvSpPr txBox="1"/>
          <p:nvPr/>
        </p:nvSpPr>
        <p:spPr>
          <a:xfrm>
            <a:off x="539552" y="1772816"/>
            <a:ext cx="5760640" cy="1354217"/>
          </a:xfrm>
          <a:prstGeom prst="rect">
            <a:avLst/>
          </a:prstGeom>
          <a:noFill/>
        </p:spPr>
        <p:txBody>
          <a:bodyPr wrap="square" rtlCol="0">
            <a:spAutoFit/>
          </a:bodyPr>
          <a:lstStyle/>
          <a:p>
            <a:r>
              <a:rPr lang="en-US" sz="4000" b="1" dirty="0">
                <a:solidFill>
                  <a:srgbClr val="860052"/>
                </a:solidFill>
                <a:latin typeface="Arial" panose="020B0604020202020204" pitchFamily="34" charset="0"/>
                <a:cs typeface="Arial" panose="020B0604020202020204" pitchFamily="34" charset="0"/>
              </a:rPr>
              <a:t>Knowing Benchmark 1</a:t>
            </a:r>
          </a:p>
          <a:p>
            <a:endParaRPr lang="en-US" dirty="0"/>
          </a:p>
          <a:p>
            <a:r>
              <a:rPr lang="en-US" sz="2400" b="1" dirty="0">
                <a:latin typeface="Arial" panose="020B0604020202020204" pitchFamily="34" charset="0"/>
                <a:cs typeface="Arial" panose="020B0604020202020204" pitchFamily="34" charset="0"/>
              </a:rPr>
              <a:t>Mark Fox</a:t>
            </a:r>
          </a:p>
        </p:txBody>
      </p:sp>
      <p:pic>
        <p:nvPicPr>
          <p:cNvPr id="5" name="Audio 4">
            <a:hlinkClick r:id="" action="ppaction://media"/>
            <a:extLst>
              <a:ext uri="{FF2B5EF4-FFF2-40B4-BE49-F238E27FC236}">
                <a16:creationId xmlns:a16="http://schemas.microsoft.com/office/drawing/2014/main" id="{4AD41AFE-D53B-214B-8345-D15928D4B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7285740"/>
      </p:ext>
    </p:extLst>
  </p:cSld>
  <p:clrMapOvr>
    <a:masterClrMapping/>
  </p:clrMapOvr>
  <mc:AlternateContent xmlns:mc="http://schemas.openxmlformats.org/markup-compatibility/2006" xmlns:p14="http://schemas.microsoft.com/office/powerpoint/2010/main">
    <mc:Choice Requires="p14">
      <p:transition spd="slow" p14:dur="2000" advTm="31005"/>
    </mc:Choice>
    <mc:Fallback xmlns="">
      <p:transition spd="slow" advTm="3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E61D7-2E9F-7A42-BF6E-4A31CB9578BF}"/>
              </a:ext>
            </a:extLst>
          </p:cNvPr>
          <p:cNvPicPr>
            <a:picLocks noChangeAspect="1"/>
          </p:cNvPicPr>
          <p:nvPr/>
        </p:nvPicPr>
        <p:blipFill>
          <a:blip r:embed="rId5"/>
          <a:stretch>
            <a:fillRect/>
          </a:stretch>
        </p:blipFill>
        <p:spPr>
          <a:xfrm>
            <a:off x="621766" y="1285369"/>
            <a:ext cx="2989496" cy="4287262"/>
          </a:xfrm>
          <a:prstGeom prst="rect">
            <a:avLst/>
          </a:prstGeom>
          <a:ln>
            <a:solidFill>
              <a:schemeClr val="tx1"/>
            </a:solidFill>
          </a:ln>
        </p:spPr>
      </p:pic>
      <p:pic>
        <p:nvPicPr>
          <p:cNvPr id="4" name="Picture 3">
            <a:extLst>
              <a:ext uri="{FF2B5EF4-FFF2-40B4-BE49-F238E27FC236}">
                <a16:creationId xmlns:a16="http://schemas.microsoft.com/office/drawing/2014/main" id="{4DB82FA1-D1E0-A74C-BB7E-AF231065B89E}"/>
              </a:ext>
            </a:extLst>
          </p:cNvPr>
          <p:cNvPicPr>
            <a:picLocks noChangeAspect="1"/>
          </p:cNvPicPr>
          <p:nvPr/>
        </p:nvPicPr>
        <p:blipFill>
          <a:blip r:embed="rId6"/>
          <a:stretch>
            <a:fillRect/>
          </a:stretch>
        </p:blipFill>
        <p:spPr>
          <a:xfrm>
            <a:off x="5532738" y="1253252"/>
            <a:ext cx="2989496" cy="4287260"/>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763FD1DF-7E21-0A46-8342-0EEFBFDA3143}"/>
              </a:ext>
            </a:extLst>
          </p:cNvPr>
          <p:cNvCxnSpPr/>
          <p:nvPr/>
        </p:nvCxnSpPr>
        <p:spPr>
          <a:xfrm>
            <a:off x="3851920" y="3461118"/>
            <a:ext cx="144016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5A55DC-AEE0-C140-9791-BD9A64A042E2}"/>
              </a:ext>
            </a:extLst>
          </p:cNvPr>
          <p:cNvSpPr txBox="1"/>
          <p:nvPr/>
        </p:nvSpPr>
        <p:spPr>
          <a:xfrm>
            <a:off x="5806342" y="5572631"/>
            <a:ext cx="2989496" cy="307777"/>
          </a:xfrm>
          <a:prstGeom prst="rect">
            <a:avLst/>
          </a:prstGeom>
          <a:noFill/>
        </p:spPr>
        <p:txBody>
          <a:bodyPr wrap="square" rtlCol="0">
            <a:spAutoFit/>
          </a:bodyPr>
          <a:lstStyle/>
          <a:p>
            <a:r>
              <a:rPr lang="en-US" sz="1400" i="1" dirty="0"/>
              <a:t>(Similar guidance exists for colleges)</a:t>
            </a:r>
          </a:p>
        </p:txBody>
      </p:sp>
      <p:pic>
        <p:nvPicPr>
          <p:cNvPr id="2" name="Audio 1">
            <a:hlinkClick r:id="" action="ppaction://media"/>
            <a:extLst>
              <a:ext uri="{FF2B5EF4-FFF2-40B4-BE49-F238E27FC236}">
                <a16:creationId xmlns:a16="http://schemas.microsoft.com/office/drawing/2014/main" id="{CFDF49B0-1BAA-8B46-B14C-4B1AB8D7C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53997285"/>
      </p:ext>
    </p:extLst>
  </p:cSld>
  <p:clrMapOvr>
    <a:masterClrMapping/>
  </p:clrMapOvr>
  <mc:AlternateContent xmlns:mc="http://schemas.openxmlformats.org/markup-compatibility/2006" xmlns:p14="http://schemas.microsoft.com/office/powerpoint/2010/main">
    <mc:Choice Requires="p14">
      <p:transition spd="slow" p14:dur="2000" advTm="41636"/>
    </mc:Choice>
    <mc:Fallback xmlns="">
      <p:transition spd="slow" advTm="4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E61D7-2E9F-7A42-BF6E-4A31CB9578BF}"/>
              </a:ext>
            </a:extLst>
          </p:cNvPr>
          <p:cNvPicPr>
            <a:picLocks noChangeAspect="1"/>
          </p:cNvPicPr>
          <p:nvPr/>
        </p:nvPicPr>
        <p:blipFill>
          <a:blip r:embed="rId5"/>
          <a:stretch>
            <a:fillRect/>
          </a:stretch>
        </p:blipFill>
        <p:spPr>
          <a:xfrm>
            <a:off x="621766" y="1285369"/>
            <a:ext cx="2989496" cy="4287262"/>
          </a:xfrm>
          <a:prstGeom prst="rect">
            <a:avLst/>
          </a:prstGeom>
          <a:ln>
            <a:solidFill>
              <a:schemeClr val="tx1"/>
            </a:solidFill>
          </a:ln>
        </p:spPr>
      </p:pic>
      <p:sp>
        <p:nvSpPr>
          <p:cNvPr id="2" name="TextBox 1">
            <a:extLst>
              <a:ext uri="{FF2B5EF4-FFF2-40B4-BE49-F238E27FC236}">
                <a16:creationId xmlns:a16="http://schemas.microsoft.com/office/drawing/2014/main" id="{8EF7951E-7857-9E45-88C7-502C7C45448F}"/>
              </a:ext>
            </a:extLst>
          </p:cNvPr>
          <p:cNvSpPr txBox="1"/>
          <p:nvPr/>
        </p:nvSpPr>
        <p:spPr>
          <a:xfrm>
            <a:off x="4139952" y="1905506"/>
            <a:ext cx="4176464"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 want to create a stronger, fairer society in which people from all backgrounds can realise their potential. A thriving careers system, that is accessible to everyone is at the heart of our focus on social mobility.”</a:t>
            </a:r>
          </a:p>
        </p:txBody>
      </p:sp>
      <p:pic>
        <p:nvPicPr>
          <p:cNvPr id="4" name="Audio 3">
            <a:hlinkClick r:id="" action="ppaction://media"/>
            <a:extLst>
              <a:ext uri="{FF2B5EF4-FFF2-40B4-BE49-F238E27FC236}">
                <a16:creationId xmlns:a16="http://schemas.microsoft.com/office/drawing/2014/main" id="{4CF87CB2-8531-8244-B847-5006929B4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8163252"/>
      </p:ext>
    </p:extLst>
  </p:cSld>
  <p:clrMapOvr>
    <a:masterClrMapping/>
  </p:clrMapOvr>
  <mc:AlternateContent xmlns:mc="http://schemas.openxmlformats.org/markup-compatibility/2006" xmlns:p14="http://schemas.microsoft.com/office/powerpoint/2010/main">
    <mc:Choice Requires="p14">
      <p:transition spd="slow" p14:dur="2000" advTm="37108"/>
    </mc:Choice>
    <mc:Fallback xmlns="">
      <p:transition spd="slow" advTm="3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334A40-3A5A-464D-9D84-6AFEA52139DD}"/>
              </a:ext>
            </a:extLst>
          </p:cNvPr>
          <p:cNvSpPr txBox="1"/>
          <p:nvPr/>
        </p:nvSpPr>
        <p:spPr>
          <a:xfrm>
            <a:off x="648251" y="2427386"/>
            <a:ext cx="4176464"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successful careers guidance programme will be reflected in higher numbers of pupils progressing to positive destinations.”</a:t>
            </a:r>
          </a:p>
        </p:txBody>
      </p:sp>
      <p:pic>
        <p:nvPicPr>
          <p:cNvPr id="2" name="Picture 1">
            <a:extLst>
              <a:ext uri="{FF2B5EF4-FFF2-40B4-BE49-F238E27FC236}">
                <a16:creationId xmlns:a16="http://schemas.microsoft.com/office/drawing/2014/main" id="{464556DE-9A14-6442-AE07-934D5ACB67E1}"/>
              </a:ext>
            </a:extLst>
          </p:cNvPr>
          <p:cNvPicPr>
            <a:picLocks noChangeAspect="1"/>
          </p:cNvPicPr>
          <p:nvPr/>
        </p:nvPicPr>
        <p:blipFill>
          <a:blip r:embed="rId5"/>
          <a:stretch>
            <a:fillRect/>
          </a:stretch>
        </p:blipFill>
        <p:spPr>
          <a:xfrm>
            <a:off x="5506253" y="1316269"/>
            <a:ext cx="2989496" cy="4225462"/>
          </a:xfrm>
          <a:prstGeom prst="rect">
            <a:avLst/>
          </a:prstGeom>
          <a:ln>
            <a:solidFill>
              <a:schemeClr val="tx1"/>
            </a:solidFill>
          </a:ln>
        </p:spPr>
      </p:pic>
      <p:sp>
        <p:nvSpPr>
          <p:cNvPr id="8" name="TextBox 7">
            <a:extLst>
              <a:ext uri="{FF2B5EF4-FFF2-40B4-BE49-F238E27FC236}">
                <a16:creationId xmlns:a16="http://schemas.microsoft.com/office/drawing/2014/main" id="{121D76A5-2AD2-B64D-A095-FB3F086FA011}"/>
              </a:ext>
            </a:extLst>
          </p:cNvPr>
          <p:cNvSpPr txBox="1"/>
          <p:nvPr/>
        </p:nvSpPr>
        <p:spPr>
          <a:xfrm>
            <a:off x="5429142" y="5541731"/>
            <a:ext cx="3143718" cy="307777"/>
          </a:xfrm>
          <a:prstGeom prst="rect">
            <a:avLst/>
          </a:prstGeom>
          <a:noFill/>
        </p:spPr>
        <p:txBody>
          <a:bodyPr wrap="square" rtlCol="0">
            <a:spAutoFit/>
          </a:bodyPr>
          <a:lstStyle/>
          <a:p>
            <a:r>
              <a:rPr lang="en-US" sz="1400" i="1" dirty="0"/>
              <a:t>(See previous slide for schools guidance)</a:t>
            </a:r>
          </a:p>
        </p:txBody>
      </p:sp>
      <p:pic>
        <p:nvPicPr>
          <p:cNvPr id="3" name="Audio 2">
            <a:hlinkClick r:id="" action="ppaction://media"/>
            <a:extLst>
              <a:ext uri="{FF2B5EF4-FFF2-40B4-BE49-F238E27FC236}">
                <a16:creationId xmlns:a16="http://schemas.microsoft.com/office/drawing/2014/main" id="{F4E1BD90-E222-FA4F-8A12-E68D2C7E2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1739033"/>
      </p:ext>
    </p:extLst>
  </p:cSld>
  <p:clrMapOvr>
    <a:masterClrMapping/>
  </p:clrMapOvr>
  <mc:AlternateContent xmlns:mc="http://schemas.openxmlformats.org/markup-compatibility/2006" xmlns:p14="http://schemas.microsoft.com/office/powerpoint/2010/main">
    <mc:Choice Requires="p14">
      <p:transition spd="slow" p14:dur="2000" advTm="46970"/>
    </mc:Choice>
    <mc:Fallback xmlns="">
      <p:transition spd="slow" advTm="4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4D6C-5458-D848-BF88-E937CF4D30E0}"/>
              </a:ext>
            </a:extLst>
          </p:cNvPr>
          <p:cNvSpPr>
            <a:spLocks noGrp="1"/>
          </p:cNvSpPr>
          <p:nvPr>
            <p:ph type="title"/>
          </p:nvPr>
        </p:nvSpPr>
        <p:spPr>
          <a:xfrm>
            <a:off x="456414" y="1772816"/>
            <a:ext cx="2591519" cy="1143000"/>
          </a:xfrm>
        </p:spPr>
        <p:txBody>
          <a:bodyPr/>
          <a:lstStyle/>
          <a:p>
            <a:r>
              <a:rPr lang="en-US" dirty="0"/>
              <a:t>What can help me do all this?</a:t>
            </a:r>
          </a:p>
        </p:txBody>
      </p:sp>
      <p:pic>
        <p:nvPicPr>
          <p:cNvPr id="3" name="Picture 2">
            <a:extLst>
              <a:ext uri="{FF2B5EF4-FFF2-40B4-BE49-F238E27FC236}">
                <a16:creationId xmlns:a16="http://schemas.microsoft.com/office/drawing/2014/main" id="{0FBDA4E2-C6B1-2342-B0D4-F3B2B9A4B14D}"/>
              </a:ext>
            </a:extLst>
          </p:cNvPr>
          <p:cNvPicPr>
            <a:picLocks noChangeAspect="1"/>
          </p:cNvPicPr>
          <p:nvPr/>
        </p:nvPicPr>
        <p:blipFill rotWithShape="1">
          <a:blip r:embed="rId4"/>
          <a:srcRect l="2143" t="2864" r="2064" b="4209"/>
          <a:stretch/>
        </p:blipFill>
        <p:spPr>
          <a:xfrm>
            <a:off x="3047933" y="1766233"/>
            <a:ext cx="5340491" cy="4002042"/>
          </a:xfrm>
          <a:prstGeom prst="rect">
            <a:avLst/>
          </a:prstGeom>
        </p:spPr>
      </p:pic>
      <p:pic>
        <p:nvPicPr>
          <p:cNvPr id="4" name="Audio 3">
            <a:hlinkClick r:id="" action="ppaction://media"/>
            <a:extLst>
              <a:ext uri="{FF2B5EF4-FFF2-40B4-BE49-F238E27FC236}">
                <a16:creationId xmlns:a16="http://schemas.microsoft.com/office/drawing/2014/main" id="{EAFC2A82-7227-214A-8639-E424D54A5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59570"/>
      </p:ext>
    </p:extLst>
  </p:cSld>
  <p:clrMapOvr>
    <a:masterClrMapping/>
  </p:clrMapOvr>
  <mc:AlternateContent xmlns:mc="http://schemas.openxmlformats.org/markup-compatibility/2006" xmlns:p14="http://schemas.microsoft.com/office/powerpoint/2010/main">
    <mc:Choice Requires="p14">
      <p:transition spd="slow" p14:dur="2000" advTm="21873"/>
    </mc:Choice>
    <mc:Fallback xmlns="">
      <p:transition spd="slow" advTm="2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E281-B82F-084F-9D03-6D544317C082}"/>
              </a:ext>
            </a:extLst>
          </p:cNvPr>
          <p:cNvSpPr>
            <a:spLocks noGrp="1"/>
          </p:cNvSpPr>
          <p:nvPr>
            <p:ph type="title"/>
          </p:nvPr>
        </p:nvSpPr>
        <p:spPr/>
        <p:txBody>
          <a:bodyPr/>
          <a:lstStyle/>
          <a:p>
            <a:r>
              <a:rPr lang="en-US" dirty="0"/>
              <a:t>There are plenty of resources to help</a:t>
            </a:r>
          </a:p>
        </p:txBody>
      </p:sp>
      <p:pic>
        <p:nvPicPr>
          <p:cNvPr id="4" name="Picture 3">
            <a:extLst>
              <a:ext uri="{FF2B5EF4-FFF2-40B4-BE49-F238E27FC236}">
                <a16:creationId xmlns:a16="http://schemas.microsoft.com/office/drawing/2014/main" id="{FFE7DC1E-927A-8A45-8B13-BB84D26926EA}"/>
              </a:ext>
            </a:extLst>
          </p:cNvPr>
          <p:cNvPicPr>
            <a:picLocks noChangeAspect="1"/>
          </p:cNvPicPr>
          <p:nvPr/>
        </p:nvPicPr>
        <p:blipFill>
          <a:blip r:embed="rId5"/>
          <a:stretch>
            <a:fillRect/>
          </a:stretch>
        </p:blipFill>
        <p:spPr>
          <a:xfrm>
            <a:off x="611560" y="2132856"/>
            <a:ext cx="2887521" cy="3672408"/>
          </a:xfrm>
          <a:prstGeom prst="rect">
            <a:avLst/>
          </a:prstGeom>
        </p:spPr>
      </p:pic>
      <p:pic>
        <p:nvPicPr>
          <p:cNvPr id="5" name="Picture 4">
            <a:hlinkClick r:id="rId6"/>
            <a:extLst>
              <a:ext uri="{FF2B5EF4-FFF2-40B4-BE49-F238E27FC236}">
                <a16:creationId xmlns:a16="http://schemas.microsoft.com/office/drawing/2014/main" id="{BC91602F-462A-FE4C-8CE4-49C46566BD94}"/>
              </a:ext>
            </a:extLst>
          </p:cNvPr>
          <p:cNvPicPr>
            <a:picLocks noChangeAspect="1"/>
          </p:cNvPicPr>
          <p:nvPr/>
        </p:nvPicPr>
        <p:blipFill>
          <a:blip r:embed="rId7"/>
          <a:stretch>
            <a:fillRect/>
          </a:stretch>
        </p:blipFill>
        <p:spPr>
          <a:xfrm>
            <a:off x="2632698" y="2132856"/>
            <a:ext cx="1732765" cy="645633"/>
          </a:xfrm>
          <a:prstGeom prst="rect">
            <a:avLst/>
          </a:prstGeom>
        </p:spPr>
      </p:pic>
      <p:pic>
        <p:nvPicPr>
          <p:cNvPr id="6" name="Picture 5">
            <a:hlinkClick r:id="rId8"/>
            <a:extLst>
              <a:ext uri="{FF2B5EF4-FFF2-40B4-BE49-F238E27FC236}">
                <a16:creationId xmlns:a16="http://schemas.microsoft.com/office/drawing/2014/main" id="{253EEA15-DA87-2745-8518-59B46C7E4CC5}"/>
              </a:ext>
            </a:extLst>
          </p:cNvPr>
          <p:cNvPicPr>
            <a:picLocks noChangeAspect="1"/>
          </p:cNvPicPr>
          <p:nvPr/>
        </p:nvPicPr>
        <p:blipFill>
          <a:blip r:embed="rId9"/>
          <a:stretch>
            <a:fillRect/>
          </a:stretch>
        </p:blipFill>
        <p:spPr>
          <a:xfrm>
            <a:off x="3779912" y="2903517"/>
            <a:ext cx="5048684" cy="3590313"/>
          </a:xfrm>
          <a:prstGeom prst="rect">
            <a:avLst/>
          </a:prstGeom>
        </p:spPr>
      </p:pic>
      <p:sp>
        <p:nvSpPr>
          <p:cNvPr id="3" name="Rectangle 2">
            <a:extLst>
              <a:ext uri="{FF2B5EF4-FFF2-40B4-BE49-F238E27FC236}">
                <a16:creationId xmlns:a16="http://schemas.microsoft.com/office/drawing/2014/main" id="{D06A8F9B-1735-F94F-8BB8-2A6AAA0FD62C}"/>
              </a:ext>
            </a:extLst>
          </p:cNvPr>
          <p:cNvSpPr/>
          <p:nvPr/>
        </p:nvSpPr>
        <p:spPr>
          <a:xfrm>
            <a:off x="1698881" y="5949280"/>
            <a:ext cx="1940616"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6"/>
              </a:rPr>
              <a:t>Access Barclays</a:t>
            </a:r>
            <a:r>
              <a:rPr lang="en-US"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F582B022-AA18-AF40-8550-44AA77152C41}"/>
              </a:ext>
            </a:extLst>
          </p:cNvPr>
          <p:cNvSpPr/>
          <p:nvPr/>
        </p:nvSpPr>
        <p:spPr>
          <a:xfrm>
            <a:off x="7524328" y="2472551"/>
            <a:ext cx="1423739"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8"/>
              </a:rPr>
              <a:t>Access ItF</a:t>
            </a:r>
            <a:r>
              <a:rPr lang="en-US" dirty="0">
                <a:latin typeface="Arial" panose="020B0604020202020204" pitchFamily="34" charset="0"/>
                <a:cs typeface="Arial" panose="020B0604020202020204" pitchFamily="34" charset="0"/>
              </a:rPr>
              <a:t> </a:t>
            </a:r>
          </a:p>
        </p:txBody>
      </p:sp>
      <p:pic>
        <p:nvPicPr>
          <p:cNvPr id="8" name="Audio 7">
            <a:hlinkClick r:id="" action="ppaction://media"/>
            <a:extLst>
              <a:ext uri="{FF2B5EF4-FFF2-40B4-BE49-F238E27FC236}">
                <a16:creationId xmlns:a16="http://schemas.microsoft.com/office/drawing/2014/main" id="{554C6ADD-B190-A145-9D91-994111F742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94420628"/>
      </p:ext>
    </p:extLst>
  </p:cSld>
  <p:clrMapOvr>
    <a:masterClrMapping/>
  </p:clrMapOvr>
  <mc:AlternateContent xmlns:mc="http://schemas.openxmlformats.org/markup-compatibility/2006" xmlns:p14="http://schemas.microsoft.com/office/powerpoint/2010/main">
    <mc:Choice Requires="p14">
      <p:transition spd="slow" p14:dur="2000" advTm="21196"/>
    </mc:Choice>
    <mc:Fallback xmlns="">
      <p:transition spd="slow" advTm="2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E281-B82F-084F-9D03-6D544317C082}"/>
              </a:ext>
            </a:extLst>
          </p:cNvPr>
          <p:cNvSpPr>
            <a:spLocks noGrp="1"/>
          </p:cNvSpPr>
          <p:nvPr>
            <p:ph type="title"/>
          </p:nvPr>
        </p:nvSpPr>
        <p:spPr/>
        <p:txBody>
          <a:bodyPr/>
          <a:lstStyle/>
          <a:p>
            <a:r>
              <a:rPr lang="en-US" dirty="0"/>
              <a:t>There are plenty of resources to help</a:t>
            </a:r>
          </a:p>
        </p:txBody>
      </p:sp>
      <p:pic>
        <p:nvPicPr>
          <p:cNvPr id="3" name="Picture 2">
            <a:hlinkClick r:id="rId5"/>
            <a:extLst>
              <a:ext uri="{FF2B5EF4-FFF2-40B4-BE49-F238E27FC236}">
                <a16:creationId xmlns:a16="http://schemas.microsoft.com/office/drawing/2014/main" id="{CD992B43-E9E0-E241-A269-AA9113FDE751}"/>
              </a:ext>
            </a:extLst>
          </p:cNvPr>
          <p:cNvPicPr>
            <a:picLocks noChangeAspect="1"/>
          </p:cNvPicPr>
          <p:nvPr/>
        </p:nvPicPr>
        <p:blipFill>
          <a:blip r:embed="rId6"/>
          <a:stretch>
            <a:fillRect/>
          </a:stretch>
        </p:blipFill>
        <p:spPr>
          <a:xfrm>
            <a:off x="468313" y="2036724"/>
            <a:ext cx="5462424" cy="3840548"/>
          </a:xfrm>
          <a:prstGeom prst="rect">
            <a:avLst/>
          </a:prstGeom>
        </p:spPr>
      </p:pic>
      <p:sp>
        <p:nvSpPr>
          <p:cNvPr id="4" name="Rectangle 3">
            <a:extLst>
              <a:ext uri="{FF2B5EF4-FFF2-40B4-BE49-F238E27FC236}">
                <a16:creationId xmlns:a16="http://schemas.microsoft.com/office/drawing/2014/main" id="{F992B5B5-8006-6C48-9F5B-DF0E9C1B12B4}"/>
              </a:ext>
            </a:extLst>
          </p:cNvPr>
          <p:cNvSpPr/>
          <p:nvPr/>
        </p:nvSpPr>
        <p:spPr>
          <a:xfrm>
            <a:off x="5930737" y="5192447"/>
            <a:ext cx="1496254"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Access Start</a:t>
            </a:r>
            <a:r>
              <a:rPr lang="en-US" dirty="0">
                <a:latin typeface="Arial" panose="020B0604020202020204" pitchFamily="34" charset="0"/>
                <a:cs typeface="Arial" panose="020B0604020202020204" pitchFamily="34" charset="0"/>
              </a:rPr>
              <a:t> </a:t>
            </a:r>
          </a:p>
        </p:txBody>
      </p:sp>
      <p:pic>
        <p:nvPicPr>
          <p:cNvPr id="5" name="Audio 4">
            <a:hlinkClick r:id="" action="ppaction://media"/>
            <a:extLst>
              <a:ext uri="{FF2B5EF4-FFF2-40B4-BE49-F238E27FC236}">
                <a16:creationId xmlns:a16="http://schemas.microsoft.com/office/drawing/2014/main" id="{E51D3915-FC24-5D44-AC71-5B0C7BC1D4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09080390"/>
      </p:ext>
    </p:extLst>
  </p:cSld>
  <p:clrMapOvr>
    <a:masterClrMapping/>
  </p:clrMapOvr>
  <mc:AlternateContent xmlns:mc="http://schemas.openxmlformats.org/markup-compatibility/2006" xmlns:p14="http://schemas.microsoft.com/office/powerpoint/2010/main">
    <mc:Choice Requires="p14">
      <p:transition spd="slow" p14:dur="2000" advTm="18519"/>
    </mc:Choice>
    <mc:Fallback xmlns="">
      <p:transition spd="slow" advTm="1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FC33-7527-E648-BF48-D2EFAF1DC63D}"/>
              </a:ext>
            </a:extLst>
          </p:cNvPr>
          <p:cNvSpPr>
            <a:spLocks noGrp="1"/>
          </p:cNvSpPr>
          <p:nvPr>
            <p:ph type="title"/>
          </p:nvPr>
        </p:nvSpPr>
        <p:spPr/>
        <p:txBody>
          <a:bodyPr/>
          <a:lstStyle/>
          <a:p>
            <a:r>
              <a:rPr lang="en-US" dirty="0"/>
              <a:t>There are plenty of resources to help</a:t>
            </a:r>
          </a:p>
        </p:txBody>
      </p:sp>
      <p:pic>
        <p:nvPicPr>
          <p:cNvPr id="4" name="Picture 3">
            <a:extLst>
              <a:ext uri="{FF2B5EF4-FFF2-40B4-BE49-F238E27FC236}">
                <a16:creationId xmlns:a16="http://schemas.microsoft.com/office/drawing/2014/main" id="{74E7EBF2-56D3-584D-BDCC-BDD67DF30245}"/>
              </a:ext>
            </a:extLst>
          </p:cNvPr>
          <p:cNvPicPr>
            <a:picLocks noChangeAspect="1"/>
          </p:cNvPicPr>
          <p:nvPr/>
        </p:nvPicPr>
        <p:blipFill>
          <a:blip r:embed="rId5"/>
          <a:stretch>
            <a:fillRect/>
          </a:stretch>
        </p:blipFill>
        <p:spPr>
          <a:xfrm>
            <a:off x="384810" y="2410917"/>
            <a:ext cx="8172400" cy="2918714"/>
          </a:xfrm>
          <a:prstGeom prst="rect">
            <a:avLst/>
          </a:prstGeom>
        </p:spPr>
      </p:pic>
      <p:pic>
        <p:nvPicPr>
          <p:cNvPr id="5" name="Picture 4">
            <a:extLst>
              <a:ext uri="{FF2B5EF4-FFF2-40B4-BE49-F238E27FC236}">
                <a16:creationId xmlns:a16="http://schemas.microsoft.com/office/drawing/2014/main" id="{008A2E2A-3FF2-3B49-B6FC-7969E065CD78}"/>
              </a:ext>
            </a:extLst>
          </p:cNvPr>
          <p:cNvPicPr>
            <a:picLocks noChangeAspect="1"/>
          </p:cNvPicPr>
          <p:nvPr/>
        </p:nvPicPr>
        <p:blipFill>
          <a:blip r:embed="rId6"/>
          <a:stretch>
            <a:fillRect/>
          </a:stretch>
        </p:blipFill>
        <p:spPr>
          <a:xfrm>
            <a:off x="7083910" y="1278534"/>
            <a:ext cx="1591777" cy="1209751"/>
          </a:xfrm>
          <a:prstGeom prst="rect">
            <a:avLst/>
          </a:prstGeom>
        </p:spPr>
      </p:pic>
      <p:pic>
        <p:nvPicPr>
          <p:cNvPr id="6" name="Picture 5">
            <a:hlinkClick r:id="rId7"/>
            <a:extLst>
              <a:ext uri="{FF2B5EF4-FFF2-40B4-BE49-F238E27FC236}">
                <a16:creationId xmlns:a16="http://schemas.microsoft.com/office/drawing/2014/main" id="{A4EA7344-9E44-B54E-B356-CB1C38651D5E}"/>
              </a:ext>
            </a:extLst>
          </p:cNvPr>
          <p:cNvPicPr>
            <a:picLocks noChangeAspect="1"/>
          </p:cNvPicPr>
          <p:nvPr/>
        </p:nvPicPr>
        <p:blipFill>
          <a:blip r:embed="rId8"/>
          <a:stretch>
            <a:fillRect/>
          </a:stretch>
        </p:blipFill>
        <p:spPr>
          <a:xfrm>
            <a:off x="4358020" y="5195586"/>
            <a:ext cx="4401170" cy="664804"/>
          </a:xfrm>
          <a:prstGeom prst="rect">
            <a:avLst/>
          </a:prstGeom>
        </p:spPr>
      </p:pic>
      <p:sp>
        <p:nvSpPr>
          <p:cNvPr id="3" name="Rectangle 2">
            <a:extLst>
              <a:ext uri="{FF2B5EF4-FFF2-40B4-BE49-F238E27FC236}">
                <a16:creationId xmlns:a16="http://schemas.microsoft.com/office/drawing/2014/main" id="{14259D75-4E68-8F49-B472-01E58A07B42C}"/>
              </a:ext>
            </a:extLst>
          </p:cNvPr>
          <p:cNvSpPr/>
          <p:nvPr/>
        </p:nvSpPr>
        <p:spPr>
          <a:xfrm>
            <a:off x="475209" y="5405417"/>
            <a:ext cx="4572000" cy="369332"/>
          </a:xfrm>
          <a:prstGeom prst="rect">
            <a:avLst/>
          </a:prstGeom>
        </p:spPr>
        <p:txBody>
          <a:bodyPr>
            <a:spAutoFit/>
          </a:bodyPr>
          <a:lstStyle/>
          <a:p>
            <a:r>
              <a:rPr lang="en-US" dirty="0">
                <a:hlinkClick r:id="rId7"/>
              </a:rPr>
              <a:t>Access here</a:t>
            </a:r>
            <a:r>
              <a:rPr lang="en-US" dirty="0"/>
              <a:t> </a:t>
            </a:r>
          </a:p>
        </p:txBody>
      </p:sp>
      <p:pic>
        <p:nvPicPr>
          <p:cNvPr id="7" name="Audio 6">
            <a:hlinkClick r:id="" action="ppaction://media"/>
            <a:extLst>
              <a:ext uri="{FF2B5EF4-FFF2-40B4-BE49-F238E27FC236}">
                <a16:creationId xmlns:a16="http://schemas.microsoft.com/office/drawing/2014/main" id="{45CACA41-5EA4-1A40-A948-41522CBCBD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3023614"/>
      </p:ext>
    </p:extLst>
  </p:cSld>
  <p:clrMapOvr>
    <a:masterClrMapping/>
  </p:clrMapOvr>
  <mc:AlternateContent xmlns:mc="http://schemas.openxmlformats.org/markup-compatibility/2006" xmlns:p14="http://schemas.microsoft.com/office/powerpoint/2010/main">
    <mc:Choice Requires="p14">
      <p:transition spd="slow" p14:dur="2000" advTm="32589"/>
    </mc:Choice>
    <mc:Fallback xmlns="">
      <p:transition spd="slow" advTm="3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89E68-0D5E-3940-AD67-F129EA1FE1F4}"/>
              </a:ext>
            </a:extLst>
          </p:cNvPr>
          <p:cNvSpPr>
            <a:spLocks noGrp="1"/>
          </p:cNvSpPr>
          <p:nvPr>
            <p:ph type="title"/>
          </p:nvPr>
        </p:nvSpPr>
        <p:spPr/>
        <p:txBody>
          <a:bodyPr/>
          <a:lstStyle/>
          <a:p>
            <a:r>
              <a:rPr lang="en-US" dirty="0"/>
              <a:t>There are plenty of resources to help</a:t>
            </a:r>
          </a:p>
        </p:txBody>
      </p:sp>
      <p:pic>
        <p:nvPicPr>
          <p:cNvPr id="6" name="Picture 5">
            <a:hlinkClick r:id="rId5"/>
            <a:extLst>
              <a:ext uri="{FF2B5EF4-FFF2-40B4-BE49-F238E27FC236}">
                <a16:creationId xmlns:a16="http://schemas.microsoft.com/office/drawing/2014/main" id="{D8D3574C-1796-F949-85BF-45565D3AF4B0}"/>
              </a:ext>
            </a:extLst>
          </p:cNvPr>
          <p:cNvPicPr>
            <a:picLocks noChangeAspect="1"/>
          </p:cNvPicPr>
          <p:nvPr/>
        </p:nvPicPr>
        <p:blipFill>
          <a:blip r:embed="rId6"/>
          <a:stretch>
            <a:fillRect/>
          </a:stretch>
        </p:blipFill>
        <p:spPr>
          <a:xfrm>
            <a:off x="499105" y="2402419"/>
            <a:ext cx="2812851" cy="1143000"/>
          </a:xfrm>
          <a:prstGeom prst="rect">
            <a:avLst/>
          </a:prstGeom>
        </p:spPr>
      </p:pic>
      <p:pic>
        <p:nvPicPr>
          <p:cNvPr id="7" name="Picture 6">
            <a:hlinkClick r:id="rId7"/>
            <a:extLst>
              <a:ext uri="{FF2B5EF4-FFF2-40B4-BE49-F238E27FC236}">
                <a16:creationId xmlns:a16="http://schemas.microsoft.com/office/drawing/2014/main" id="{D40FE772-5C38-2946-95A0-32B9D68F72FD}"/>
              </a:ext>
            </a:extLst>
          </p:cNvPr>
          <p:cNvPicPr>
            <a:picLocks noChangeAspect="1"/>
          </p:cNvPicPr>
          <p:nvPr/>
        </p:nvPicPr>
        <p:blipFill>
          <a:blip r:embed="rId8"/>
          <a:stretch>
            <a:fillRect/>
          </a:stretch>
        </p:blipFill>
        <p:spPr>
          <a:xfrm>
            <a:off x="4494744" y="2397393"/>
            <a:ext cx="4307191" cy="2808312"/>
          </a:xfrm>
          <a:prstGeom prst="rect">
            <a:avLst/>
          </a:prstGeom>
          <a:ln>
            <a:solidFill>
              <a:schemeClr val="accent4">
                <a:lumMod val="50000"/>
              </a:schemeClr>
            </a:solidFill>
          </a:ln>
        </p:spPr>
      </p:pic>
      <p:sp>
        <p:nvSpPr>
          <p:cNvPr id="3" name="Rectangle 2">
            <a:extLst>
              <a:ext uri="{FF2B5EF4-FFF2-40B4-BE49-F238E27FC236}">
                <a16:creationId xmlns:a16="http://schemas.microsoft.com/office/drawing/2014/main" id="{8B3B710F-B48E-C548-BE68-689D01576D09}"/>
              </a:ext>
            </a:extLst>
          </p:cNvPr>
          <p:cNvSpPr/>
          <p:nvPr/>
        </p:nvSpPr>
        <p:spPr>
          <a:xfrm>
            <a:off x="373641" y="3621909"/>
            <a:ext cx="1538289"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For schools</a:t>
            </a:r>
            <a:r>
              <a:rPr lang="en-US" dirty="0">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91CB71BC-8D9C-1C46-B667-43687D761E51}"/>
              </a:ext>
            </a:extLst>
          </p:cNvPr>
          <p:cNvSpPr/>
          <p:nvPr/>
        </p:nvSpPr>
        <p:spPr>
          <a:xfrm>
            <a:off x="7635568" y="5373216"/>
            <a:ext cx="1508432"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7"/>
              </a:rPr>
              <a:t>For SEND</a:t>
            </a:r>
            <a:r>
              <a:rPr lang="en-US" dirty="0">
                <a:latin typeface="Arial" panose="020B0604020202020204" pitchFamily="34" charset="0"/>
                <a:cs typeface="Arial" panose="020B0604020202020204" pitchFamily="34" charset="0"/>
              </a:rPr>
              <a:t> </a:t>
            </a:r>
          </a:p>
        </p:txBody>
      </p:sp>
      <p:pic>
        <p:nvPicPr>
          <p:cNvPr id="10" name="Picture 9">
            <a:hlinkClick r:id="rId9"/>
            <a:extLst>
              <a:ext uri="{FF2B5EF4-FFF2-40B4-BE49-F238E27FC236}">
                <a16:creationId xmlns:a16="http://schemas.microsoft.com/office/drawing/2014/main" id="{AA9373A1-4836-EC4D-BE0F-D01A7EE4EEED}"/>
              </a:ext>
            </a:extLst>
          </p:cNvPr>
          <p:cNvPicPr>
            <a:picLocks noChangeAspect="1"/>
          </p:cNvPicPr>
          <p:nvPr/>
        </p:nvPicPr>
        <p:blipFill>
          <a:blip r:embed="rId6"/>
          <a:stretch>
            <a:fillRect/>
          </a:stretch>
        </p:blipFill>
        <p:spPr>
          <a:xfrm>
            <a:off x="470934" y="4184911"/>
            <a:ext cx="2812851" cy="1143000"/>
          </a:xfrm>
          <a:prstGeom prst="rect">
            <a:avLst/>
          </a:prstGeom>
        </p:spPr>
      </p:pic>
      <p:sp>
        <p:nvSpPr>
          <p:cNvPr id="11" name="Rectangle 10">
            <a:extLst>
              <a:ext uri="{FF2B5EF4-FFF2-40B4-BE49-F238E27FC236}">
                <a16:creationId xmlns:a16="http://schemas.microsoft.com/office/drawing/2014/main" id="{3507025C-1350-584C-85E0-EA0898A49667}"/>
              </a:ext>
            </a:extLst>
          </p:cNvPr>
          <p:cNvSpPr/>
          <p:nvPr/>
        </p:nvSpPr>
        <p:spPr>
          <a:xfrm>
            <a:off x="373641" y="5405417"/>
            <a:ext cx="156592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9"/>
              </a:rPr>
              <a:t>For colleges</a:t>
            </a:r>
            <a:r>
              <a:rPr lang="en-US" dirty="0">
                <a:latin typeface="Arial" panose="020B0604020202020204" pitchFamily="34" charset="0"/>
                <a:cs typeface="Arial" panose="020B0604020202020204" pitchFamily="34" charset="0"/>
              </a:rPr>
              <a:t> </a:t>
            </a:r>
          </a:p>
        </p:txBody>
      </p:sp>
      <p:pic>
        <p:nvPicPr>
          <p:cNvPr id="4" name="Audio 3">
            <a:hlinkClick r:id="" action="ppaction://media"/>
            <a:extLst>
              <a:ext uri="{FF2B5EF4-FFF2-40B4-BE49-F238E27FC236}">
                <a16:creationId xmlns:a16="http://schemas.microsoft.com/office/drawing/2014/main" id="{A69FA225-B585-A44B-B689-A54C7A439C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12636112"/>
      </p:ext>
    </p:extLst>
  </p:cSld>
  <p:clrMapOvr>
    <a:masterClrMapping/>
  </p:clrMapOvr>
  <mc:AlternateContent xmlns:mc="http://schemas.openxmlformats.org/markup-compatibility/2006" xmlns:p14="http://schemas.microsoft.com/office/powerpoint/2010/main">
    <mc:Choice Requires="p14">
      <p:transition spd="slow" p14:dur="2000" advTm="29162"/>
    </mc:Choice>
    <mc:Fallback xmlns="">
      <p:transition spd="slow" advTm="2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CBBB-16F4-5345-A1A3-5DB3ACCCFBD7}"/>
              </a:ext>
            </a:extLst>
          </p:cNvPr>
          <p:cNvSpPr>
            <a:spLocks noGrp="1"/>
          </p:cNvSpPr>
          <p:nvPr>
            <p:ph type="title"/>
          </p:nvPr>
        </p:nvSpPr>
        <p:spPr>
          <a:xfrm>
            <a:off x="468313" y="1267917"/>
            <a:ext cx="8218487" cy="1143000"/>
          </a:xfrm>
        </p:spPr>
        <p:txBody>
          <a:bodyPr/>
          <a:lstStyle/>
          <a:p>
            <a:r>
              <a:rPr lang="en-US" dirty="0"/>
              <a:t>The North East Ambition Benchmark toolkits</a:t>
            </a:r>
          </a:p>
        </p:txBody>
      </p:sp>
      <p:pic>
        <p:nvPicPr>
          <p:cNvPr id="3" name="Picture 2">
            <a:extLst>
              <a:ext uri="{FF2B5EF4-FFF2-40B4-BE49-F238E27FC236}">
                <a16:creationId xmlns:a16="http://schemas.microsoft.com/office/drawing/2014/main" id="{1F55CF3A-2893-4944-9C39-38FF03EEA4B3}"/>
              </a:ext>
            </a:extLst>
          </p:cNvPr>
          <p:cNvPicPr>
            <a:picLocks noChangeAspect="1"/>
          </p:cNvPicPr>
          <p:nvPr/>
        </p:nvPicPr>
        <p:blipFill>
          <a:blip r:embed="rId5"/>
          <a:stretch>
            <a:fillRect/>
          </a:stretch>
        </p:blipFill>
        <p:spPr>
          <a:xfrm>
            <a:off x="468313" y="2204864"/>
            <a:ext cx="3959671" cy="837623"/>
          </a:xfrm>
          <a:prstGeom prst="rect">
            <a:avLst/>
          </a:prstGeom>
        </p:spPr>
      </p:pic>
      <p:pic>
        <p:nvPicPr>
          <p:cNvPr id="4" name="Picture 3">
            <a:extLst>
              <a:ext uri="{FF2B5EF4-FFF2-40B4-BE49-F238E27FC236}">
                <a16:creationId xmlns:a16="http://schemas.microsoft.com/office/drawing/2014/main" id="{44762892-C2FC-C247-ABA4-0DC02268AA74}"/>
              </a:ext>
            </a:extLst>
          </p:cNvPr>
          <p:cNvPicPr>
            <a:picLocks noChangeAspect="1"/>
          </p:cNvPicPr>
          <p:nvPr/>
        </p:nvPicPr>
        <p:blipFill>
          <a:blip r:embed="rId6"/>
          <a:stretch>
            <a:fillRect/>
          </a:stretch>
        </p:blipFill>
        <p:spPr>
          <a:xfrm>
            <a:off x="4876703" y="2108161"/>
            <a:ext cx="3959670" cy="4677846"/>
          </a:xfrm>
          <a:prstGeom prst="rect">
            <a:avLst/>
          </a:prstGeom>
        </p:spPr>
      </p:pic>
      <p:pic>
        <p:nvPicPr>
          <p:cNvPr id="5" name="Picture 4">
            <a:extLst>
              <a:ext uri="{FF2B5EF4-FFF2-40B4-BE49-F238E27FC236}">
                <a16:creationId xmlns:a16="http://schemas.microsoft.com/office/drawing/2014/main" id="{13A73295-F645-B34F-B62E-DF993D005AF0}"/>
              </a:ext>
            </a:extLst>
          </p:cNvPr>
          <p:cNvPicPr>
            <a:picLocks noChangeAspect="1"/>
          </p:cNvPicPr>
          <p:nvPr/>
        </p:nvPicPr>
        <p:blipFill>
          <a:blip r:embed="rId7"/>
          <a:stretch>
            <a:fillRect/>
          </a:stretch>
        </p:blipFill>
        <p:spPr>
          <a:xfrm>
            <a:off x="319054" y="3326304"/>
            <a:ext cx="4265143" cy="978419"/>
          </a:xfrm>
          <a:prstGeom prst="rect">
            <a:avLst/>
          </a:prstGeom>
        </p:spPr>
      </p:pic>
      <p:pic>
        <p:nvPicPr>
          <p:cNvPr id="6" name="Audio 5">
            <a:hlinkClick r:id="" action="ppaction://media"/>
            <a:extLst>
              <a:ext uri="{FF2B5EF4-FFF2-40B4-BE49-F238E27FC236}">
                <a16:creationId xmlns:a16="http://schemas.microsoft.com/office/drawing/2014/main" id="{778077AE-1272-3A4C-A0EB-09E6976BCC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95786009"/>
      </p:ext>
    </p:extLst>
  </p:cSld>
  <p:clrMapOvr>
    <a:masterClrMapping/>
  </p:clrMapOvr>
  <mc:AlternateContent xmlns:mc="http://schemas.openxmlformats.org/markup-compatibility/2006" xmlns:p14="http://schemas.microsoft.com/office/powerpoint/2010/main">
    <mc:Choice Requires="p14">
      <p:transition spd="slow" p14:dur="2000" advTm="17305"/>
    </mc:Choice>
    <mc:Fallback xmlns="">
      <p:transition spd="slow" advTm="1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E281-B82F-084F-9D03-6D544317C082}"/>
              </a:ext>
            </a:extLst>
          </p:cNvPr>
          <p:cNvSpPr>
            <a:spLocks noGrp="1"/>
          </p:cNvSpPr>
          <p:nvPr>
            <p:ph type="title"/>
          </p:nvPr>
        </p:nvSpPr>
        <p:spPr>
          <a:xfrm>
            <a:off x="400808" y="1268760"/>
            <a:ext cx="2735535" cy="2304256"/>
          </a:xfrm>
        </p:spPr>
        <p:txBody>
          <a:bodyPr/>
          <a:lstStyle/>
          <a:p>
            <a:r>
              <a:rPr lang="en-US" dirty="0"/>
              <a:t>There are plenty of resources to help</a:t>
            </a:r>
          </a:p>
        </p:txBody>
      </p:sp>
      <p:pic>
        <p:nvPicPr>
          <p:cNvPr id="7" name="Picture 6">
            <a:hlinkClick r:id="rId5"/>
            <a:extLst>
              <a:ext uri="{FF2B5EF4-FFF2-40B4-BE49-F238E27FC236}">
                <a16:creationId xmlns:a16="http://schemas.microsoft.com/office/drawing/2014/main" id="{1BAF83BD-A959-9A42-BD72-7A9A82A12BAB}"/>
              </a:ext>
            </a:extLst>
          </p:cNvPr>
          <p:cNvPicPr>
            <a:picLocks noChangeAspect="1"/>
          </p:cNvPicPr>
          <p:nvPr/>
        </p:nvPicPr>
        <p:blipFill>
          <a:blip r:embed="rId6"/>
          <a:stretch>
            <a:fillRect/>
          </a:stretch>
        </p:blipFill>
        <p:spPr>
          <a:xfrm>
            <a:off x="3111782" y="1129571"/>
            <a:ext cx="3024336" cy="4535619"/>
          </a:xfrm>
          <a:prstGeom prst="rect">
            <a:avLst/>
          </a:prstGeom>
        </p:spPr>
      </p:pic>
      <p:sp>
        <p:nvSpPr>
          <p:cNvPr id="5" name="Rectangle 4">
            <a:extLst>
              <a:ext uri="{FF2B5EF4-FFF2-40B4-BE49-F238E27FC236}">
                <a16:creationId xmlns:a16="http://schemas.microsoft.com/office/drawing/2014/main" id="{03CE8178-7E6E-C34D-BDA8-AEC33B17E398}"/>
              </a:ext>
            </a:extLst>
          </p:cNvPr>
          <p:cNvSpPr/>
          <p:nvPr/>
        </p:nvSpPr>
        <p:spPr>
          <a:xfrm>
            <a:off x="6560573" y="5291031"/>
            <a:ext cx="2119501"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Access publisher</a:t>
            </a:r>
            <a:r>
              <a:rPr lang="en-US" dirty="0">
                <a:latin typeface="Arial" panose="020B0604020202020204" pitchFamily="34" charset="0"/>
                <a:cs typeface="Arial" panose="020B0604020202020204" pitchFamily="34" charset="0"/>
              </a:rPr>
              <a:t> </a:t>
            </a:r>
          </a:p>
        </p:txBody>
      </p:sp>
      <p:pic>
        <p:nvPicPr>
          <p:cNvPr id="3" name="Audio 2">
            <a:hlinkClick r:id="" action="ppaction://media"/>
            <a:extLst>
              <a:ext uri="{FF2B5EF4-FFF2-40B4-BE49-F238E27FC236}">
                <a16:creationId xmlns:a16="http://schemas.microsoft.com/office/drawing/2014/main" id="{62E39E12-F1B1-F248-BFCF-F98316F367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8184896"/>
      </p:ext>
    </p:extLst>
  </p:cSld>
  <p:clrMapOvr>
    <a:masterClrMapping/>
  </p:clrMapOvr>
  <mc:AlternateContent xmlns:mc="http://schemas.openxmlformats.org/markup-compatibility/2006" xmlns:p14="http://schemas.microsoft.com/office/powerpoint/2010/main">
    <mc:Choice Requires="p14">
      <p:transition spd="slow" p14:dur="2000" advTm="29041"/>
    </mc:Choice>
    <mc:Fallback xmlns="">
      <p:transition spd="slow" advTm="2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72572-D3F1-094D-99EC-76637DE96D93}"/>
              </a:ext>
            </a:extLst>
          </p:cNvPr>
          <p:cNvPicPr>
            <a:picLocks noChangeAspect="1"/>
          </p:cNvPicPr>
          <p:nvPr/>
        </p:nvPicPr>
        <p:blipFill>
          <a:blip r:embed="rId5"/>
          <a:stretch>
            <a:fillRect/>
          </a:stretch>
        </p:blipFill>
        <p:spPr>
          <a:xfrm>
            <a:off x="948531" y="1390798"/>
            <a:ext cx="7246938" cy="4076403"/>
          </a:xfrm>
          <a:prstGeom prst="rect">
            <a:avLst/>
          </a:prstGeom>
        </p:spPr>
      </p:pic>
      <p:pic>
        <p:nvPicPr>
          <p:cNvPr id="3" name="Audio 2">
            <a:hlinkClick r:id="" action="ppaction://media"/>
            <a:extLst>
              <a:ext uri="{FF2B5EF4-FFF2-40B4-BE49-F238E27FC236}">
                <a16:creationId xmlns:a16="http://schemas.microsoft.com/office/drawing/2014/main" id="{518AA5A4-D290-F14E-A038-F43BE24E7E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4305288"/>
      </p:ext>
    </p:extLst>
  </p:cSld>
  <p:clrMapOvr>
    <a:masterClrMapping/>
  </p:clrMapOvr>
  <mc:AlternateContent xmlns:mc="http://schemas.openxmlformats.org/markup-compatibility/2006" xmlns:p14="http://schemas.microsoft.com/office/powerpoint/2010/main">
    <mc:Choice Requires="p14">
      <p:transition spd="slow" p14:dur="2000" advTm="36942"/>
    </mc:Choice>
    <mc:Fallback xmlns="">
      <p:transition spd="slow" advTm="3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3C26-18FA-3843-9544-FC03FC5E14C3}"/>
              </a:ext>
            </a:extLst>
          </p:cNvPr>
          <p:cNvSpPr>
            <a:spLocks noGrp="1"/>
          </p:cNvSpPr>
          <p:nvPr>
            <p:ph type="title"/>
          </p:nvPr>
        </p:nvSpPr>
        <p:spPr/>
        <p:txBody>
          <a:bodyPr/>
          <a:lstStyle/>
          <a:p>
            <a:r>
              <a:rPr lang="en-US" dirty="0"/>
              <a:t>If you’re into social media…</a:t>
            </a:r>
          </a:p>
        </p:txBody>
      </p:sp>
      <p:pic>
        <p:nvPicPr>
          <p:cNvPr id="3" name="Picture 2"/>
          <p:cNvPicPr>
            <a:picLocks noChangeAspect="1"/>
          </p:cNvPicPr>
          <p:nvPr/>
        </p:nvPicPr>
        <p:blipFill>
          <a:blip r:embed="rId5"/>
          <a:stretch>
            <a:fillRect/>
          </a:stretch>
        </p:blipFill>
        <p:spPr>
          <a:xfrm>
            <a:off x="2555776" y="3212976"/>
            <a:ext cx="3097212" cy="2160240"/>
          </a:xfrm>
          <a:prstGeom prst="rect">
            <a:avLst/>
          </a:prstGeom>
        </p:spPr>
      </p:pic>
      <p:pic>
        <p:nvPicPr>
          <p:cNvPr id="4" name="Picture 3"/>
          <p:cNvPicPr>
            <a:picLocks noChangeAspect="1"/>
          </p:cNvPicPr>
          <p:nvPr/>
        </p:nvPicPr>
        <p:blipFill>
          <a:blip r:embed="rId6"/>
          <a:stretch>
            <a:fillRect/>
          </a:stretch>
        </p:blipFill>
        <p:spPr>
          <a:xfrm>
            <a:off x="5796136" y="3212976"/>
            <a:ext cx="3126482" cy="2313387"/>
          </a:xfrm>
          <a:prstGeom prst="rect">
            <a:avLst/>
          </a:prstGeom>
        </p:spPr>
      </p:pic>
      <p:pic>
        <p:nvPicPr>
          <p:cNvPr id="5" name="Picture 4"/>
          <p:cNvPicPr>
            <a:picLocks noChangeAspect="1"/>
          </p:cNvPicPr>
          <p:nvPr/>
        </p:nvPicPr>
        <p:blipFill>
          <a:blip r:embed="rId7"/>
          <a:stretch>
            <a:fillRect/>
          </a:stretch>
        </p:blipFill>
        <p:spPr>
          <a:xfrm>
            <a:off x="5580112" y="1700808"/>
            <a:ext cx="3275856" cy="1215915"/>
          </a:xfrm>
          <a:prstGeom prst="rect">
            <a:avLst/>
          </a:prstGeom>
        </p:spPr>
      </p:pic>
      <p:pic>
        <p:nvPicPr>
          <p:cNvPr id="1026" name="Picture 2" descr="Pinterest | Careers, Employment and Enterprise Serv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2204864"/>
            <a:ext cx="223246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B5B71E4-925F-5343-B859-FB0E03974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55863489"/>
      </p:ext>
    </p:extLst>
  </p:cSld>
  <p:clrMapOvr>
    <a:masterClrMapping/>
  </p:clrMapOvr>
  <mc:AlternateContent xmlns:mc="http://schemas.openxmlformats.org/markup-compatibility/2006" xmlns:p14="http://schemas.microsoft.com/office/powerpoint/2010/main">
    <mc:Choice Requires="p14">
      <p:transition spd="slow" p14:dur="2000" advTm="30023"/>
    </mc:Choice>
    <mc:Fallback xmlns="">
      <p:transition spd="slow" advTm="3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Don’t forget…</a:t>
            </a:r>
          </a:p>
        </p:txBody>
      </p:sp>
      <p:sp>
        <p:nvSpPr>
          <p:cNvPr id="3" name="Content Placeholder 2"/>
          <p:cNvSpPr>
            <a:spLocks noGrp="1"/>
          </p:cNvSpPr>
          <p:nvPr>
            <p:ph idx="1"/>
          </p:nvPr>
        </p:nvSpPr>
        <p:spPr>
          <a:xfrm>
            <a:off x="467544" y="2348880"/>
            <a:ext cx="8229600" cy="2663825"/>
          </a:xfrm>
        </p:spPr>
        <p:txBody>
          <a:bodyPr/>
          <a:lstStyle/>
          <a:p>
            <a:pPr marL="0" indent="0">
              <a:buNone/>
            </a:pPr>
            <a:r>
              <a:rPr lang="en-GB" dirty="0"/>
              <a:t>Careers guidance has moved on! It is not so much about occupational ‘matching’ anymore, it is about young people developing the skills to manage their own career. ‘Career management skills’ (CMS) are defined as:</a:t>
            </a:r>
          </a:p>
          <a:p>
            <a:pPr marL="0" indent="0">
              <a:buNone/>
            </a:pPr>
            <a:endParaRPr lang="en-GB" sz="1600" b="1" dirty="0"/>
          </a:p>
          <a:p>
            <a:pPr marL="0" indent="0">
              <a:buNone/>
            </a:pPr>
            <a:r>
              <a:rPr lang="en-GB" sz="1600" b="1" dirty="0"/>
              <a:t>“…a range of competences which provide structured ways for individuals and groups to gather, analyse, synthesise and organise self, educational and occupational information, as well as the skills to make and implement decisions and transitions”</a:t>
            </a:r>
          </a:p>
          <a:p>
            <a:pPr marL="0" indent="0" algn="r">
              <a:buNone/>
            </a:pPr>
            <a:endParaRPr lang="en-GB" sz="1600" b="1" dirty="0"/>
          </a:p>
        </p:txBody>
      </p:sp>
      <p:pic>
        <p:nvPicPr>
          <p:cNvPr id="4" name="Picture 3"/>
          <p:cNvPicPr>
            <a:picLocks noChangeAspect="1"/>
          </p:cNvPicPr>
          <p:nvPr/>
        </p:nvPicPr>
        <p:blipFill>
          <a:blip r:embed="rId5"/>
          <a:stretch>
            <a:fillRect/>
          </a:stretch>
        </p:blipFill>
        <p:spPr>
          <a:xfrm>
            <a:off x="6732240" y="4970468"/>
            <a:ext cx="1682130" cy="788860"/>
          </a:xfrm>
          <a:prstGeom prst="rect">
            <a:avLst/>
          </a:prstGeom>
        </p:spPr>
      </p:pic>
      <p:pic>
        <p:nvPicPr>
          <p:cNvPr id="5" name="Audio 4">
            <a:hlinkClick r:id="" action="ppaction://media"/>
            <a:extLst>
              <a:ext uri="{FF2B5EF4-FFF2-40B4-BE49-F238E27FC236}">
                <a16:creationId xmlns:a16="http://schemas.microsoft.com/office/drawing/2014/main" id="{31A9B1E5-F63E-1146-A3CA-50C892E66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40297959"/>
      </p:ext>
    </p:extLst>
  </p:cSld>
  <p:clrMapOvr>
    <a:masterClrMapping/>
  </p:clrMapOvr>
  <mc:AlternateContent xmlns:mc="http://schemas.openxmlformats.org/markup-compatibility/2006" xmlns:p14="http://schemas.microsoft.com/office/powerpoint/2010/main">
    <mc:Choice Requires="p14">
      <p:transition spd="slow" p14:dur="2000" advTm="54666"/>
    </mc:Choice>
    <mc:Fallback xmlns="">
      <p:transition spd="slow" advTm="5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Don’t forget…</a:t>
            </a:r>
          </a:p>
        </p:txBody>
      </p:sp>
      <p:sp>
        <p:nvSpPr>
          <p:cNvPr id="3" name="Content Placeholder 2"/>
          <p:cNvSpPr>
            <a:spLocks noGrp="1"/>
          </p:cNvSpPr>
          <p:nvPr>
            <p:ph idx="1"/>
          </p:nvPr>
        </p:nvSpPr>
        <p:spPr>
          <a:xfrm>
            <a:off x="467544" y="2204864"/>
            <a:ext cx="3826768" cy="3528392"/>
          </a:xfrm>
        </p:spPr>
        <p:txBody>
          <a:bodyPr/>
          <a:lstStyle/>
          <a:p>
            <a:pPr marL="0" indent="0">
              <a:buNone/>
            </a:pPr>
            <a:r>
              <a:rPr lang="en-GB" dirty="0"/>
              <a:t>Building your careers programme on a clear set of </a:t>
            </a:r>
            <a:r>
              <a:rPr lang="en-GB" b="1" dirty="0"/>
              <a:t>learning outcomes </a:t>
            </a:r>
            <a:r>
              <a:rPr lang="en-GB" dirty="0"/>
              <a:t>means you can:</a:t>
            </a:r>
          </a:p>
          <a:p>
            <a:r>
              <a:rPr lang="en-GB" dirty="0"/>
              <a:t>Construct focused careers activities</a:t>
            </a:r>
          </a:p>
          <a:p>
            <a:r>
              <a:rPr lang="en-GB" dirty="0"/>
              <a:t>Make clearer links with curriculum areas</a:t>
            </a:r>
          </a:p>
          <a:p>
            <a:r>
              <a:rPr lang="en-GB" dirty="0"/>
              <a:t>Measure impact after delivery</a:t>
            </a:r>
          </a:p>
        </p:txBody>
      </p:sp>
      <p:pic>
        <p:nvPicPr>
          <p:cNvPr id="4" name="Picture 3"/>
          <p:cNvPicPr>
            <a:picLocks noChangeAspect="1"/>
          </p:cNvPicPr>
          <p:nvPr/>
        </p:nvPicPr>
        <p:blipFill>
          <a:blip r:embed="rId5"/>
          <a:stretch>
            <a:fillRect/>
          </a:stretch>
        </p:blipFill>
        <p:spPr>
          <a:xfrm>
            <a:off x="5436096" y="2564904"/>
            <a:ext cx="2376264" cy="1537324"/>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3851920" y="4221088"/>
            <a:ext cx="5076056" cy="1451009"/>
          </a:xfrm>
          <a:prstGeom prst="rect">
            <a:avLst/>
          </a:prstGeom>
          <a:ln>
            <a:solidFill>
              <a:schemeClr val="tx1"/>
            </a:solidFill>
          </a:ln>
        </p:spPr>
      </p:pic>
      <p:pic>
        <p:nvPicPr>
          <p:cNvPr id="6" name="Picture 5"/>
          <p:cNvPicPr>
            <a:picLocks noChangeAspect="1"/>
          </p:cNvPicPr>
          <p:nvPr/>
        </p:nvPicPr>
        <p:blipFill>
          <a:blip r:embed="rId7"/>
          <a:stretch>
            <a:fillRect/>
          </a:stretch>
        </p:blipFill>
        <p:spPr>
          <a:xfrm>
            <a:off x="4355976" y="1268760"/>
            <a:ext cx="3471689" cy="1176008"/>
          </a:xfrm>
          <a:prstGeom prst="rect">
            <a:avLst/>
          </a:prstGeom>
          <a:ln>
            <a:solidFill>
              <a:schemeClr val="tx1"/>
            </a:solidFill>
          </a:ln>
        </p:spPr>
      </p:pic>
      <p:pic>
        <p:nvPicPr>
          <p:cNvPr id="7" name="Audio 6">
            <a:hlinkClick r:id="" action="ppaction://media"/>
            <a:extLst>
              <a:ext uri="{FF2B5EF4-FFF2-40B4-BE49-F238E27FC236}">
                <a16:creationId xmlns:a16="http://schemas.microsoft.com/office/drawing/2014/main" id="{196326EC-16A7-F240-BAF6-A04F79B332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8936360"/>
      </p:ext>
    </p:extLst>
  </p:cSld>
  <p:clrMapOvr>
    <a:masterClrMapping/>
  </p:clrMapOvr>
  <mc:AlternateContent xmlns:mc="http://schemas.openxmlformats.org/markup-compatibility/2006" xmlns:p14="http://schemas.microsoft.com/office/powerpoint/2010/main">
    <mc:Choice Requires="p14">
      <p:transition spd="slow" p14:dur="2000" advTm="52111"/>
    </mc:Choice>
    <mc:Fallback xmlns="">
      <p:transition spd="slow" advTm="5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D761-491D-5744-AECE-874BB70A9431}"/>
              </a:ext>
            </a:extLst>
          </p:cNvPr>
          <p:cNvSpPr>
            <a:spLocks noGrp="1"/>
          </p:cNvSpPr>
          <p:nvPr>
            <p:ph type="title"/>
          </p:nvPr>
        </p:nvSpPr>
        <p:spPr>
          <a:xfrm>
            <a:off x="468313" y="1267917"/>
            <a:ext cx="7585007" cy="1143000"/>
          </a:xfrm>
        </p:spPr>
        <p:txBody>
          <a:bodyPr/>
          <a:lstStyle/>
          <a:p>
            <a:r>
              <a:rPr lang="en-US" dirty="0"/>
              <a:t>Record, plan and evidence your progress</a:t>
            </a:r>
          </a:p>
        </p:txBody>
      </p:sp>
      <p:pic>
        <p:nvPicPr>
          <p:cNvPr id="4" name="Picture 3">
            <a:hlinkClick r:id="rId5"/>
            <a:extLst>
              <a:ext uri="{FF2B5EF4-FFF2-40B4-BE49-F238E27FC236}">
                <a16:creationId xmlns:a16="http://schemas.microsoft.com/office/drawing/2014/main" id="{570921DE-6965-F841-8C46-35093180D4CC}"/>
              </a:ext>
            </a:extLst>
          </p:cNvPr>
          <p:cNvPicPr>
            <a:picLocks noChangeAspect="1"/>
          </p:cNvPicPr>
          <p:nvPr/>
        </p:nvPicPr>
        <p:blipFill>
          <a:blip r:embed="rId6"/>
          <a:stretch>
            <a:fillRect/>
          </a:stretch>
        </p:blipFill>
        <p:spPr>
          <a:xfrm>
            <a:off x="468313" y="2427602"/>
            <a:ext cx="6768752" cy="1895251"/>
          </a:xfrm>
          <a:prstGeom prst="rect">
            <a:avLst/>
          </a:prstGeom>
        </p:spPr>
      </p:pic>
      <p:sp>
        <p:nvSpPr>
          <p:cNvPr id="3" name="Rectangle 2">
            <a:extLst>
              <a:ext uri="{FF2B5EF4-FFF2-40B4-BE49-F238E27FC236}">
                <a16:creationId xmlns:a16="http://schemas.microsoft.com/office/drawing/2014/main" id="{D42ED096-4BFF-1F46-B078-679AB8AE25F0}"/>
              </a:ext>
            </a:extLst>
          </p:cNvPr>
          <p:cNvSpPr/>
          <p:nvPr/>
        </p:nvSpPr>
        <p:spPr>
          <a:xfrm>
            <a:off x="468313" y="4725144"/>
            <a:ext cx="1656184"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Access here</a:t>
            </a:r>
            <a:r>
              <a:rPr lang="en-US" dirty="0">
                <a:latin typeface="Arial" panose="020B0604020202020204" pitchFamily="34" charset="0"/>
                <a:cs typeface="Arial" panose="020B0604020202020204" pitchFamily="34" charset="0"/>
              </a:rPr>
              <a:t> </a:t>
            </a:r>
          </a:p>
        </p:txBody>
      </p:sp>
      <p:pic>
        <p:nvPicPr>
          <p:cNvPr id="5" name="Audio 4">
            <a:hlinkClick r:id="" action="ppaction://media"/>
            <a:extLst>
              <a:ext uri="{FF2B5EF4-FFF2-40B4-BE49-F238E27FC236}">
                <a16:creationId xmlns:a16="http://schemas.microsoft.com/office/drawing/2014/main" id="{FF33A8A2-0619-1B42-A28B-AEAF1A8449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0983842"/>
      </p:ext>
    </p:extLst>
  </p:cSld>
  <p:clrMapOvr>
    <a:masterClrMapping/>
  </p:clrMapOvr>
  <mc:AlternateContent xmlns:mc="http://schemas.openxmlformats.org/markup-compatibility/2006" xmlns:p14="http://schemas.microsoft.com/office/powerpoint/2010/main">
    <mc:Choice Requires="p14">
      <p:transition spd="slow" p14:dur="2000" advTm="30748"/>
    </mc:Choice>
    <mc:Fallback xmlns="">
      <p:transition spd="slow" advTm="3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ACDC-F81D-FF47-B6CB-6511D4E65049}"/>
              </a:ext>
            </a:extLst>
          </p:cNvPr>
          <p:cNvSpPr>
            <a:spLocks noGrp="1"/>
          </p:cNvSpPr>
          <p:nvPr>
            <p:ph type="title"/>
          </p:nvPr>
        </p:nvSpPr>
        <p:spPr/>
        <p:txBody>
          <a:bodyPr/>
          <a:lstStyle/>
          <a:p>
            <a:r>
              <a:rPr lang="en-US" dirty="0"/>
              <a:t>Three tips…</a:t>
            </a:r>
          </a:p>
        </p:txBody>
      </p:sp>
      <p:sp>
        <p:nvSpPr>
          <p:cNvPr id="3" name="Content Placeholder 2">
            <a:extLst>
              <a:ext uri="{FF2B5EF4-FFF2-40B4-BE49-F238E27FC236}">
                <a16:creationId xmlns:a16="http://schemas.microsoft.com/office/drawing/2014/main" id="{45893015-CF01-6544-8150-137409D3113B}"/>
              </a:ext>
            </a:extLst>
          </p:cNvPr>
          <p:cNvSpPr>
            <a:spLocks noGrp="1"/>
          </p:cNvSpPr>
          <p:nvPr>
            <p:ph idx="1"/>
          </p:nvPr>
        </p:nvSpPr>
        <p:spPr>
          <a:xfrm>
            <a:off x="468313" y="2410917"/>
            <a:ext cx="8229600" cy="2663825"/>
          </a:xfrm>
        </p:spPr>
        <p:txBody>
          <a:bodyPr/>
          <a:lstStyle/>
          <a:p>
            <a:r>
              <a:rPr lang="en-US" sz="2800" dirty="0"/>
              <a:t>Know the </a:t>
            </a:r>
            <a:r>
              <a:rPr lang="en-US" sz="2800" b="1" dirty="0"/>
              <a:t>guidance</a:t>
            </a:r>
          </a:p>
          <a:p>
            <a:endParaRPr lang="en-US" sz="2800" dirty="0"/>
          </a:p>
          <a:p>
            <a:r>
              <a:rPr lang="en-US" sz="2800" dirty="0"/>
              <a:t>Know your </a:t>
            </a:r>
            <a:r>
              <a:rPr lang="en-US" sz="2800" b="1" dirty="0"/>
              <a:t>role</a:t>
            </a:r>
          </a:p>
          <a:p>
            <a:endParaRPr lang="en-US" sz="2800" dirty="0"/>
          </a:p>
          <a:p>
            <a:r>
              <a:rPr lang="en-US" sz="2800" dirty="0"/>
              <a:t>Know who can </a:t>
            </a:r>
            <a:r>
              <a:rPr lang="en-US" sz="2800" b="1" dirty="0"/>
              <a:t>help</a:t>
            </a:r>
          </a:p>
        </p:txBody>
      </p:sp>
      <p:pic>
        <p:nvPicPr>
          <p:cNvPr id="5" name="Picture 4">
            <a:hlinkClick r:id="rId5"/>
            <a:extLst>
              <a:ext uri="{FF2B5EF4-FFF2-40B4-BE49-F238E27FC236}">
                <a16:creationId xmlns:a16="http://schemas.microsoft.com/office/drawing/2014/main" id="{2D1F795E-80D4-DC47-9A55-D6397805FB0A}"/>
              </a:ext>
            </a:extLst>
          </p:cNvPr>
          <p:cNvPicPr>
            <a:picLocks noChangeAspect="1"/>
          </p:cNvPicPr>
          <p:nvPr/>
        </p:nvPicPr>
        <p:blipFill>
          <a:blip r:embed="rId6"/>
          <a:stretch>
            <a:fillRect/>
          </a:stretch>
        </p:blipFill>
        <p:spPr>
          <a:xfrm>
            <a:off x="4500513" y="2232525"/>
            <a:ext cx="2098700" cy="3020609"/>
          </a:xfrm>
          <a:prstGeom prst="rect">
            <a:avLst/>
          </a:prstGeom>
          <a:ln>
            <a:solidFill>
              <a:schemeClr val="tx2"/>
            </a:solidFill>
          </a:ln>
        </p:spPr>
      </p:pic>
      <p:pic>
        <p:nvPicPr>
          <p:cNvPr id="4" name="Picture 3">
            <a:hlinkClick r:id="rId7"/>
            <a:extLst>
              <a:ext uri="{FF2B5EF4-FFF2-40B4-BE49-F238E27FC236}">
                <a16:creationId xmlns:a16="http://schemas.microsoft.com/office/drawing/2014/main" id="{533CC953-D5A7-3945-A95A-F4A727BA3A82}"/>
              </a:ext>
            </a:extLst>
          </p:cNvPr>
          <p:cNvPicPr>
            <a:picLocks noChangeAspect="1"/>
          </p:cNvPicPr>
          <p:nvPr/>
        </p:nvPicPr>
        <p:blipFill>
          <a:blip r:embed="rId8"/>
          <a:stretch>
            <a:fillRect/>
          </a:stretch>
        </p:blipFill>
        <p:spPr>
          <a:xfrm>
            <a:off x="6868314" y="2237947"/>
            <a:ext cx="2098700" cy="3015187"/>
          </a:xfrm>
          <a:prstGeom prst="rect">
            <a:avLst/>
          </a:prstGeom>
          <a:ln>
            <a:solidFill>
              <a:srgbClr val="C00000"/>
            </a:solidFill>
          </a:ln>
        </p:spPr>
      </p:pic>
      <p:sp>
        <p:nvSpPr>
          <p:cNvPr id="6" name="Rectangle 5">
            <a:extLst>
              <a:ext uri="{FF2B5EF4-FFF2-40B4-BE49-F238E27FC236}">
                <a16:creationId xmlns:a16="http://schemas.microsoft.com/office/drawing/2014/main" id="{276B2962-F020-D344-8565-0F94083CF678}"/>
              </a:ext>
            </a:extLst>
          </p:cNvPr>
          <p:cNvSpPr/>
          <p:nvPr/>
        </p:nvSpPr>
        <p:spPr>
          <a:xfrm>
            <a:off x="4373133" y="5394941"/>
            <a:ext cx="1554807"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Access here</a:t>
            </a:r>
            <a:r>
              <a:rPr lang="en-US"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95CF4-F2CE-784D-8C33-C973ECE17088}"/>
              </a:ext>
            </a:extLst>
          </p:cNvPr>
          <p:cNvSpPr/>
          <p:nvPr/>
        </p:nvSpPr>
        <p:spPr>
          <a:xfrm>
            <a:off x="6803587" y="5394941"/>
            <a:ext cx="1626815"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7"/>
              </a:rPr>
              <a:t>Access here</a:t>
            </a:r>
            <a:r>
              <a:rPr lang="en-US" dirty="0">
                <a:latin typeface="Arial" panose="020B0604020202020204" pitchFamily="34" charset="0"/>
                <a:cs typeface="Arial" panose="020B0604020202020204" pitchFamily="34" charset="0"/>
              </a:rPr>
              <a:t> </a:t>
            </a:r>
          </a:p>
        </p:txBody>
      </p:sp>
      <p:pic>
        <p:nvPicPr>
          <p:cNvPr id="8" name="Audio 7">
            <a:hlinkClick r:id="" action="ppaction://media"/>
            <a:extLst>
              <a:ext uri="{FF2B5EF4-FFF2-40B4-BE49-F238E27FC236}">
                <a16:creationId xmlns:a16="http://schemas.microsoft.com/office/drawing/2014/main" id="{A067E916-6294-BC45-8A69-D33D0CA83E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8099230"/>
      </p:ext>
    </p:extLst>
  </p:cSld>
  <p:clrMapOvr>
    <a:masterClrMapping/>
  </p:clrMapOvr>
  <mc:AlternateContent xmlns:mc="http://schemas.openxmlformats.org/markup-compatibility/2006" xmlns:p14="http://schemas.microsoft.com/office/powerpoint/2010/main">
    <mc:Choice Requires="p14">
      <p:transition spd="slow" p14:dur="2000" advTm="59849"/>
    </mc:Choice>
    <mc:Fallback xmlns="">
      <p:transition spd="slow" advTm="5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C784D-4EAF-9D43-AA78-D5395EF25C9C}"/>
              </a:ext>
            </a:extLst>
          </p:cNvPr>
          <p:cNvSpPr>
            <a:spLocks noGrp="1"/>
          </p:cNvSpPr>
          <p:nvPr>
            <p:ph type="title"/>
          </p:nvPr>
        </p:nvSpPr>
        <p:spPr>
          <a:xfrm>
            <a:off x="395536" y="1436972"/>
            <a:ext cx="7772400" cy="2352068"/>
          </a:xfrm>
        </p:spPr>
        <p:txBody>
          <a:bodyPr/>
          <a:lstStyle/>
          <a:p>
            <a:r>
              <a:rPr lang="en-US" dirty="0"/>
              <a:t>Thank you</a:t>
            </a:r>
            <a:br>
              <a:rPr lang="en-US" dirty="0"/>
            </a:br>
            <a:br>
              <a:rPr lang="en-US" dirty="0"/>
            </a:br>
            <a:r>
              <a:rPr lang="en-US" sz="1800" dirty="0"/>
              <a:t>To see a list of all North East LEP staff visit:</a:t>
            </a:r>
            <a:br>
              <a:rPr lang="en-US" sz="1800" dirty="0"/>
            </a:br>
            <a:br>
              <a:rPr lang="en-US" sz="1800" dirty="0"/>
            </a:br>
            <a:r>
              <a:rPr lang="en-GB" sz="1800" dirty="0"/>
              <a:t>northeastlep.co.uk/about/executive-team</a:t>
            </a:r>
            <a:endParaRPr lang="en-US" sz="1800" dirty="0"/>
          </a:p>
        </p:txBody>
      </p:sp>
      <p:pic>
        <p:nvPicPr>
          <p:cNvPr id="2" name="Audio 1">
            <a:hlinkClick r:id="" action="ppaction://media"/>
            <a:extLst>
              <a:ext uri="{FF2B5EF4-FFF2-40B4-BE49-F238E27FC236}">
                <a16:creationId xmlns:a16="http://schemas.microsoft.com/office/drawing/2014/main" id="{45B6DA1C-4EC2-3140-B90C-919D394136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44407609"/>
      </p:ext>
    </p:extLst>
  </p:cSld>
  <p:clrMapOvr>
    <a:masterClrMapping/>
  </p:clrMapOvr>
  <mc:AlternateContent xmlns:mc="http://schemas.openxmlformats.org/markup-compatibility/2006" xmlns:p14="http://schemas.microsoft.com/office/powerpoint/2010/main">
    <mc:Choice Requires="p14">
      <p:transition spd="slow" p14:dur="2000" advTm="22256"/>
    </mc:Choice>
    <mc:Fallback xmlns="">
      <p:transition spd="slow" advTm="2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ACDC-F81D-FF47-B6CB-6511D4E65049}"/>
              </a:ext>
            </a:extLst>
          </p:cNvPr>
          <p:cNvSpPr>
            <a:spLocks noGrp="1"/>
          </p:cNvSpPr>
          <p:nvPr>
            <p:ph type="title"/>
          </p:nvPr>
        </p:nvSpPr>
        <p:spPr/>
        <p:txBody>
          <a:bodyPr/>
          <a:lstStyle/>
          <a:p>
            <a:r>
              <a:rPr lang="en-US" dirty="0"/>
              <a:t>Three tips…</a:t>
            </a:r>
          </a:p>
        </p:txBody>
      </p:sp>
      <p:sp>
        <p:nvSpPr>
          <p:cNvPr id="3" name="Content Placeholder 2">
            <a:extLst>
              <a:ext uri="{FF2B5EF4-FFF2-40B4-BE49-F238E27FC236}">
                <a16:creationId xmlns:a16="http://schemas.microsoft.com/office/drawing/2014/main" id="{45893015-CF01-6544-8150-137409D3113B}"/>
              </a:ext>
            </a:extLst>
          </p:cNvPr>
          <p:cNvSpPr>
            <a:spLocks noGrp="1"/>
          </p:cNvSpPr>
          <p:nvPr>
            <p:ph idx="1"/>
          </p:nvPr>
        </p:nvSpPr>
        <p:spPr>
          <a:xfrm>
            <a:off x="468313" y="2410917"/>
            <a:ext cx="8229600" cy="2663825"/>
          </a:xfrm>
        </p:spPr>
        <p:txBody>
          <a:bodyPr/>
          <a:lstStyle/>
          <a:p>
            <a:r>
              <a:rPr lang="en-US" sz="2800" dirty="0"/>
              <a:t>Know the </a:t>
            </a:r>
            <a:r>
              <a:rPr lang="en-US" sz="2800" b="1" dirty="0"/>
              <a:t>guidance</a:t>
            </a:r>
          </a:p>
          <a:p>
            <a:endParaRPr lang="en-US" sz="2800" dirty="0"/>
          </a:p>
          <a:p>
            <a:r>
              <a:rPr lang="en-US" sz="2800" dirty="0"/>
              <a:t>Know your </a:t>
            </a:r>
            <a:r>
              <a:rPr lang="en-US" sz="2800" b="1" dirty="0"/>
              <a:t>role</a:t>
            </a:r>
          </a:p>
          <a:p>
            <a:endParaRPr lang="en-US" sz="2800" dirty="0"/>
          </a:p>
          <a:p>
            <a:r>
              <a:rPr lang="en-US" sz="2800" dirty="0"/>
              <a:t>Know who can </a:t>
            </a:r>
            <a:r>
              <a:rPr lang="en-US" sz="2800" b="1" dirty="0"/>
              <a:t>help</a:t>
            </a:r>
          </a:p>
        </p:txBody>
      </p:sp>
      <p:pic>
        <p:nvPicPr>
          <p:cNvPr id="5" name="Picture 4">
            <a:hlinkClick r:id="rId5"/>
            <a:extLst>
              <a:ext uri="{FF2B5EF4-FFF2-40B4-BE49-F238E27FC236}">
                <a16:creationId xmlns:a16="http://schemas.microsoft.com/office/drawing/2014/main" id="{2D1F795E-80D4-DC47-9A55-D6397805FB0A}"/>
              </a:ext>
            </a:extLst>
          </p:cNvPr>
          <p:cNvPicPr>
            <a:picLocks noChangeAspect="1"/>
          </p:cNvPicPr>
          <p:nvPr/>
        </p:nvPicPr>
        <p:blipFill>
          <a:blip r:embed="rId6"/>
          <a:stretch>
            <a:fillRect/>
          </a:stretch>
        </p:blipFill>
        <p:spPr>
          <a:xfrm>
            <a:off x="4500513" y="2232525"/>
            <a:ext cx="2098700" cy="3020609"/>
          </a:xfrm>
          <a:prstGeom prst="rect">
            <a:avLst/>
          </a:prstGeom>
          <a:ln>
            <a:solidFill>
              <a:schemeClr val="tx2"/>
            </a:solidFill>
          </a:ln>
        </p:spPr>
      </p:pic>
      <p:pic>
        <p:nvPicPr>
          <p:cNvPr id="4" name="Picture 3">
            <a:hlinkClick r:id="rId7"/>
            <a:extLst>
              <a:ext uri="{FF2B5EF4-FFF2-40B4-BE49-F238E27FC236}">
                <a16:creationId xmlns:a16="http://schemas.microsoft.com/office/drawing/2014/main" id="{533CC953-D5A7-3945-A95A-F4A727BA3A82}"/>
              </a:ext>
            </a:extLst>
          </p:cNvPr>
          <p:cNvPicPr>
            <a:picLocks noChangeAspect="1"/>
          </p:cNvPicPr>
          <p:nvPr/>
        </p:nvPicPr>
        <p:blipFill>
          <a:blip r:embed="rId8"/>
          <a:stretch>
            <a:fillRect/>
          </a:stretch>
        </p:blipFill>
        <p:spPr>
          <a:xfrm>
            <a:off x="6868314" y="2237947"/>
            <a:ext cx="2098700" cy="3015187"/>
          </a:xfrm>
          <a:prstGeom prst="rect">
            <a:avLst/>
          </a:prstGeom>
          <a:ln>
            <a:solidFill>
              <a:srgbClr val="C00000"/>
            </a:solidFill>
          </a:ln>
        </p:spPr>
      </p:pic>
      <p:sp>
        <p:nvSpPr>
          <p:cNvPr id="6" name="Rectangle 5">
            <a:extLst>
              <a:ext uri="{FF2B5EF4-FFF2-40B4-BE49-F238E27FC236}">
                <a16:creationId xmlns:a16="http://schemas.microsoft.com/office/drawing/2014/main" id="{276B2962-F020-D344-8565-0F94083CF678}"/>
              </a:ext>
            </a:extLst>
          </p:cNvPr>
          <p:cNvSpPr/>
          <p:nvPr/>
        </p:nvSpPr>
        <p:spPr>
          <a:xfrm>
            <a:off x="4373133" y="5394941"/>
            <a:ext cx="1554807"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5"/>
              </a:rPr>
              <a:t>Access here</a:t>
            </a:r>
            <a:r>
              <a:rPr lang="en-US"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95CF4-F2CE-784D-8C33-C973ECE17088}"/>
              </a:ext>
            </a:extLst>
          </p:cNvPr>
          <p:cNvSpPr/>
          <p:nvPr/>
        </p:nvSpPr>
        <p:spPr>
          <a:xfrm>
            <a:off x="6803587" y="5394941"/>
            <a:ext cx="1626815"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7"/>
              </a:rPr>
              <a:t>Access here</a:t>
            </a:r>
            <a:r>
              <a:rPr lang="en-US" dirty="0">
                <a:latin typeface="Arial" panose="020B0604020202020204" pitchFamily="34" charset="0"/>
                <a:cs typeface="Arial" panose="020B0604020202020204" pitchFamily="34" charset="0"/>
              </a:rPr>
              <a:t> </a:t>
            </a:r>
          </a:p>
        </p:txBody>
      </p:sp>
      <p:pic>
        <p:nvPicPr>
          <p:cNvPr id="8" name="Audio 7">
            <a:hlinkClick r:id="" action="ppaction://media"/>
            <a:extLst>
              <a:ext uri="{FF2B5EF4-FFF2-40B4-BE49-F238E27FC236}">
                <a16:creationId xmlns:a16="http://schemas.microsoft.com/office/drawing/2014/main" id="{9FBEFF0F-BF26-254F-ABB9-76C2D087FF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7412499"/>
      </p:ext>
    </p:extLst>
  </p:cSld>
  <p:clrMapOvr>
    <a:masterClrMapping/>
  </p:clrMapOvr>
  <mc:AlternateContent xmlns:mc="http://schemas.openxmlformats.org/markup-compatibility/2006" xmlns:p14="http://schemas.microsoft.com/office/powerpoint/2010/main">
    <mc:Choice Requires="p14">
      <p:transition spd="slow" p14:dur="2000" advTm="47175"/>
    </mc:Choice>
    <mc:Fallback xmlns="">
      <p:transition spd="slow" advTm="4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4937-F883-5E4B-9EC4-F814323973EE}"/>
              </a:ext>
            </a:extLst>
          </p:cNvPr>
          <p:cNvSpPr>
            <a:spLocks noGrp="1"/>
          </p:cNvSpPr>
          <p:nvPr>
            <p:ph type="title"/>
          </p:nvPr>
        </p:nvSpPr>
        <p:spPr/>
        <p:txBody>
          <a:bodyPr/>
          <a:lstStyle/>
          <a:p>
            <a:r>
              <a:rPr lang="en-US" dirty="0"/>
              <a:t>Benchmark 1: </a:t>
            </a:r>
            <a:r>
              <a:rPr lang="en-US" b="0" dirty="0"/>
              <a:t>What does it say?</a:t>
            </a:r>
          </a:p>
        </p:txBody>
      </p:sp>
      <p:sp>
        <p:nvSpPr>
          <p:cNvPr id="3" name="Content Placeholder 2">
            <a:extLst>
              <a:ext uri="{FF2B5EF4-FFF2-40B4-BE49-F238E27FC236}">
                <a16:creationId xmlns:a16="http://schemas.microsoft.com/office/drawing/2014/main" id="{58CB1764-E5ED-AE44-9458-92E0815DCE2F}"/>
              </a:ext>
            </a:extLst>
          </p:cNvPr>
          <p:cNvSpPr>
            <a:spLocks noGrp="1"/>
          </p:cNvSpPr>
          <p:nvPr>
            <p:ph idx="1"/>
          </p:nvPr>
        </p:nvSpPr>
        <p:spPr>
          <a:xfrm>
            <a:off x="457200" y="2564904"/>
            <a:ext cx="8363272" cy="2663825"/>
          </a:xfrm>
        </p:spPr>
        <p:txBody>
          <a:bodyPr/>
          <a:lstStyle/>
          <a:p>
            <a:pPr marL="0" indent="0">
              <a:buNone/>
            </a:pPr>
            <a:r>
              <a:rPr lang="en-US" sz="3200" dirty="0"/>
              <a:t>”Every school and college should have an </a:t>
            </a:r>
            <a:r>
              <a:rPr lang="en-US" sz="3200" b="1" dirty="0"/>
              <a:t>embedded</a:t>
            </a:r>
            <a:r>
              <a:rPr lang="en-US" sz="3200" dirty="0"/>
              <a:t> programme of career education and guidance that is </a:t>
            </a:r>
            <a:r>
              <a:rPr lang="en-US" sz="3200" b="1" dirty="0"/>
              <a:t>known</a:t>
            </a:r>
            <a:r>
              <a:rPr lang="en-US" sz="3200" dirty="0"/>
              <a:t> and </a:t>
            </a:r>
            <a:r>
              <a:rPr lang="en-US" sz="3200" b="1" dirty="0"/>
              <a:t>understood</a:t>
            </a:r>
            <a:r>
              <a:rPr lang="en-US" sz="3200" dirty="0"/>
              <a:t> by pupils, teachers, governors and employers.”</a:t>
            </a:r>
          </a:p>
        </p:txBody>
      </p:sp>
      <p:pic>
        <p:nvPicPr>
          <p:cNvPr id="4" name="Audio 3">
            <a:hlinkClick r:id="" action="ppaction://media"/>
            <a:extLst>
              <a:ext uri="{FF2B5EF4-FFF2-40B4-BE49-F238E27FC236}">
                <a16:creationId xmlns:a16="http://schemas.microsoft.com/office/drawing/2014/main" id="{DD1F1D03-DB5F-8E4F-BDA5-D16EA5B3B8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71071601"/>
      </p:ext>
    </p:extLst>
  </p:cSld>
  <p:clrMapOvr>
    <a:masterClrMapping/>
  </p:clrMapOvr>
  <mc:AlternateContent xmlns:mc="http://schemas.openxmlformats.org/markup-compatibility/2006" xmlns:p14="http://schemas.microsoft.com/office/powerpoint/2010/main">
    <mc:Choice Requires="p14">
      <p:transition spd="slow" p14:dur="2000" advTm="42671"/>
    </mc:Choice>
    <mc:Fallback xmlns="">
      <p:transition spd="slow" advTm="4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91B6-7283-EA49-9540-A935B7FA4A63}"/>
              </a:ext>
            </a:extLst>
          </p:cNvPr>
          <p:cNvSpPr>
            <a:spLocks noGrp="1"/>
          </p:cNvSpPr>
          <p:nvPr>
            <p:ph type="title"/>
          </p:nvPr>
        </p:nvSpPr>
        <p:spPr>
          <a:xfrm>
            <a:off x="468313" y="1267917"/>
            <a:ext cx="3023567" cy="1143000"/>
          </a:xfrm>
        </p:spPr>
        <p:txBody>
          <a:bodyPr/>
          <a:lstStyle/>
          <a:p>
            <a:r>
              <a:rPr lang="en-US" dirty="0"/>
              <a:t>Benchmark 1: </a:t>
            </a:r>
            <a:r>
              <a:rPr lang="en-US" b="0" dirty="0"/>
              <a:t>But what does it actually mean?</a:t>
            </a:r>
            <a:endParaRPr lang="en-US" dirty="0"/>
          </a:p>
        </p:txBody>
      </p:sp>
      <p:pic>
        <p:nvPicPr>
          <p:cNvPr id="4" name="Picture 3">
            <a:extLst>
              <a:ext uri="{FF2B5EF4-FFF2-40B4-BE49-F238E27FC236}">
                <a16:creationId xmlns:a16="http://schemas.microsoft.com/office/drawing/2014/main" id="{41FEDCC8-8560-754C-8651-2DA78FDBD780}"/>
              </a:ext>
            </a:extLst>
          </p:cNvPr>
          <p:cNvPicPr>
            <a:picLocks noChangeAspect="1"/>
          </p:cNvPicPr>
          <p:nvPr/>
        </p:nvPicPr>
        <p:blipFill>
          <a:blip r:embed="rId5"/>
          <a:stretch>
            <a:fillRect/>
          </a:stretch>
        </p:blipFill>
        <p:spPr>
          <a:xfrm>
            <a:off x="4067944" y="1279988"/>
            <a:ext cx="4032448" cy="5365060"/>
          </a:xfrm>
          <a:prstGeom prst="rect">
            <a:avLst/>
          </a:prstGeom>
        </p:spPr>
      </p:pic>
      <p:sp>
        <p:nvSpPr>
          <p:cNvPr id="5" name="TextBox 4">
            <a:extLst>
              <a:ext uri="{FF2B5EF4-FFF2-40B4-BE49-F238E27FC236}">
                <a16:creationId xmlns:a16="http://schemas.microsoft.com/office/drawing/2014/main" id="{93FE2DEE-A763-D748-90DD-860DE0762A1A}"/>
              </a:ext>
            </a:extLst>
          </p:cNvPr>
          <p:cNvSpPr txBox="1"/>
          <p:nvPr/>
        </p:nvSpPr>
        <p:spPr>
          <a:xfrm>
            <a:off x="1967314" y="6337271"/>
            <a:ext cx="2078026" cy="307777"/>
          </a:xfrm>
          <a:prstGeom prst="rect">
            <a:avLst/>
          </a:prstGeom>
          <a:noFill/>
        </p:spPr>
        <p:txBody>
          <a:bodyPr wrap="square" rtlCol="0">
            <a:spAutoFit/>
          </a:bodyPr>
          <a:lstStyle/>
          <a:p>
            <a:r>
              <a:rPr lang="en-US" sz="1400" i="1" dirty="0"/>
              <a:t>(School examples shown)</a:t>
            </a:r>
          </a:p>
        </p:txBody>
      </p:sp>
      <p:pic>
        <p:nvPicPr>
          <p:cNvPr id="3" name="Audio 2">
            <a:hlinkClick r:id="" action="ppaction://media"/>
            <a:extLst>
              <a:ext uri="{FF2B5EF4-FFF2-40B4-BE49-F238E27FC236}">
                <a16:creationId xmlns:a16="http://schemas.microsoft.com/office/drawing/2014/main" id="{F3CE94EF-5FF1-F649-AA38-37A21674B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83653755"/>
      </p:ext>
    </p:extLst>
  </p:cSld>
  <p:clrMapOvr>
    <a:masterClrMapping/>
  </p:clrMapOvr>
  <mc:AlternateContent xmlns:mc="http://schemas.openxmlformats.org/markup-compatibility/2006" xmlns:p14="http://schemas.microsoft.com/office/powerpoint/2010/main">
    <mc:Choice Requires="p14">
      <p:transition spd="slow" p14:dur="2000" advTm="77977"/>
    </mc:Choice>
    <mc:Fallback xmlns="">
      <p:transition spd="slow" advTm="7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E3783F-A153-9049-BDFA-92E1800BBA52}"/>
              </a:ext>
            </a:extLst>
          </p:cNvPr>
          <p:cNvPicPr>
            <a:picLocks noChangeAspect="1"/>
          </p:cNvPicPr>
          <p:nvPr/>
        </p:nvPicPr>
        <p:blipFill>
          <a:blip r:embed="rId5"/>
          <a:stretch>
            <a:fillRect/>
          </a:stretch>
        </p:blipFill>
        <p:spPr>
          <a:xfrm>
            <a:off x="1805989" y="1772816"/>
            <a:ext cx="7060646" cy="4490389"/>
          </a:xfrm>
          <a:prstGeom prst="rect">
            <a:avLst/>
          </a:prstGeom>
        </p:spPr>
      </p:pic>
      <p:sp>
        <p:nvSpPr>
          <p:cNvPr id="4" name="TextBox 3">
            <a:extLst>
              <a:ext uri="{FF2B5EF4-FFF2-40B4-BE49-F238E27FC236}">
                <a16:creationId xmlns:a16="http://schemas.microsoft.com/office/drawing/2014/main" id="{B365C9C7-88D8-B149-BE38-D421897F76DD}"/>
              </a:ext>
            </a:extLst>
          </p:cNvPr>
          <p:cNvSpPr txBox="1"/>
          <p:nvPr/>
        </p:nvSpPr>
        <p:spPr>
          <a:xfrm>
            <a:off x="1691680" y="1124744"/>
            <a:ext cx="3856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Every ‘x’ tells a different story…</a:t>
            </a:r>
          </a:p>
        </p:txBody>
      </p:sp>
      <p:pic>
        <p:nvPicPr>
          <p:cNvPr id="3" name="Audio 2">
            <a:hlinkClick r:id="" action="ppaction://media"/>
            <a:extLst>
              <a:ext uri="{FF2B5EF4-FFF2-40B4-BE49-F238E27FC236}">
                <a16:creationId xmlns:a16="http://schemas.microsoft.com/office/drawing/2014/main" id="{A64C3607-3223-0247-9E9B-9C7A63CE91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08911059"/>
      </p:ext>
    </p:extLst>
  </p:cSld>
  <p:clrMapOvr>
    <a:masterClrMapping/>
  </p:clrMapOvr>
  <mc:AlternateContent xmlns:mc="http://schemas.openxmlformats.org/markup-compatibility/2006" xmlns:p14="http://schemas.microsoft.com/office/powerpoint/2010/main">
    <mc:Choice Requires="p14">
      <p:transition spd="slow" p14:dur="2000" advTm="43860"/>
    </mc:Choice>
    <mc:Fallback xmlns="">
      <p:transition spd="slow" advTm="4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8910B-3A60-B142-A12E-9E1C27A636A4}"/>
              </a:ext>
            </a:extLst>
          </p:cNvPr>
          <p:cNvSpPr txBox="1"/>
          <p:nvPr/>
        </p:nvSpPr>
        <p:spPr>
          <a:xfrm>
            <a:off x="1763688" y="1124744"/>
            <a:ext cx="385679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Every ‘x’ tells a different story…</a:t>
            </a:r>
          </a:p>
        </p:txBody>
      </p:sp>
      <p:pic>
        <p:nvPicPr>
          <p:cNvPr id="6" name="Picture 5">
            <a:extLst>
              <a:ext uri="{FF2B5EF4-FFF2-40B4-BE49-F238E27FC236}">
                <a16:creationId xmlns:a16="http://schemas.microsoft.com/office/drawing/2014/main" id="{4582E220-154F-9741-8499-02B91873FD45}"/>
              </a:ext>
            </a:extLst>
          </p:cNvPr>
          <p:cNvPicPr>
            <a:picLocks noChangeAspect="1"/>
          </p:cNvPicPr>
          <p:nvPr/>
        </p:nvPicPr>
        <p:blipFill>
          <a:blip r:embed="rId5"/>
          <a:stretch>
            <a:fillRect/>
          </a:stretch>
        </p:blipFill>
        <p:spPr>
          <a:xfrm>
            <a:off x="1763688" y="1772816"/>
            <a:ext cx="7128792" cy="4480955"/>
          </a:xfrm>
          <a:prstGeom prst="rect">
            <a:avLst/>
          </a:prstGeom>
        </p:spPr>
      </p:pic>
      <p:pic>
        <p:nvPicPr>
          <p:cNvPr id="2" name="Audio 1">
            <a:hlinkClick r:id="" action="ppaction://media"/>
            <a:extLst>
              <a:ext uri="{FF2B5EF4-FFF2-40B4-BE49-F238E27FC236}">
                <a16:creationId xmlns:a16="http://schemas.microsoft.com/office/drawing/2014/main" id="{34D0BE04-B94F-8446-9C32-EDE58C589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63644199"/>
      </p:ext>
    </p:extLst>
  </p:cSld>
  <p:clrMapOvr>
    <a:masterClrMapping/>
  </p:clrMapOvr>
  <mc:AlternateContent xmlns:mc="http://schemas.openxmlformats.org/markup-compatibility/2006" xmlns:p14="http://schemas.microsoft.com/office/powerpoint/2010/main">
    <mc:Choice Requires="p14">
      <p:transition spd="slow" p14:dur="2000" advTm="40143"/>
    </mc:Choice>
    <mc:Fallback xmlns="">
      <p:transition spd="slow" advTm="4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321AD-5350-CC4B-AFDB-A4A1C0D7AB37}"/>
              </a:ext>
            </a:extLst>
          </p:cNvPr>
          <p:cNvPicPr>
            <a:picLocks noChangeAspect="1"/>
          </p:cNvPicPr>
          <p:nvPr/>
        </p:nvPicPr>
        <p:blipFill>
          <a:blip r:embed="rId5"/>
          <a:stretch>
            <a:fillRect/>
          </a:stretch>
        </p:blipFill>
        <p:spPr>
          <a:xfrm>
            <a:off x="469127" y="2924944"/>
            <a:ext cx="8205746" cy="2232248"/>
          </a:xfrm>
          <a:prstGeom prst="rect">
            <a:avLst/>
          </a:prstGeom>
        </p:spPr>
      </p:pic>
      <p:sp>
        <p:nvSpPr>
          <p:cNvPr id="4" name="Title 3">
            <a:extLst>
              <a:ext uri="{FF2B5EF4-FFF2-40B4-BE49-F238E27FC236}">
                <a16:creationId xmlns:a16="http://schemas.microsoft.com/office/drawing/2014/main" id="{F3CF273D-7F3E-9643-9584-807112BF6FD3}"/>
              </a:ext>
            </a:extLst>
          </p:cNvPr>
          <p:cNvSpPr>
            <a:spLocks noGrp="1"/>
          </p:cNvSpPr>
          <p:nvPr>
            <p:ph type="title"/>
          </p:nvPr>
        </p:nvSpPr>
        <p:spPr>
          <a:xfrm>
            <a:off x="453875" y="1268760"/>
            <a:ext cx="8675687" cy="1143000"/>
          </a:xfrm>
        </p:spPr>
        <p:txBody>
          <a:bodyPr/>
          <a:lstStyle/>
          <a:p>
            <a:r>
              <a:rPr lang="en-US" dirty="0"/>
              <a:t>Your whole-school programme:</a:t>
            </a:r>
          </a:p>
        </p:txBody>
      </p:sp>
      <p:pic>
        <p:nvPicPr>
          <p:cNvPr id="3" name="Audio 2">
            <a:hlinkClick r:id="" action="ppaction://media"/>
            <a:extLst>
              <a:ext uri="{FF2B5EF4-FFF2-40B4-BE49-F238E27FC236}">
                <a16:creationId xmlns:a16="http://schemas.microsoft.com/office/drawing/2014/main" id="{FC34EFA7-5A79-1F4A-909B-3AE1B43E88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05693752"/>
      </p:ext>
    </p:extLst>
  </p:cSld>
  <p:clrMapOvr>
    <a:masterClrMapping/>
  </p:clrMapOvr>
  <mc:AlternateContent xmlns:mc="http://schemas.openxmlformats.org/markup-compatibility/2006" xmlns:p14="http://schemas.microsoft.com/office/powerpoint/2010/main">
    <mc:Choice Requires="p14">
      <p:transition spd="slow" p14:dur="2000" advTm="26944"/>
    </mc:Choice>
    <mc:Fallback xmlns="">
      <p:transition spd="slow" advTm="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67C94-D66D-5641-92FA-EE3D237E21E6}"/>
              </a:ext>
            </a:extLst>
          </p:cNvPr>
          <p:cNvPicPr>
            <a:picLocks noChangeAspect="1"/>
          </p:cNvPicPr>
          <p:nvPr/>
        </p:nvPicPr>
        <p:blipFill>
          <a:blip r:embed="rId5"/>
          <a:stretch>
            <a:fillRect/>
          </a:stretch>
        </p:blipFill>
        <p:spPr>
          <a:xfrm>
            <a:off x="436841" y="2852936"/>
            <a:ext cx="8270317" cy="2304256"/>
          </a:xfrm>
          <a:prstGeom prst="rect">
            <a:avLst/>
          </a:prstGeom>
        </p:spPr>
      </p:pic>
      <p:sp>
        <p:nvSpPr>
          <p:cNvPr id="6" name="Title 3">
            <a:extLst>
              <a:ext uri="{FF2B5EF4-FFF2-40B4-BE49-F238E27FC236}">
                <a16:creationId xmlns:a16="http://schemas.microsoft.com/office/drawing/2014/main" id="{90EE9847-EC04-1540-A70C-A04F59545CC6}"/>
              </a:ext>
            </a:extLst>
          </p:cNvPr>
          <p:cNvSpPr>
            <a:spLocks noGrp="1"/>
          </p:cNvSpPr>
          <p:nvPr>
            <p:ph type="title"/>
          </p:nvPr>
        </p:nvSpPr>
        <p:spPr>
          <a:xfrm>
            <a:off x="453875" y="1268760"/>
            <a:ext cx="8675687" cy="1143000"/>
          </a:xfrm>
        </p:spPr>
        <p:txBody>
          <a:bodyPr/>
          <a:lstStyle/>
          <a:p>
            <a:r>
              <a:rPr lang="en-US" dirty="0"/>
              <a:t>Your whole-school programme:</a:t>
            </a:r>
          </a:p>
        </p:txBody>
      </p:sp>
      <p:pic>
        <p:nvPicPr>
          <p:cNvPr id="3" name="Audio 2">
            <a:hlinkClick r:id="" action="ppaction://media"/>
            <a:extLst>
              <a:ext uri="{FF2B5EF4-FFF2-40B4-BE49-F238E27FC236}">
                <a16:creationId xmlns:a16="http://schemas.microsoft.com/office/drawing/2014/main" id="{0516EAE0-78B8-A541-9CDD-ACFC3C0FA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90691167"/>
      </p:ext>
    </p:extLst>
  </p:cSld>
  <p:clrMapOvr>
    <a:masterClrMapping/>
  </p:clrMapOvr>
  <mc:AlternateContent xmlns:mc="http://schemas.openxmlformats.org/markup-compatibility/2006" xmlns:p14="http://schemas.microsoft.com/office/powerpoint/2010/main">
    <mc:Choice Requires="p14">
      <p:transition spd="slow" p14:dur="2000" advTm="31929"/>
    </mc:Choice>
    <mc:Fallback xmlns="">
      <p:transition spd="slow" advTm="3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4528</TotalTime>
  <Words>2401</Words>
  <Application>Microsoft Office PowerPoint</Application>
  <PresentationFormat>On-screen Show (4:3)</PresentationFormat>
  <Paragraphs>165</Paragraphs>
  <Slides>25</Slides>
  <Notes>24</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Three tips…</vt:lpstr>
      <vt:lpstr>Benchmark 1: What does it say?</vt:lpstr>
      <vt:lpstr>Benchmark 1: But what does it actually mean?</vt:lpstr>
      <vt:lpstr>PowerPoint Presentation</vt:lpstr>
      <vt:lpstr>PowerPoint Presentation</vt:lpstr>
      <vt:lpstr>Your whole-school programme:</vt:lpstr>
      <vt:lpstr>Your whole-school programme:</vt:lpstr>
      <vt:lpstr>PowerPoint Presentation</vt:lpstr>
      <vt:lpstr>PowerPoint Presentation</vt:lpstr>
      <vt:lpstr>PowerPoint Presentation</vt:lpstr>
      <vt:lpstr>What can help me do all this?</vt:lpstr>
      <vt:lpstr>There are plenty of resources to help</vt:lpstr>
      <vt:lpstr>There are plenty of resources to help</vt:lpstr>
      <vt:lpstr>There are plenty of resources to help</vt:lpstr>
      <vt:lpstr>There are plenty of resources to help</vt:lpstr>
      <vt:lpstr>The North East Ambition Benchmark toolkits</vt:lpstr>
      <vt:lpstr>There are plenty of resources to help</vt:lpstr>
      <vt:lpstr>If you’re into social media…</vt:lpstr>
      <vt:lpstr>Don’t forget…</vt:lpstr>
      <vt:lpstr>Don’t forget…</vt:lpstr>
      <vt:lpstr>Record, plan and evidence your progress</vt:lpstr>
      <vt:lpstr>Three tips…</vt:lpstr>
      <vt:lpstr>Thank you  To see a list of all North East LEP staff visit:  northeastlep.co.uk/about/executive-team</vt:lpstr>
    </vt:vector>
  </TitlesOfParts>
  <Company>Durham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and Better Jobs: A Strategic Economic Plan for the North East</dc:title>
  <dc:creator>Maria Antoniou</dc:creator>
  <cp:lastModifiedBy>ROBSON, Kathryn (SOUTH TYNESIDE ENHANCED PRIMARY CARE)</cp:lastModifiedBy>
  <cp:revision>299</cp:revision>
  <cp:lastPrinted>2020-07-16T13:14:28Z</cp:lastPrinted>
  <dcterms:created xsi:type="dcterms:W3CDTF">2014-04-24T09:08:09Z</dcterms:created>
  <dcterms:modified xsi:type="dcterms:W3CDTF">2023-10-09T14:29:12Z</dcterms:modified>
</cp:coreProperties>
</file>