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 id="2147483676" r:id="rId7"/>
  </p:sldMasterIdLst>
  <p:notesMasterIdLst>
    <p:notesMasterId r:id="rId35"/>
  </p:notesMasterIdLst>
  <p:sldIdLst>
    <p:sldId id="256" r:id="rId8"/>
    <p:sldId id="2147473308" r:id="rId9"/>
    <p:sldId id="258" r:id="rId10"/>
    <p:sldId id="259" r:id="rId11"/>
    <p:sldId id="2147473284" r:id="rId12"/>
    <p:sldId id="2147473309" r:id="rId13"/>
    <p:sldId id="2147473310" r:id="rId14"/>
    <p:sldId id="2147473276" r:id="rId15"/>
    <p:sldId id="2147473274" r:id="rId16"/>
    <p:sldId id="2147473283" r:id="rId17"/>
    <p:sldId id="2147473280" r:id="rId18"/>
    <p:sldId id="2147473303" r:id="rId19"/>
    <p:sldId id="2147473288" r:id="rId20"/>
    <p:sldId id="2147473292" r:id="rId21"/>
    <p:sldId id="2147473305" r:id="rId22"/>
    <p:sldId id="2147473306" r:id="rId23"/>
    <p:sldId id="2147473307" r:id="rId24"/>
    <p:sldId id="2147473304" r:id="rId25"/>
    <p:sldId id="2147473294" r:id="rId26"/>
    <p:sldId id="2147473295" r:id="rId27"/>
    <p:sldId id="2147473296" r:id="rId28"/>
    <p:sldId id="2147473297" r:id="rId29"/>
    <p:sldId id="2147473298" r:id="rId30"/>
    <p:sldId id="2147473299" r:id="rId31"/>
    <p:sldId id="2147473300" r:id="rId32"/>
    <p:sldId id="2147473301" r:id="rId33"/>
    <p:sldId id="21474733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3E8D"/>
    <a:srgbClr val="F25C29"/>
    <a:srgbClr val="33A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AD3CD-7B8E-4DCB-88E5-C4B6BF864353}" v="28" dt="2026-05-29T12:18:39.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79513" autoAdjust="0"/>
  </p:normalViewPr>
  <p:slideViewPr>
    <p:cSldViewPr snapToGrid="0">
      <p:cViewPr varScale="1">
        <p:scale>
          <a:sx n="40" d="100"/>
          <a:sy n="40" d="100"/>
        </p:scale>
        <p:origin x="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Gow (North East MSA)" userId="545933fa-7583-4e8f-9e9d-bef73bf3ebfa" providerId="ADAL" clId="{B1370490-9199-4361-A396-BA3924EDCFEB}"/>
    <pc:docChg chg="undo custSel addSld delSld modSld delMainMaster">
      <pc:chgData name="Hannah Gow (North East MSA)" userId="545933fa-7583-4e8f-9e9d-bef73bf3ebfa" providerId="ADAL" clId="{B1370490-9199-4361-A396-BA3924EDCFEB}" dt="2026-05-29T12:18:39.279" v="137"/>
      <pc:docMkLst>
        <pc:docMk/>
      </pc:docMkLst>
      <pc:sldChg chg="delSp modSp mod">
        <pc:chgData name="Hannah Gow (North East MSA)" userId="545933fa-7583-4e8f-9e9d-bef73bf3ebfa" providerId="ADAL" clId="{B1370490-9199-4361-A396-BA3924EDCFEB}" dt="2026-05-29T12:04:37.069" v="90" actId="1036"/>
        <pc:sldMkLst>
          <pc:docMk/>
          <pc:sldMk cId="672083296" sldId="256"/>
        </pc:sldMkLst>
        <pc:spChg chg="mod">
          <ac:chgData name="Hannah Gow (North East MSA)" userId="545933fa-7583-4e8f-9e9d-bef73bf3ebfa" providerId="ADAL" clId="{B1370490-9199-4361-A396-BA3924EDCFEB}" dt="2026-05-29T12:04:37.069" v="90" actId="1036"/>
          <ac:spMkLst>
            <pc:docMk/>
            <pc:sldMk cId="672083296" sldId="256"/>
            <ac:spMk id="2" creationId="{90E09D64-52A4-F1F0-670C-DB5C3355CBBD}"/>
          </ac:spMkLst>
        </pc:spChg>
        <pc:spChg chg="del">
          <ac:chgData name="Hannah Gow (North East MSA)" userId="545933fa-7583-4e8f-9e9d-bef73bf3ebfa" providerId="ADAL" clId="{B1370490-9199-4361-A396-BA3924EDCFEB}" dt="2026-05-29T12:04:33.546" v="69" actId="478"/>
          <ac:spMkLst>
            <pc:docMk/>
            <pc:sldMk cId="672083296" sldId="256"/>
            <ac:spMk id="3" creationId="{1E6D1CAE-AE44-FE97-629F-0EDF59DEC346}"/>
          </ac:spMkLst>
        </pc:spChg>
      </pc:sldChg>
      <pc:sldChg chg="del">
        <pc:chgData name="Hannah Gow (North East MSA)" userId="545933fa-7583-4e8f-9e9d-bef73bf3ebfa" providerId="ADAL" clId="{B1370490-9199-4361-A396-BA3924EDCFEB}" dt="2026-05-29T12:04:44.631" v="91" actId="2696"/>
        <pc:sldMkLst>
          <pc:docMk/>
          <pc:sldMk cId="2822262737" sldId="257"/>
        </pc:sldMkLst>
      </pc:sldChg>
      <pc:sldChg chg="add">
        <pc:chgData name="Hannah Gow (North East MSA)" userId="545933fa-7583-4e8f-9e9d-bef73bf3ebfa" providerId="ADAL" clId="{B1370490-9199-4361-A396-BA3924EDCFEB}" dt="2026-05-29T12:04:52.189" v="93"/>
        <pc:sldMkLst>
          <pc:docMk/>
          <pc:sldMk cId="2040443968" sldId="258"/>
        </pc:sldMkLst>
      </pc:sldChg>
      <pc:sldChg chg="add">
        <pc:chgData name="Hannah Gow (North East MSA)" userId="545933fa-7583-4e8f-9e9d-bef73bf3ebfa" providerId="ADAL" clId="{B1370490-9199-4361-A396-BA3924EDCFEB}" dt="2026-05-29T12:04:58.398" v="94"/>
        <pc:sldMkLst>
          <pc:docMk/>
          <pc:sldMk cId="2706904613" sldId="259"/>
        </pc:sldMkLst>
      </pc:sldChg>
      <pc:sldChg chg="add">
        <pc:chgData name="Hannah Gow (North East MSA)" userId="545933fa-7583-4e8f-9e9d-bef73bf3ebfa" providerId="ADAL" clId="{B1370490-9199-4361-A396-BA3924EDCFEB}" dt="2026-05-29T12:16:07.169" v="129"/>
        <pc:sldMkLst>
          <pc:docMk/>
          <pc:sldMk cId="1455484859" sldId="2147473274"/>
        </pc:sldMkLst>
      </pc:sldChg>
      <pc:sldChg chg="add del">
        <pc:chgData name="Hannah Gow (North East MSA)" userId="545933fa-7583-4e8f-9e9d-bef73bf3ebfa" providerId="ADAL" clId="{B1370490-9199-4361-A396-BA3924EDCFEB}" dt="2026-05-29T12:15:59.191" v="128"/>
        <pc:sldMkLst>
          <pc:docMk/>
          <pc:sldMk cId="1319179629" sldId="2147473276"/>
        </pc:sldMkLst>
      </pc:sldChg>
      <pc:sldChg chg="add">
        <pc:chgData name="Hannah Gow (North East MSA)" userId="545933fa-7583-4e8f-9e9d-bef73bf3ebfa" providerId="ADAL" clId="{B1370490-9199-4361-A396-BA3924EDCFEB}" dt="2026-05-29T12:16:37.125" v="131"/>
        <pc:sldMkLst>
          <pc:docMk/>
          <pc:sldMk cId="1816559613" sldId="2147473280"/>
        </pc:sldMkLst>
      </pc:sldChg>
      <pc:sldChg chg="add del">
        <pc:chgData name="Hannah Gow (North East MSA)" userId="545933fa-7583-4e8f-9e9d-bef73bf3ebfa" providerId="ADAL" clId="{B1370490-9199-4361-A396-BA3924EDCFEB}" dt="2026-05-29T12:15:39.296" v="123" actId="47"/>
        <pc:sldMkLst>
          <pc:docMk/>
          <pc:sldMk cId="3565678775" sldId="2147473282"/>
        </pc:sldMkLst>
      </pc:sldChg>
      <pc:sldChg chg="add">
        <pc:chgData name="Hannah Gow (North East MSA)" userId="545933fa-7583-4e8f-9e9d-bef73bf3ebfa" providerId="ADAL" clId="{B1370490-9199-4361-A396-BA3924EDCFEB}" dt="2026-05-29T12:16:16.057" v="130"/>
        <pc:sldMkLst>
          <pc:docMk/>
          <pc:sldMk cId="4115518290" sldId="2147473283"/>
        </pc:sldMkLst>
      </pc:sldChg>
      <pc:sldChg chg="add del">
        <pc:chgData name="Hannah Gow (North East MSA)" userId="545933fa-7583-4e8f-9e9d-bef73bf3ebfa" providerId="ADAL" clId="{B1370490-9199-4361-A396-BA3924EDCFEB}" dt="2026-05-29T12:05:08.080" v="97"/>
        <pc:sldMkLst>
          <pc:docMk/>
          <pc:sldMk cId="3106012362" sldId="2147473284"/>
        </pc:sldMkLst>
      </pc:sldChg>
      <pc:sldChg chg="add">
        <pc:chgData name="Hannah Gow (North East MSA)" userId="545933fa-7583-4e8f-9e9d-bef73bf3ebfa" providerId="ADAL" clId="{B1370490-9199-4361-A396-BA3924EDCFEB}" dt="2026-05-29T12:16:53.195" v="133"/>
        <pc:sldMkLst>
          <pc:docMk/>
          <pc:sldMk cId="4100157551" sldId="2147473288"/>
        </pc:sldMkLst>
      </pc:sldChg>
      <pc:sldChg chg="add">
        <pc:chgData name="Hannah Gow (North East MSA)" userId="545933fa-7583-4e8f-9e9d-bef73bf3ebfa" providerId="ADAL" clId="{B1370490-9199-4361-A396-BA3924EDCFEB}" dt="2026-05-29T12:17:00.317" v="134"/>
        <pc:sldMkLst>
          <pc:docMk/>
          <pc:sldMk cId="3561296323" sldId="2147473292"/>
        </pc:sldMkLst>
      </pc:sldChg>
      <pc:sldChg chg="addSp delSp modSp add del mod modClrScheme chgLayout">
        <pc:chgData name="Hannah Gow (North East MSA)" userId="545933fa-7583-4e8f-9e9d-bef73bf3ebfa" providerId="ADAL" clId="{B1370490-9199-4361-A396-BA3924EDCFEB}" dt="2026-05-29T12:14:10.846" v="115" actId="47"/>
        <pc:sldMkLst>
          <pc:docMk/>
          <pc:sldMk cId="1759398546" sldId="2147473293"/>
        </pc:sldMkLst>
        <pc:spChg chg="add del mod ord">
          <ac:chgData name="Hannah Gow (North East MSA)" userId="545933fa-7583-4e8f-9e9d-bef73bf3ebfa" providerId="ADAL" clId="{B1370490-9199-4361-A396-BA3924EDCFEB}" dt="2026-05-29T12:06:03.956" v="106" actId="700"/>
          <ac:spMkLst>
            <pc:docMk/>
            <pc:sldMk cId="1759398546" sldId="2147473293"/>
            <ac:spMk id="2" creationId="{3FD74B7F-9FF1-A620-0868-10398E4F60BA}"/>
          </ac:spMkLst>
        </pc:spChg>
        <pc:spChg chg="mod ord">
          <ac:chgData name="Hannah Gow (North East MSA)" userId="545933fa-7583-4e8f-9e9d-bef73bf3ebfa" providerId="ADAL" clId="{B1370490-9199-4361-A396-BA3924EDCFEB}" dt="2026-05-29T12:06:03.956" v="106" actId="700"/>
          <ac:spMkLst>
            <pc:docMk/>
            <pc:sldMk cId="1759398546" sldId="2147473293"/>
            <ac:spMk id="1031" creationId="{52EDA4CC-2DF5-B145-CB01-FCF38CF5A9C6}"/>
          </ac:spMkLst>
        </pc:spChg>
      </pc:sldChg>
      <pc:sldChg chg="add">
        <pc:chgData name="Hannah Gow (North East MSA)" userId="545933fa-7583-4e8f-9e9d-bef73bf3ebfa" providerId="ADAL" clId="{B1370490-9199-4361-A396-BA3924EDCFEB}" dt="2026-05-29T12:17:33.475" v="136"/>
        <pc:sldMkLst>
          <pc:docMk/>
          <pc:sldMk cId="1190946745" sldId="2147473294"/>
        </pc:sldMkLst>
      </pc:sldChg>
      <pc:sldChg chg="add">
        <pc:chgData name="Hannah Gow (North East MSA)" userId="545933fa-7583-4e8f-9e9d-bef73bf3ebfa" providerId="ADAL" clId="{B1370490-9199-4361-A396-BA3924EDCFEB}" dt="2026-05-29T12:18:39.279" v="137"/>
        <pc:sldMkLst>
          <pc:docMk/>
          <pc:sldMk cId="264066472" sldId="2147473295"/>
        </pc:sldMkLst>
      </pc:sldChg>
      <pc:sldChg chg="add">
        <pc:chgData name="Hannah Gow (North East MSA)" userId="545933fa-7583-4e8f-9e9d-bef73bf3ebfa" providerId="ADAL" clId="{B1370490-9199-4361-A396-BA3924EDCFEB}" dt="2026-05-29T12:18:39.279" v="137"/>
        <pc:sldMkLst>
          <pc:docMk/>
          <pc:sldMk cId="4151023489" sldId="2147473296"/>
        </pc:sldMkLst>
      </pc:sldChg>
      <pc:sldChg chg="add">
        <pc:chgData name="Hannah Gow (North East MSA)" userId="545933fa-7583-4e8f-9e9d-bef73bf3ebfa" providerId="ADAL" clId="{B1370490-9199-4361-A396-BA3924EDCFEB}" dt="2026-05-29T12:18:39.279" v="137"/>
        <pc:sldMkLst>
          <pc:docMk/>
          <pc:sldMk cId="806406283" sldId="2147473297"/>
        </pc:sldMkLst>
      </pc:sldChg>
      <pc:sldChg chg="add">
        <pc:chgData name="Hannah Gow (North East MSA)" userId="545933fa-7583-4e8f-9e9d-bef73bf3ebfa" providerId="ADAL" clId="{B1370490-9199-4361-A396-BA3924EDCFEB}" dt="2026-05-29T12:18:39.279" v="137"/>
        <pc:sldMkLst>
          <pc:docMk/>
          <pc:sldMk cId="1641005170" sldId="2147473298"/>
        </pc:sldMkLst>
      </pc:sldChg>
      <pc:sldChg chg="add">
        <pc:chgData name="Hannah Gow (North East MSA)" userId="545933fa-7583-4e8f-9e9d-bef73bf3ebfa" providerId="ADAL" clId="{B1370490-9199-4361-A396-BA3924EDCFEB}" dt="2026-05-29T12:18:39.279" v="137"/>
        <pc:sldMkLst>
          <pc:docMk/>
          <pc:sldMk cId="330961272" sldId="2147473299"/>
        </pc:sldMkLst>
      </pc:sldChg>
      <pc:sldChg chg="add">
        <pc:chgData name="Hannah Gow (North East MSA)" userId="545933fa-7583-4e8f-9e9d-bef73bf3ebfa" providerId="ADAL" clId="{B1370490-9199-4361-A396-BA3924EDCFEB}" dt="2026-05-29T12:18:39.279" v="137"/>
        <pc:sldMkLst>
          <pc:docMk/>
          <pc:sldMk cId="197945945" sldId="2147473300"/>
        </pc:sldMkLst>
      </pc:sldChg>
      <pc:sldChg chg="add">
        <pc:chgData name="Hannah Gow (North East MSA)" userId="545933fa-7583-4e8f-9e9d-bef73bf3ebfa" providerId="ADAL" clId="{B1370490-9199-4361-A396-BA3924EDCFEB}" dt="2026-05-29T12:18:39.279" v="137"/>
        <pc:sldMkLst>
          <pc:docMk/>
          <pc:sldMk cId="273388693" sldId="2147473301"/>
        </pc:sldMkLst>
      </pc:sldChg>
      <pc:sldChg chg="add">
        <pc:chgData name="Hannah Gow (North East MSA)" userId="545933fa-7583-4e8f-9e9d-bef73bf3ebfa" providerId="ADAL" clId="{B1370490-9199-4361-A396-BA3924EDCFEB}" dt="2026-05-29T12:18:39.279" v="137"/>
        <pc:sldMkLst>
          <pc:docMk/>
          <pc:sldMk cId="3871499462" sldId="2147473302"/>
        </pc:sldMkLst>
      </pc:sldChg>
      <pc:sldChg chg="add">
        <pc:chgData name="Hannah Gow (North East MSA)" userId="545933fa-7583-4e8f-9e9d-bef73bf3ebfa" providerId="ADAL" clId="{B1370490-9199-4361-A396-BA3924EDCFEB}" dt="2026-05-29T12:16:44.413" v="132"/>
        <pc:sldMkLst>
          <pc:docMk/>
          <pc:sldMk cId="1318707286" sldId="2147473303"/>
        </pc:sldMkLst>
      </pc:sldChg>
      <pc:sldChg chg="add">
        <pc:chgData name="Hannah Gow (North East MSA)" userId="545933fa-7583-4e8f-9e9d-bef73bf3ebfa" providerId="ADAL" clId="{B1370490-9199-4361-A396-BA3924EDCFEB}" dt="2026-05-29T12:17:33.475" v="136"/>
        <pc:sldMkLst>
          <pc:docMk/>
          <pc:sldMk cId="283097103" sldId="2147473304"/>
        </pc:sldMkLst>
      </pc:sldChg>
      <pc:sldChg chg="add">
        <pc:chgData name="Hannah Gow (North East MSA)" userId="545933fa-7583-4e8f-9e9d-bef73bf3ebfa" providerId="ADAL" clId="{B1370490-9199-4361-A396-BA3924EDCFEB}" dt="2026-05-29T12:17:10.477" v="135"/>
        <pc:sldMkLst>
          <pc:docMk/>
          <pc:sldMk cId="3449079447" sldId="2147473305"/>
        </pc:sldMkLst>
      </pc:sldChg>
      <pc:sldChg chg="add">
        <pc:chgData name="Hannah Gow (North East MSA)" userId="545933fa-7583-4e8f-9e9d-bef73bf3ebfa" providerId="ADAL" clId="{B1370490-9199-4361-A396-BA3924EDCFEB}" dt="2026-05-29T12:17:33.475" v="136"/>
        <pc:sldMkLst>
          <pc:docMk/>
          <pc:sldMk cId="3201919107" sldId="2147473306"/>
        </pc:sldMkLst>
      </pc:sldChg>
      <pc:sldChg chg="add">
        <pc:chgData name="Hannah Gow (North East MSA)" userId="545933fa-7583-4e8f-9e9d-bef73bf3ebfa" providerId="ADAL" clId="{B1370490-9199-4361-A396-BA3924EDCFEB}" dt="2026-05-29T12:17:33.475" v="136"/>
        <pc:sldMkLst>
          <pc:docMk/>
          <pc:sldMk cId="2905186601" sldId="2147473307"/>
        </pc:sldMkLst>
      </pc:sldChg>
      <pc:sldChg chg="add">
        <pc:chgData name="Hannah Gow (North East MSA)" userId="545933fa-7583-4e8f-9e9d-bef73bf3ebfa" providerId="ADAL" clId="{B1370490-9199-4361-A396-BA3924EDCFEB}" dt="2026-05-29T12:04:46.330" v="92"/>
        <pc:sldMkLst>
          <pc:docMk/>
          <pc:sldMk cId="3213043784" sldId="2147473308"/>
        </pc:sldMkLst>
      </pc:sldChg>
      <pc:sldChg chg="addSp delSp modSp add mod">
        <pc:chgData name="Hannah Gow (North East MSA)" userId="545933fa-7583-4e8f-9e9d-bef73bf3ebfa" providerId="ADAL" clId="{B1370490-9199-4361-A396-BA3924EDCFEB}" dt="2026-05-29T12:13:59.329" v="114"/>
        <pc:sldMkLst>
          <pc:docMk/>
          <pc:sldMk cId="333618494" sldId="2147473309"/>
        </pc:sldMkLst>
        <pc:spChg chg="del">
          <ac:chgData name="Hannah Gow (North East MSA)" userId="545933fa-7583-4e8f-9e9d-bef73bf3ebfa" providerId="ADAL" clId="{B1370490-9199-4361-A396-BA3924EDCFEB}" dt="2026-05-29T12:13:57.213" v="112" actId="478"/>
          <ac:spMkLst>
            <pc:docMk/>
            <pc:sldMk cId="333618494" sldId="2147473309"/>
            <ac:spMk id="6" creationId="{AC56C0BA-494B-DBC3-47E0-21B233F1ECFE}"/>
          </ac:spMkLst>
        </pc:spChg>
        <pc:spChg chg="mod">
          <ac:chgData name="Hannah Gow (North East MSA)" userId="545933fa-7583-4e8f-9e9d-bef73bf3ebfa" providerId="ADAL" clId="{B1370490-9199-4361-A396-BA3924EDCFEB}" dt="2026-05-29T12:13:52.912" v="111" actId="27636"/>
          <ac:spMkLst>
            <pc:docMk/>
            <pc:sldMk cId="333618494" sldId="2147473309"/>
            <ac:spMk id="8" creationId="{6C84C300-80D2-A000-E4C4-B7678228D802}"/>
          </ac:spMkLst>
        </pc:spChg>
        <pc:picChg chg="del">
          <ac:chgData name="Hannah Gow (North East MSA)" userId="545933fa-7583-4e8f-9e9d-bef73bf3ebfa" providerId="ADAL" clId="{B1370490-9199-4361-A396-BA3924EDCFEB}" dt="2026-05-29T12:13:58.003" v="113" actId="478"/>
          <ac:picMkLst>
            <pc:docMk/>
            <pc:sldMk cId="333618494" sldId="2147473309"/>
            <ac:picMk id="2" creationId="{4CEFB426-620D-F04D-A541-FE777E9C3CA8}"/>
          </ac:picMkLst>
        </pc:picChg>
        <pc:picChg chg="add mod">
          <ac:chgData name="Hannah Gow (North East MSA)" userId="545933fa-7583-4e8f-9e9d-bef73bf3ebfa" providerId="ADAL" clId="{B1370490-9199-4361-A396-BA3924EDCFEB}" dt="2026-05-29T12:13:59.329" v="114"/>
          <ac:picMkLst>
            <pc:docMk/>
            <pc:sldMk cId="333618494" sldId="2147473309"/>
            <ac:picMk id="3" creationId="{DE3175D3-09A2-3D47-CF5B-AFAE06DC1043}"/>
          </ac:picMkLst>
        </pc:picChg>
      </pc:sldChg>
      <pc:sldChg chg="addSp delSp modSp new mod">
        <pc:chgData name="Hannah Gow (North East MSA)" userId="545933fa-7583-4e8f-9e9d-bef73bf3ebfa" providerId="ADAL" clId="{B1370490-9199-4361-A396-BA3924EDCFEB}" dt="2026-05-29T12:15:52.777" v="127" actId="22"/>
        <pc:sldMkLst>
          <pc:docMk/>
          <pc:sldMk cId="2754307489" sldId="2147473310"/>
        </pc:sldMkLst>
        <pc:spChg chg="del">
          <ac:chgData name="Hannah Gow (North East MSA)" userId="545933fa-7583-4e8f-9e9d-bef73bf3ebfa" providerId="ADAL" clId="{B1370490-9199-4361-A396-BA3924EDCFEB}" dt="2026-05-29T12:14:21.673" v="117" actId="478"/>
          <ac:spMkLst>
            <pc:docMk/>
            <pc:sldMk cId="2754307489" sldId="2147473310"/>
            <ac:spMk id="2" creationId="{523D66D3-29C5-3A5F-43A9-4700CF278715}"/>
          </ac:spMkLst>
        </pc:spChg>
        <pc:spChg chg="del">
          <ac:chgData name="Hannah Gow (North East MSA)" userId="545933fa-7583-4e8f-9e9d-bef73bf3ebfa" providerId="ADAL" clId="{B1370490-9199-4361-A396-BA3924EDCFEB}" dt="2026-05-29T12:14:29.326" v="120" actId="478"/>
          <ac:spMkLst>
            <pc:docMk/>
            <pc:sldMk cId="2754307489" sldId="2147473310"/>
            <ac:spMk id="3" creationId="{6A110993-8EEF-E052-8116-3C1B233746DF}"/>
          </ac:spMkLst>
        </pc:spChg>
        <pc:spChg chg="del">
          <ac:chgData name="Hannah Gow (North East MSA)" userId="545933fa-7583-4e8f-9e9d-bef73bf3ebfa" providerId="ADAL" clId="{B1370490-9199-4361-A396-BA3924EDCFEB}" dt="2026-05-29T12:14:22.383" v="118" actId="478"/>
          <ac:spMkLst>
            <pc:docMk/>
            <pc:sldMk cId="2754307489" sldId="2147473310"/>
            <ac:spMk id="4" creationId="{61155E21-50FD-4DE7-CB06-7604AB4C6325}"/>
          </ac:spMkLst>
        </pc:spChg>
        <pc:spChg chg="add mod">
          <ac:chgData name="Hannah Gow (North East MSA)" userId="545933fa-7583-4e8f-9e9d-bef73bf3ebfa" providerId="ADAL" clId="{B1370490-9199-4361-A396-BA3924EDCFEB}" dt="2026-05-29T12:14:34.370" v="122" actId="207"/>
          <ac:spMkLst>
            <pc:docMk/>
            <pc:sldMk cId="2754307489" sldId="2147473310"/>
            <ac:spMk id="6" creationId="{1028BCD4-F034-D120-BBCD-B8E21B5CF85F}"/>
          </ac:spMkLst>
        </pc:spChg>
        <pc:spChg chg="add del">
          <ac:chgData name="Hannah Gow (North East MSA)" userId="545933fa-7583-4e8f-9e9d-bef73bf3ebfa" providerId="ADAL" clId="{B1370490-9199-4361-A396-BA3924EDCFEB}" dt="2026-05-29T12:15:49.465" v="125" actId="22"/>
          <ac:spMkLst>
            <pc:docMk/>
            <pc:sldMk cId="2754307489" sldId="2147473310"/>
            <ac:spMk id="9" creationId="{CAA7B8C9-AFBA-2DA0-8663-53EA33BC8109}"/>
          </ac:spMkLst>
        </pc:spChg>
        <pc:spChg chg="add del">
          <ac:chgData name="Hannah Gow (North East MSA)" userId="545933fa-7583-4e8f-9e9d-bef73bf3ebfa" providerId="ADAL" clId="{B1370490-9199-4361-A396-BA3924EDCFEB}" dt="2026-05-29T12:15:52.777" v="127" actId="22"/>
          <ac:spMkLst>
            <pc:docMk/>
            <pc:sldMk cId="2754307489" sldId="2147473310"/>
            <ac:spMk id="11" creationId="{927169B2-9914-F88A-2796-531D017226CA}"/>
          </ac:spMkLst>
        </pc:spChg>
        <pc:graphicFrameChg chg="add mod">
          <ac:chgData name="Hannah Gow (North East MSA)" userId="545933fa-7583-4e8f-9e9d-bef73bf3ebfa" providerId="ADAL" clId="{B1370490-9199-4361-A396-BA3924EDCFEB}" dt="2026-05-29T12:14:29.527" v="121"/>
          <ac:graphicFrameMkLst>
            <pc:docMk/>
            <pc:sldMk cId="2754307489" sldId="2147473310"/>
            <ac:graphicFrameMk id="7" creationId="{E9CEBB10-7942-BAFD-39D8-0186566D4EBD}"/>
          </ac:graphicFrameMkLst>
        </pc:graphicFrameChg>
        <pc:picChg chg="add mod">
          <ac:chgData name="Hannah Gow (North East MSA)" userId="545933fa-7583-4e8f-9e9d-bef73bf3ebfa" providerId="ADAL" clId="{B1370490-9199-4361-A396-BA3924EDCFEB}" dt="2026-05-29T12:14:23.264" v="119"/>
          <ac:picMkLst>
            <pc:docMk/>
            <pc:sldMk cId="2754307489" sldId="2147473310"/>
            <ac:picMk id="5" creationId="{17F4A54A-16BE-9468-95AA-00C329CF94AE}"/>
          </ac:picMkLst>
        </pc:picChg>
      </pc:sldChg>
      <pc:sldMasterChg chg="del delSldLayout">
        <pc:chgData name="Hannah Gow (North East MSA)" userId="545933fa-7583-4e8f-9e9d-bef73bf3ebfa" providerId="ADAL" clId="{B1370490-9199-4361-A396-BA3924EDCFEB}" dt="2026-05-29T12:15:39.296" v="123" actId="47"/>
        <pc:sldMasterMkLst>
          <pc:docMk/>
          <pc:sldMasterMk cId="2997998222" sldId="2147483714"/>
        </pc:sldMasterMkLst>
        <pc:sldLayoutChg chg="del">
          <pc:chgData name="Hannah Gow (North East MSA)" userId="545933fa-7583-4e8f-9e9d-bef73bf3ebfa" providerId="ADAL" clId="{B1370490-9199-4361-A396-BA3924EDCFEB}" dt="2026-05-29T12:15:39.296" v="123" actId="47"/>
          <pc:sldLayoutMkLst>
            <pc:docMk/>
            <pc:sldMasterMk cId="2997998222" sldId="2147483714"/>
            <pc:sldLayoutMk cId="1109923241" sldId="2147483715"/>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2072231215" sldId="2147483716"/>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3051522271" sldId="2147483717"/>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3613651816" sldId="2147483718"/>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1698153834" sldId="2147483719"/>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3054566223" sldId="2147483720"/>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167385752" sldId="2147483721"/>
          </pc:sldLayoutMkLst>
        </pc:sldLayoutChg>
        <pc:sldLayoutChg chg="del">
          <pc:chgData name="Hannah Gow (North East MSA)" userId="545933fa-7583-4e8f-9e9d-bef73bf3ebfa" providerId="ADAL" clId="{B1370490-9199-4361-A396-BA3924EDCFEB}" dt="2026-05-29T12:15:39.296" v="123" actId="47"/>
          <pc:sldLayoutMkLst>
            <pc:docMk/>
            <pc:sldMasterMk cId="2997998222" sldId="2147483714"/>
            <pc:sldLayoutMk cId="1870821188" sldId="214748372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rgbClr val="8F3E8D"/>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rgbClr val="8F3E8D"/>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rgbClr val="8F3E8D"/>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rgbClr val="8F3E8D"/>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rgbClr val="8F3E8D">
            <a:alpha val="40000"/>
          </a:srgb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5"/>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5"/>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5"/>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5"/>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5">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4"/>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4"/>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4"/>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4"/>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4">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6"/>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6"/>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6"/>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6"/>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6">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DFCBA9-D8D0-417E-9D43-A82D8E0B7A61}"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8B9273AD-AB1B-4C22-91E7-20D9AD77BCCE}">
      <dgm:prSet/>
      <dgm:spPr/>
      <dgm:t>
        <a:bodyPr/>
        <a:lstStyle/>
        <a:p>
          <a:r>
            <a:rPr lang="en-US" b="1" i="0" baseline="0" dirty="0"/>
            <a:t>A Level</a:t>
          </a:r>
          <a:r>
            <a:rPr lang="en-US" b="0" i="0" baseline="0" dirty="0"/>
            <a:t>: </a:t>
          </a:r>
          <a:r>
            <a:rPr lang="en-GB" b="0" i="0" baseline="0" dirty="0"/>
            <a:t>A Levels are subjects you choose to study in depth after GCSEs, usually in sixth form or college, to prepare for university, apprenticeships, or careers.</a:t>
          </a:r>
        </a:p>
      </dgm:t>
    </dgm:pt>
    <dgm:pt modelId="{1AB59928-A194-465E-B00F-F1C805C10E99}" type="parTrans" cxnId="{E09C04F6-D648-434A-9E27-EC33EDD9F4BD}">
      <dgm:prSet/>
      <dgm:spPr/>
      <dgm:t>
        <a:bodyPr/>
        <a:lstStyle/>
        <a:p>
          <a:endParaRPr lang="en-US"/>
        </a:p>
      </dgm:t>
    </dgm:pt>
    <dgm:pt modelId="{5B79CB37-8B0C-4CDC-A668-1780C8AE71CC}" type="sibTrans" cxnId="{E09C04F6-D648-434A-9E27-EC33EDD9F4BD}">
      <dgm:prSet/>
      <dgm:spPr/>
      <dgm:t>
        <a:bodyPr/>
        <a:lstStyle/>
        <a:p>
          <a:endParaRPr lang="en-US"/>
        </a:p>
      </dgm:t>
    </dgm:pt>
    <dgm:pt modelId="{095C0365-E439-41D7-807F-5403286C7E13}">
      <dgm:prSet/>
      <dgm:spPr/>
      <dgm:t>
        <a:bodyPr/>
        <a:lstStyle/>
        <a:p>
          <a:r>
            <a:rPr lang="en-US" b="1" dirty="0"/>
            <a:t>Vocational Qualifications: </a:t>
          </a:r>
          <a:r>
            <a:rPr lang="en-US" b="0" dirty="0"/>
            <a:t>Courses that teach you practical skills for a specific job like building, cooking or caring for people. </a:t>
          </a:r>
        </a:p>
      </dgm:t>
    </dgm:pt>
    <dgm:pt modelId="{41EC9B64-6DB0-4EC7-AB05-22323DA703F1}" type="parTrans" cxnId="{AE74D61F-0CB9-47E1-8B47-DD83D61A273B}">
      <dgm:prSet/>
      <dgm:spPr/>
      <dgm:t>
        <a:bodyPr/>
        <a:lstStyle/>
        <a:p>
          <a:endParaRPr lang="en-GB"/>
        </a:p>
      </dgm:t>
    </dgm:pt>
    <dgm:pt modelId="{D807FF84-E2D6-4584-9150-4B4342C090EC}" type="sibTrans" cxnId="{AE74D61F-0CB9-47E1-8B47-DD83D61A273B}">
      <dgm:prSet/>
      <dgm:spPr/>
      <dgm:t>
        <a:bodyPr/>
        <a:lstStyle/>
        <a:p>
          <a:endParaRPr lang="en-GB"/>
        </a:p>
      </dgm:t>
    </dgm:pt>
    <dgm:pt modelId="{16D7CC59-213A-4E25-A767-462F1F720E8E}">
      <dgm:prSet/>
      <dgm:spPr/>
      <dgm:t>
        <a:bodyPr/>
        <a:lstStyle/>
        <a:p>
          <a:r>
            <a:rPr lang="en-US" b="1" i="0" baseline="0" dirty="0"/>
            <a:t>T Levels</a:t>
          </a:r>
          <a:r>
            <a:rPr lang="en-US" b="0" i="0" baseline="0" dirty="0"/>
            <a:t>: A mix of classroom and work experience, for practical careers like healthcare or digital/tech.</a:t>
          </a:r>
          <a:endParaRPr lang="en-US" dirty="0"/>
        </a:p>
      </dgm:t>
    </dgm:pt>
    <dgm:pt modelId="{A00CA131-408F-449A-BFC1-515519CD7E82}" type="sibTrans" cxnId="{D0000807-F78C-4A39-96A1-A0E8D8B71AB4}">
      <dgm:prSet/>
      <dgm:spPr/>
      <dgm:t>
        <a:bodyPr/>
        <a:lstStyle/>
        <a:p>
          <a:endParaRPr lang="en-US"/>
        </a:p>
      </dgm:t>
    </dgm:pt>
    <dgm:pt modelId="{ADCD53FB-BDD5-447B-ACD9-6C1D5F11B604}" type="parTrans" cxnId="{D0000807-F78C-4A39-96A1-A0E8D8B71AB4}">
      <dgm:prSet/>
      <dgm:spPr/>
      <dgm:t>
        <a:bodyPr/>
        <a:lstStyle/>
        <a:p>
          <a:endParaRPr lang="en-US"/>
        </a:p>
      </dgm:t>
    </dgm:pt>
    <dgm:pt modelId="{6D61E48B-2231-45A2-BBBE-6241F1481DE6}">
      <dgm:prSet/>
      <dgm:spPr/>
      <dgm:t>
        <a:bodyPr/>
        <a:lstStyle/>
        <a:p>
          <a:r>
            <a:rPr lang="en-US" b="1" i="0" baseline="0" dirty="0"/>
            <a:t>Apprenticeship</a:t>
          </a:r>
          <a:r>
            <a:rPr lang="en-US" b="0" i="0" baseline="0" dirty="0"/>
            <a:t>: Learn by working with experts while also studying. You earn money and learn skills at the same time.</a:t>
          </a:r>
          <a:endParaRPr lang="en-US" dirty="0"/>
        </a:p>
      </dgm:t>
    </dgm:pt>
    <dgm:pt modelId="{106C97F1-A2FE-43E9-94AD-229965F45283}" type="sibTrans" cxnId="{AD3E5D95-39B1-49E3-B0B3-B488C4D4C7CE}">
      <dgm:prSet/>
      <dgm:spPr/>
      <dgm:t>
        <a:bodyPr/>
        <a:lstStyle/>
        <a:p>
          <a:endParaRPr lang="en-US"/>
        </a:p>
      </dgm:t>
    </dgm:pt>
    <dgm:pt modelId="{F0E82E42-5EDD-4E12-9144-3C488D127DD1}" type="parTrans" cxnId="{AD3E5D95-39B1-49E3-B0B3-B488C4D4C7CE}">
      <dgm:prSet/>
      <dgm:spPr/>
      <dgm:t>
        <a:bodyPr/>
        <a:lstStyle/>
        <a:p>
          <a:endParaRPr lang="en-US"/>
        </a:p>
      </dgm:t>
    </dgm:pt>
    <dgm:pt modelId="{449E4B72-AAE6-44F8-B240-49A03BA1C578}" type="pres">
      <dgm:prSet presAssocID="{80DFCBA9-D8D0-417E-9D43-A82D8E0B7A61}" presName="rootnode" presStyleCnt="0">
        <dgm:presLayoutVars>
          <dgm:chMax/>
          <dgm:chPref/>
          <dgm:dir/>
          <dgm:animLvl val="lvl"/>
        </dgm:presLayoutVars>
      </dgm:prSet>
      <dgm:spPr/>
    </dgm:pt>
    <dgm:pt modelId="{D9CAEBD7-7AC9-49ED-B658-0B236E3E769F}" type="pres">
      <dgm:prSet presAssocID="{8B9273AD-AB1B-4C22-91E7-20D9AD77BCCE}" presName="composite" presStyleCnt="0"/>
      <dgm:spPr/>
    </dgm:pt>
    <dgm:pt modelId="{6CBAE2F7-B042-4B98-987C-A042150BAD03}" type="pres">
      <dgm:prSet presAssocID="{8B9273AD-AB1B-4C22-91E7-20D9AD77BCCE}" presName="LShape" presStyleLbl="alignNode1" presStyleIdx="0" presStyleCnt="7"/>
      <dgm:spPr/>
    </dgm:pt>
    <dgm:pt modelId="{56F57A12-C4CE-4C1E-A60E-EE3ABFB7DF6A}" type="pres">
      <dgm:prSet presAssocID="{8B9273AD-AB1B-4C22-91E7-20D9AD77BCCE}" presName="ParentText" presStyleLbl="revTx" presStyleIdx="0" presStyleCnt="4" custLinFactX="100000" custLinFactNeighborX="145030" custLinFactNeighborY="-71183">
        <dgm:presLayoutVars>
          <dgm:chMax val="0"/>
          <dgm:chPref val="0"/>
          <dgm:bulletEnabled val="1"/>
        </dgm:presLayoutVars>
      </dgm:prSet>
      <dgm:spPr/>
    </dgm:pt>
    <dgm:pt modelId="{EE3530D3-F314-47FA-A7FB-DD94BD92A725}" type="pres">
      <dgm:prSet presAssocID="{8B9273AD-AB1B-4C22-91E7-20D9AD77BCCE}" presName="Triangle" presStyleLbl="alignNode1" presStyleIdx="1" presStyleCnt="7"/>
      <dgm:spPr/>
    </dgm:pt>
    <dgm:pt modelId="{9EA9DC28-B658-4A79-A5B3-5877319DA137}" type="pres">
      <dgm:prSet presAssocID="{5B79CB37-8B0C-4CDC-A668-1780C8AE71CC}" presName="sibTrans" presStyleCnt="0"/>
      <dgm:spPr/>
    </dgm:pt>
    <dgm:pt modelId="{8FDB7D00-F934-43B0-B96A-E734E8290A48}" type="pres">
      <dgm:prSet presAssocID="{5B79CB37-8B0C-4CDC-A668-1780C8AE71CC}" presName="space" presStyleCnt="0"/>
      <dgm:spPr/>
    </dgm:pt>
    <dgm:pt modelId="{0ED2E3C1-135E-46F0-8541-C8485C0A03E0}" type="pres">
      <dgm:prSet presAssocID="{16D7CC59-213A-4E25-A767-462F1F720E8E}" presName="composite" presStyleCnt="0"/>
      <dgm:spPr/>
    </dgm:pt>
    <dgm:pt modelId="{33BF022F-CC60-4E87-A095-9277515079B8}" type="pres">
      <dgm:prSet presAssocID="{16D7CC59-213A-4E25-A767-462F1F720E8E}" presName="LShape" presStyleLbl="alignNode1" presStyleIdx="2" presStyleCnt="7"/>
      <dgm:spPr/>
    </dgm:pt>
    <dgm:pt modelId="{47E9BDEE-E5F8-479D-8EEB-0271052726AB}" type="pres">
      <dgm:prSet presAssocID="{16D7CC59-213A-4E25-A767-462F1F720E8E}" presName="ParentText" presStyleLbl="revTx" presStyleIdx="1" presStyleCnt="4">
        <dgm:presLayoutVars>
          <dgm:chMax val="0"/>
          <dgm:chPref val="0"/>
          <dgm:bulletEnabled val="1"/>
        </dgm:presLayoutVars>
      </dgm:prSet>
      <dgm:spPr/>
    </dgm:pt>
    <dgm:pt modelId="{308C7124-29B6-4824-9458-B594A9D8585B}" type="pres">
      <dgm:prSet presAssocID="{16D7CC59-213A-4E25-A767-462F1F720E8E}" presName="Triangle" presStyleLbl="alignNode1" presStyleIdx="3" presStyleCnt="7"/>
      <dgm:spPr/>
    </dgm:pt>
    <dgm:pt modelId="{EE83CC0A-3C65-4D3A-AF1A-E0DF5FBCEB29}" type="pres">
      <dgm:prSet presAssocID="{A00CA131-408F-449A-BFC1-515519CD7E82}" presName="sibTrans" presStyleCnt="0"/>
      <dgm:spPr/>
    </dgm:pt>
    <dgm:pt modelId="{14BD72CD-B5EA-4D47-A804-45BC3496B19C}" type="pres">
      <dgm:prSet presAssocID="{A00CA131-408F-449A-BFC1-515519CD7E82}" presName="space" presStyleCnt="0"/>
      <dgm:spPr/>
    </dgm:pt>
    <dgm:pt modelId="{95E7A366-B1CB-4E71-A0C9-57E35F1BF39F}" type="pres">
      <dgm:prSet presAssocID="{6D61E48B-2231-45A2-BBBE-6241F1481DE6}" presName="composite" presStyleCnt="0"/>
      <dgm:spPr/>
    </dgm:pt>
    <dgm:pt modelId="{D3F6C73E-48B5-40D8-A2A8-267F08A17EC9}" type="pres">
      <dgm:prSet presAssocID="{6D61E48B-2231-45A2-BBBE-6241F1481DE6}" presName="LShape" presStyleLbl="alignNode1" presStyleIdx="4" presStyleCnt="7"/>
      <dgm:spPr/>
    </dgm:pt>
    <dgm:pt modelId="{4F033A13-95D5-4030-A018-E24F24256D55}" type="pres">
      <dgm:prSet presAssocID="{6D61E48B-2231-45A2-BBBE-6241F1481DE6}" presName="ParentText" presStyleLbl="revTx" presStyleIdx="2" presStyleCnt="4" custLinFactX="-100000" custLinFactNeighborX="-140901" custLinFactNeighborY="74492">
        <dgm:presLayoutVars>
          <dgm:chMax val="0"/>
          <dgm:chPref val="0"/>
          <dgm:bulletEnabled val="1"/>
        </dgm:presLayoutVars>
      </dgm:prSet>
      <dgm:spPr/>
    </dgm:pt>
    <dgm:pt modelId="{A29BAB1A-F32B-41E1-9BE3-72AD8DF88DC1}" type="pres">
      <dgm:prSet presAssocID="{6D61E48B-2231-45A2-BBBE-6241F1481DE6}" presName="Triangle" presStyleLbl="alignNode1" presStyleIdx="5" presStyleCnt="7"/>
      <dgm:spPr/>
    </dgm:pt>
    <dgm:pt modelId="{E412E9F2-1B24-476C-B96A-2B6302440804}" type="pres">
      <dgm:prSet presAssocID="{106C97F1-A2FE-43E9-94AD-229965F45283}" presName="sibTrans" presStyleCnt="0"/>
      <dgm:spPr/>
    </dgm:pt>
    <dgm:pt modelId="{ED60ED9D-2024-44CD-8588-19BBA4FFD744}" type="pres">
      <dgm:prSet presAssocID="{106C97F1-A2FE-43E9-94AD-229965F45283}" presName="space" presStyleCnt="0"/>
      <dgm:spPr/>
    </dgm:pt>
    <dgm:pt modelId="{F1B958EF-856E-45D8-A2E3-32CC946D92D9}" type="pres">
      <dgm:prSet presAssocID="{095C0365-E439-41D7-807F-5403286C7E13}" presName="composite" presStyleCnt="0"/>
      <dgm:spPr/>
    </dgm:pt>
    <dgm:pt modelId="{6B01F837-D6C9-4AF9-95F1-AA2D8366C024}" type="pres">
      <dgm:prSet presAssocID="{095C0365-E439-41D7-807F-5403286C7E13}" presName="LShape" presStyleLbl="alignNode1" presStyleIdx="6" presStyleCnt="7"/>
      <dgm:spPr/>
    </dgm:pt>
    <dgm:pt modelId="{E1117456-6EA3-4337-BB65-7B4D081ACD14}" type="pres">
      <dgm:prSet presAssocID="{095C0365-E439-41D7-807F-5403286C7E13}" presName="ParentText" presStyleLbl="revTx" presStyleIdx="3" presStyleCnt="4">
        <dgm:presLayoutVars>
          <dgm:chMax val="0"/>
          <dgm:chPref val="0"/>
          <dgm:bulletEnabled val="1"/>
        </dgm:presLayoutVars>
      </dgm:prSet>
      <dgm:spPr/>
    </dgm:pt>
  </dgm:ptLst>
  <dgm:cxnLst>
    <dgm:cxn modelId="{D0000807-F78C-4A39-96A1-A0E8D8B71AB4}" srcId="{80DFCBA9-D8D0-417E-9D43-A82D8E0B7A61}" destId="{16D7CC59-213A-4E25-A767-462F1F720E8E}" srcOrd="1" destOrd="0" parTransId="{ADCD53FB-BDD5-447B-ACD9-6C1D5F11B604}" sibTransId="{A00CA131-408F-449A-BFC1-515519CD7E82}"/>
    <dgm:cxn modelId="{16012F16-99F8-478F-9F42-22FB081FFB6E}" type="presOf" srcId="{6D61E48B-2231-45A2-BBBE-6241F1481DE6}" destId="{4F033A13-95D5-4030-A018-E24F24256D55}" srcOrd="0" destOrd="0" presId="urn:microsoft.com/office/officeart/2009/3/layout/StepUpProcess"/>
    <dgm:cxn modelId="{AE74D61F-0CB9-47E1-8B47-DD83D61A273B}" srcId="{80DFCBA9-D8D0-417E-9D43-A82D8E0B7A61}" destId="{095C0365-E439-41D7-807F-5403286C7E13}" srcOrd="3" destOrd="0" parTransId="{41EC9B64-6DB0-4EC7-AB05-22323DA703F1}" sibTransId="{D807FF84-E2D6-4584-9150-4B4342C090EC}"/>
    <dgm:cxn modelId="{16B3D950-DC10-4E12-AD0E-6CF6B7E1E95D}" type="presOf" srcId="{80DFCBA9-D8D0-417E-9D43-A82D8E0B7A61}" destId="{449E4B72-AAE6-44F8-B240-49A03BA1C578}" srcOrd="0" destOrd="0" presId="urn:microsoft.com/office/officeart/2009/3/layout/StepUpProcess"/>
    <dgm:cxn modelId="{AD3E5D95-39B1-49E3-B0B3-B488C4D4C7CE}" srcId="{80DFCBA9-D8D0-417E-9D43-A82D8E0B7A61}" destId="{6D61E48B-2231-45A2-BBBE-6241F1481DE6}" srcOrd="2" destOrd="0" parTransId="{F0E82E42-5EDD-4E12-9144-3C488D127DD1}" sibTransId="{106C97F1-A2FE-43E9-94AD-229965F45283}"/>
    <dgm:cxn modelId="{DA90F4A9-901F-4252-BA41-33A021037D67}" type="presOf" srcId="{16D7CC59-213A-4E25-A767-462F1F720E8E}" destId="{47E9BDEE-E5F8-479D-8EEB-0271052726AB}" srcOrd="0" destOrd="0" presId="urn:microsoft.com/office/officeart/2009/3/layout/StepUpProcess"/>
    <dgm:cxn modelId="{CE8E5CBB-8D9B-4FF6-ABCE-76F3E5DBE135}" type="presOf" srcId="{8B9273AD-AB1B-4C22-91E7-20D9AD77BCCE}" destId="{56F57A12-C4CE-4C1E-A60E-EE3ABFB7DF6A}" srcOrd="0" destOrd="0" presId="urn:microsoft.com/office/officeart/2009/3/layout/StepUpProcess"/>
    <dgm:cxn modelId="{E09C04F6-D648-434A-9E27-EC33EDD9F4BD}" srcId="{80DFCBA9-D8D0-417E-9D43-A82D8E0B7A61}" destId="{8B9273AD-AB1B-4C22-91E7-20D9AD77BCCE}" srcOrd="0" destOrd="0" parTransId="{1AB59928-A194-465E-B00F-F1C805C10E99}" sibTransId="{5B79CB37-8B0C-4CDC-A668-1780C8AE71CC}"/>
    <dgm:cxn modelId="{E0DCF1FA-4AD5-4830-8A66-7EC324DCECAE}" type="presOf" srcId="{095C0365-E439-41D7-807F-5403286C7E13}" destId="{E1117456-6EA3-4337-BB65-7B4D081ACD14}" srcOrd="0" destOrd="0" presId="urn:microsoft.com/office/officeart/2009/3/layout/StepUpProcess"/>
    <dgm:cxn modelId="{439195EB-6BD6-4E03-9452-7DB46C757AFF}" type="presParOf" srcId="{449E4B72-AAE6-44F8-B240-49A03BA1C578}" destId="{D9CAEBD7-7AC9-49ED-B658-0B236E3E769F}" srcOrd="0" destOrd="0" presId="urn:microsoft.com/office/officeart/2009/3/layout/StepUpProcess"/>
    <dgm:cxn modelId="{09408839-8E2C-4033-AA4C-607B102BAF59}" type="presParOf" srcId="{D9CAEBD7-7AC9-49ED-B658-0B236E3E769F}" destId="{6CBAE2F7-B042-4B98-987C-A042150BAD03}" srcOrd="0" destOrd="0" presId="urn:microsoft.com/office/officeart/2009/3/layout/StepUpProcess"/>
    <dgm:cxn modelId="{CC8F1A60-C232-40F5-B5E3-23262E8D2306}" type="presParOf" srcId="{D9CAEBD7-7AC9-49ED-B658-0B236E3E769F}" destId="{56F57A12-C4CE-4C1E-A60E-EE3ABFB7DF6A}" srcOrd="1" destOrd="0" presId="urn:microsoft.com/office/officeart/2009/3/layout/StepUpProcess"/>
    <dgm:cxn modelId="{28CEEB8A-A7C7-489D-95AB-64B727C5DBF3}" type="presParOf" srcId="{D9CAEBD7-7AC9-49ED-B658-0B236E3E769F}" destId="{EE3530D3-F314-47FA-A7FB-DD94BD92A725}" srcOrd="2" destOrd="0" presId="urn:microsoft.com/office/officeart/2009/3/layout/StepUpProcess"/>
    <dgm:cxn modelId="{0B08CB6F-AED5-4128-9AEE-CDA3F2519DE4}" type="presParOf" srcId="{449E4B72-AAE6-44F8-B240-49A03BA1C578}" destId="{9EA9DC28-B658-4A79-A5B3-5877319DA137}" srcOrd="1" destOrd="0" presId="urn:microsoft.com/office/officeart/2009/3/layout/StepUpProcess"/>
    <dgm:cxn modelId="{E157CDE0-18E4-49F0-84DB-3303D6ABDA09}" type="presParOf" srcId="{9EA9DC28-B658-4A79-A5B3-5877319DA137}" destId="{8FDB7D00-F934-43B0-B96A-E734E8290A48}" srcOrd="0" destOrd="0" presId="urn:microsoft.com/office/officeart/2009/3/layout/StepUpProcess"/>
    <dgm:cxn modelId="{E9C31B31-F89F-4513-8800-087A489A5A71}" type="presParOf" srcId="{449E4B72-AAE6-44F8-B240-49A03BA1C578}" destId="{0ED2E3C1-135E-46F0-8541-C8485C0A03E0}" srcOrd="2" destOrd="0" presId="urn:microsoft.com/office/officeart/2009/3/layout/StepUpProcess"/>
    <dgm:cxn modelId="{8286243B-CBF2-4E52-8399-1B4D62958B44}" type="presParOf" srcId="{0ED2E3C1-135E-46F0-8541-C8485C0A03E0}" destId="{33BF022F-CC60-4E87-A095-9277515079B8}" srcOrd="0" destOrd="0" presId="urn:microsoft.com/office/officeart/2009/3/layout/StepUpProcess"/>
    <dgm:cxn modelId="{87895068-FC5E-474A-9431-0576FAA00123}" type="presParOf" srcId="{0ED2E3C1-135E-46F0-8541-C8485C0A03E0}" destId="{47E9BDEE-E5F8-479D-8EEB-0271052726AB}" srcOrd="1" destOrd="0" presId="urn:microsoft.com/office/officeart/2009/3/layout/StepUpProcess"/>
    <dgm:cxn modelId="{89798A8C-B938-4664-BFC7-F96B3AE63B42}" type="presParOf" srcId="{0ED2E3C1-135E-46F0-8541-C8485C0A03E0}" destId="{308C7124-29B6-4824-9458-B594A9D8585B}" srcOrd="2" destOrd="0" presId="urn:microsoft.com/office/officeart/2009/3/layout/StepUpProcess"/>
    <dgm:cxn modelId="{5224353B-6DB0-4B61-857C-4C3A6C9B79C1}" type="presParOf" srcId="{449E4B72-AAE6-44F8-B240-49A03BA1C578}" destId="{EE83CC0A-3C65-4D3A-AF1A-E0DF5FBCEB29}" srcOrd="3" destOrd="0" presId="urn:microsoft.com/office/officeart/2009/3/layout/StepUpProcess"/>
    <dgm:cxn modelId="{A3D0BED9-F6C3-4B72-B4E0-330F4499F6B5}" type="presParOf" srcId="{EE83CC0A-3C65-4D3A-AF1A-E0DF5FBCEB29}" destId="{14BD72CD-B5EA-4D47-A804-45BC3496B19C}" srcOrd="0" destOrd="0" presId="urn:microsoft.com/office/officeart/2009/3/layout/StepUpProcess"/>
    <dgm:cxn modelId="{8C956D49-01E4-4F2F-B410-58328BDBA8A1}" type="presParOf" srcId="{449E4B72-AAE6-44F8-B240-49A03BA1C578}" destId="{95E7A366-B1CB-4E71-A0C9-57E35F1BF39F}" srcOrd="4" destOrd="0" presId="urn:microsoft.com/office/officeart/2009/3/layout/StepUpProcess"/>
    <dgm:cxn modelId="{1F94040D-2419-4FCD-A28C-8A3C108C1F8B}" type="presParOf" srcId="{95E7A366-B1CB-4E71-A0C9-57E35F1BF39F}" destId="{D3F6C73E-48B5-40D8-A2A8-267F08A17EC9}" srcOrd="0" destOrd="0" presId="urn:microsoft.com/office/officeart/2009/3/layout/StepUpProcess"/>
    <dgm:cxn modelId="{9880CACC-C433-491F-A15D-2F7836E0A4FA}" type="presParOf" srcId="{95E7A366-B1CB-4E71-A0C9-57E35F1BF39F}" destId="{4F033A13-95D5-4030-A018-E24F24256D55}" srcOrd="1" destOrd="0" presId="urn:microsoft.com/office/officeart/2009/3/layout/StepUpProcess"/>
    <dgm:cxn modelId="{C1BDFB78-D198-4A8E-A5D7-EC67D03A181E}" type="presParOf" srcId="{95E7A366-B1CB-4E71-A0C9-57E35F1BF39F}" destId="{A29BAB1A-F32B-41E1-9BE3-72AD8DF88DC1}" srcOrd="2" destOrd="0" presId="urn:microsoft.com/office/officeart/2009/3/layout/StepUpProcess"/>
    <dgm:cxn modelId="{B9A64966-649E-4AD5-942C-567E2527E039}" type="presParOf" srcId="{449E4B72-AAE6-44F8-B240-49A03BA1C578}" destId="{E412E9F2-1B24-476C-B96A-2B6302440804}" srcOrd="5" destOrd="0" presId="urn:microsoft.com/office/officeart/2009/3/layout/StepUpProcess"/>
    <dgm:cxn modelId="{5E8B9BA1-6281-49AE-87D1-30DB02C3A8E4}" type="presParOf" srcId="{E412E9F2-1B24-476C-B96A-2B6302440804}" destId="{ED60ED9D-2024-44CD-8588-19BBA4FFD744}" srcOrd="0" destOrd="0" presId="urn:microsoft.com/office/officeart/2009/3/layout/StepUpProcess"/>
    <dgm:cxn modelId="{5B091D52-47F2-47ED-8944-A013E6CD3C35}" type="presParOf" srcId="{449E4B72-AAE6-44F8-B240-49A03BA1C578}" destId="{F1B958EF-856E-45D8-A2E3-32CC946D92D9}" srcOrd="6" destOrd="0" presId="urn:microsoft.com/office/officeart/2009/3/layout/StepUpProcess"/>
    <dgm:cxn modelId="{426833DB-591B-475B-8664-70F871A1DBBD}" type="presParOf" srcId="{F1B958EF-856E-45D8-A2E3-32CC946D92D9}" destId="{6B01F837-D6C9-4AF9-95F1-AA2D8366C024}" srcOrd="0" destOrd="0" presId="urn:microsoft.com/office/officeart/2009/3/layout/StepUpProcess"/>
    <dgm:cxn modelId="{F8CAF2B1-C9FB-4194-8D92-1EF147BB2BE3}" type="presParOf" srcId="{F1B958EF-856E-45D8-A2E3-32CC946D92D9}" destId="{E1117456-6EA3-4337-BB65-7B4D081ACD14}"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rgbClr val="8F3E8D">
            <a:alpha val="40000"/>
          </a:srgb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5">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4">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6">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AE2F7-B042-4B98-987C-A042150BAD03}">
      <dsp:nvSpPr>
        <dsp:cNvPr id="0" name=""/>
        <dsp:cNvSpPr/>
      </dsp:nvSpPr>
      <dsp:spPr>
        <a:xfrm rot="5400000">
          <a:off x="346523" y="1566645"/>
          <a:ext cx="1035690" cy="1723366"/>
        </a:xfrm>
        <a:prstGeom prst="corner">
          <a:avLst>
            <a:gd name="adj1" fmla="val 16120"/>
            <a:gd name="adj2" fmla="val 16110"/>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57A12-C4CE-4C1E-A60E-EE3ABFB7DF6A}">
      <dsp:nvSpPr>
        <dsp:cNvPr id="0" name=""/>
        <dsp:cNvSpPr/>
      </dsp:nvSpPr>
      <dsp:spPr>
        <a:xfrm>
          <a:off x="3985976" y="1110762"/>
          <a:ext cx="1555864" cy="136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i="0" kern="1200" baseline="0" dirty="0"/>
            <a:t>A Level</a:t>
          </a:r>
          <a:r>
            <a:rPr lang="en-US" sz="1100" b="0" i="0" kern="1200" baseline="0" dirty="0"/>
            <a:t>: </a:t>
          </a:r>
          <a:r>
            <a:rPr lang="en-GB" sz="1100" b="0" i="0" kern="1200" baseline="0" dirty="0"/>
            <a:t>A Levels are subjects you choose to study in depth after GCSEs, usually in sixth form or college, to prepare for university, apprenticeships, or careers.</a:t>
          </a:r>
        </a:p>
      </dsp:txBody>
      <dsp:txXfrm>
        <a:off x="3985976" y="1110762"/>
        <a:ext cx="1555864" cy="1363806"/>
      </dsp:txXfrm>
    </dsp:sp>
    <dsp:sp modelId="{EE3530D3-F314-47FA-A7FB-DD94BD92A725}">
      <dsp:nvSpPr>
        <dsp:cNvPr id="0" name=""/>
        <dsp:cNvSpPr/>
      </dsp:nvSpPr>
      <dsp:spPr>
        <a:xfrm>
          <a:off x="1435946" y="1439769"/>
          <a:ext cx="293559" cy="293559"/>
        </a:xfrm>
        <a:prstGeom prst="triangle">
          <a:avLst>
            <a:gd name="adj" fmla="val 100000"/>
          </a:avLst>
        </a:prstGeom>
        <a:solidFill>
          <a:schemeClr val="accent4">
            <a:hueOff val="1524547"/>
            <a:satOff val="-6035"/>
            <a:lumOff val="-2255"/>
            <a:alphaOff val="0"/>
          </a:schemeClr>
        </a:solidFill>
        <a:ln w="19050" cap="flat" cmpd="sng" algn="ctr">
          <a:solidFill>
            <a:schemeClr val="accent4">
              <a:hueOff val="1524547"/>
              <a:satOff val="-6035"/>
              <a:lumOff val="-2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F022F-CC60-4E87-A095-9277515079B8}">
      <dsp:nvSpPr>
        <dsp:cNvPr id="0" name=""/>
        <dsp:cNvSpPr/>
      </dsp:nvSpPr>
      <dsp:spPr>
        <a:xfrm rot="5400000">
          <a:off x="2251206" y="1095330"/>
          <a:ext cx="1035690" cy="1723366"/>
        </a:xfrm>
        <a:prstGeom prst="corner">
          <a:avLst>
            <a:gd name="adj1" fmla="val 16120"/>
            <a:gd name="adj2" fmla="val 16110"/>
          </a:avLst>
        </a:prstGeom>
        <a:solidFill>
          <a:schemeClr val="accent4">
            <a:hueOff val="3049094"/>
            <a:satOff val="-12069"/>
            <a:lumOff val="-4510"/>
            <a:alphaOff val="0"/>
          </a:schemeClr>
        </a:solidFill>
        <a:ln w="19050" cap="flat" cmpd="sng" algn="ctr">
          <a:solidFill>
            <a:schemeClr val="accent4">
              <a:hueOff val="3049094"/>
              <a:satOff val="-12069"/>
              <a:lumOff val="-45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9BDEE-E5F8-479D-8EEB-0271052726AB}">
      <dsp:nvSpPr>
        <dsp:cNvPr id="0" name=""/>
        <dsp:cNvSpPr/>
      </dsp:nvSpPr>
      <dsp:spPr>
        <a:xfrm>
          <a:off x="2078323" y="1610245"/>
          <a:ext cx="1555864" cy="136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i="0" kern="1200" baseline="0" dirty="0"/>
            <a:t>T Levels</a:t>
          </a:r>
          <a:r>
            <a:rPr lang="en-US" sz="1100" b="0" i="0" kern="1200" baseline="0" dirty="0"/>
            <a:t>: A mix of classroom and work experience, for practical careers like healthcare or digital/tech.</a:t>
          </a:r>
          <a:endParaRPr lang="en-US" sz="1100" kern="1200" dirty="0"/>
        </a:p>
      </dsp:txBody>
      <dsp:txXfrm>
        <a:off x="2078323" y="1610245"/>
        <a:ext cx="1555864" cy="1363806"/>
      </dsp:txXfrm>
    </dsp:sp>
    <dsp:sp modelId="{308C7124-29B6-4824-9458-B594A9D8585B}">
      <dsp:nvSpPr>
        <dsp:cNvPr id="0" name=""/>
        <dsp:cNvSpPr/>
      </dsp:nvSpPr>
      <dsp:spPr>
        <a:xfrm>
          <a:off x="3340628" y="968454"/>
          <a:ext cx="293559" cy="293559"/>
        </a:xfrm>
        <a:prstGeom prst="triangle">
          <a:avLst>
            <a:gd name="adj" fmla="val 100000"/>
          </a:avLst>
        </a:prstGeom>
        <a:solidFill>
          <a:schemeClr val="accent4">
            <a:hueOff val="4573641"/>
            <a:satOff val="-18104"/>
            <a:lumOff val="-6764"/>
            <a:alphaOff val="0"/>
          </a:schemeClr>
        </a:solidFill>
        <a:ln w="19050" cap="flat" cmpd="sng" algn="ctr">
          <a:solidFill>
            <a:schemeClr val="accent4">
              <a:hueOff val="4573641"/>
              <a:satOff val="-18104"/>
              <a:lumOff val="-6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6C73E-48B5-40D8-A2A8-267F08A17EC9}">
      <dsp:nvSpPr>
        <dsp:cNvPr id="0" name=""/>
        <dsp:cNvSpPr/>
      </dsp:nvSpPr>
      <dsp:spPr>
        <a:xfrm rot="5400000">
          <a:off x="4155888" y="624014"/>
          <a:ext cx="1035690" cy="1723366"/>
        </a:xfrm>
        <a:prstGeom prst="corner">
          <a:avLst>
            <a:gd name="adj1" fmla="val 16120"/>
            <a:gd name="adj2" fmla="val 16110"/>
          </a:avLst>
        </a:prstGeom>
        <a:solidFill>
          <a:schemeClr val="accent4">
            <a:hueOff val="6098188"/>
            <a:satOff val="-24138"/>
            <a:lumOff val="-9019"/>
            <a:alphaOff val="0"/>
          </a:schemeClr>
        </a:solidFill>
        <a:ln w="19050" cap="flat" cmpd="sng" algn="ctr">
          <a:solidFill>
            <a:schemeClr val="accent4">
              <a:hueOff val="6098188"/>
              <a:satOff val="-24138"/>
              <a:lumOff val="-90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33A13-95D5-4030-A018-E24F24256D55}">
      <dsp:nvSpPr>
        <dsp:cNvPr id="0" name=""/>
        <dsp:cNvSpPr/>
      </dsp:nvSpPr>
      <dsp:spPr>
        <a:xfrm>
          <a:off x="234911" y="2154857"/>
          <a:ext cx="1555864" cy="136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i="0" kern="1200" baseline="0" dirty="0"/>
            <a:t>Apprenticeship</a:t>
          </a:r>
          <a:r>
            <a:rPr lang="en-US" sz="1100" b="0" i="0" kern="1200" baseline="0" dirty="0"/>
            <a:t>: Learn by working with experts while also studying. You earn money and learn skills at the same time.</a:t>
          </a:r>
          <a:endParaRPr lang="en-US" sz="1100" kern="1200" dirty="0"/>
        </a:p>
      </dsp:txBody>
      <dsp:txXfrm>
        <a:off x="234911" y="2154857"/>
        <a:ext cx="1555864" cy="1363806"/>
      </dsp:txXfrm>
    </dsp:sp>
    <dsp:sp modelId="{A29BAB1A-F32B-41E1-9BE3-72AD8DF88DC1}">
      <dsp:nvSpPr>
        <dsp:cNvPr id="0" name=""/>
        <dsp:cNvSpPr/>
      </dsp:nvSpPr>
      <dsp:spPr>
        <a:xfrm>
          <a:off x="5245311" y="497138"/>
          <a:ext cx="293559" cy="293559"/>
        </a:xfrm>
        <a:prstGeom prst="triangle">
          <a:avLst>
            <a:gd name="adj" fmla="val 100000"/>
          </a:avLst>
        </a:prstGeom>
        <a:solidFill>
          <a:schemeClr val="accent4">
            <a:hueOff val="7622736"/>
            <a:satOff val="-30173"/>
            <a:lumOff val="-11274"/>
            <a:alphaOff val="0"/>
          </a:schemeClr>
        </a:solidFill>
        <a:ln w="19050" cap="flat" cmpd="sng" algn="ctr">
          <a:solidFill>
            <a:schemeClr val="accent4">
              <a:hueOff val="7622736"/>
              <a:satOff val="-30173"/>
              <a:lumOff val="-11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1F837-D6C9-4AF9-95F1-AA2D8366C024}">
      <dsp:nvSpPr>
        <dsp:cNvPr id="0" name=""/>
        <dsp:cNvSpPr/>
      </dsp:nvSpPr>
      <dsp:spPr>
        <a:xfrm rot="5400000">
          <a:off x="6060570" y="152699"/>
          <a:ext cx="1035690" cy="1723366"/>
        </a:xfrm>
        <a:prstGeom prst="corner">
          <a:avLst>
            <a:gd name="adj1" fmla="val 16120"/>
            <a:gd name="adj2" fmla="val 16110"/>
          </a:avLst>
        </a:prstGeom>
        <a:solidFill>
          <a:schemeClr val="accent4">
            <a:hueOff val="9147283"/>
            <a:satOff val="-36207"/>
            <a:lumOff val="-13529"/>
            <a:alphaOff val="0"/>
          </a:schemeClr>
        </a:solidFill>
        <a:ln w="19050" cap="flat" cmpd="sng" algn="ctr">
          <a:solidFill>
            <a:schemeClr val="accent4">
              <a:hueOff val="9147283"/>
              <a:satOff val="-36207"/>
              <a:lumOff val="-1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17456-6EA3-4337-BB65-7B4D081ACD14}">
      <dsp:nvSpPr>
        <dsp:cNvPr id="0" name=""/>
        <dsp:cNvSpPr/>
      </dsp:nvSpPr>
      <dsp:spPr>
        <a:xfrm>
          <a:off x="5887688" y="667614"/>
          <a:ext cx="1555864" cy="1363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Vocational Qualifications: </a:t>
          </a:r>
          <a:r>
            <a:rPr lang="en-US" sz="1100" b="0" kern="1200" dirty="0"/>
            <a:t>Courses that teach you practical skills for a specific job like building, cooking or caring for people. </a:t>
          </a:r>
        </a:p>
      </dsp:txBody>
      <dsp:txXfrm>
        <a:off x="5887688" y="667614"/>
        <a:ext cx="1555864" cy="13638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3FA14-A9B4-46F2-B286-5B8AE4AFAE54}" type="datetimeFigureOut">
              <a:rPr lang="en-GB" smtClean="0"/>
              <a:t>29/05/2026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0EF43-6B18-4C7E-95D1-9F08F2456AC3}" type="slidenum">
              <a:rPr lang="en-GB" smtClean="0"/>
              <a:t>‹#›</a:t>
            </a:fld>
            <a:endParaRPr lang="en-GB"/>
          </a:p>
        </p:txBody>
      </p:sp>
    </p:spTree>
    <p:extLst>
      <p:ext uri="{BB962C8B-B14F-4D97-AF65-F5344CB8AC3E}">
        <p14:creationId xmlns:p14="http://schemas.microsoft.com/office/powerpoint/2010/main" val="22491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3</a:t>
            </a:fld>
            <a:endParaRPr lang="en-GB"/>
          </a:p>
        </p:txBody>
      </p:sp>
    </p:spTree>
    <p:extLst>
      <p:ext uri="{BB962C8B-B14F-4D97-AF65-F5344CB8AC3E}">
        <p14:creationId xmlns:p14="http://schemas.microsoft.com/office/powerpoint/2010/main" val="32819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 Let's watch the video and explore some more about what is a T Level. </a:t>
            </a:r>
          </a:p>
          <a:p>
            <a:pPr marL="0" indent="0">
              <a:buFont typeface="Arial" panose="020B0604020202020204" pitchFamily="34" charset="0"/>
              <a:buNone/>
            </a:pPr>
            <a:r>
              <a:rPr lang="en-GB" dirty="0"/>
              <a:t>- Link to video: https://youtu.be/7rua65bHjMw?si=erFNSBtKNrqdT7Uj</a:t>
            </a:r>
          </a:p>
          <a:p>
            <a:endParaRPr lang="en-GB" dirty="0"/>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12</a:t>
            </a:fld>
            <a:endParaRPr lang="en-GB"/>
          </a:p>
        </p:txBody>
      </p:sp>
    </p:spTree>
    <p:extLst>
      <p:ext uri="{BB962C8B-B14F-4D97-AF65-F5344CB8AC3E}">
        <p14:creationId xmlns:p14="http://schemas.microsoft.com/office/powerpoint/2010/main" val="291316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pPr marL="0" indent="0">
              <a:buFont typeface="Arial" panose="020B0604020202020204" pitchFamily="34" charset="0"/>
              <a:buNone/>
            </a:pPr>
            <a:r>
              <a:rPr lang="en-GB" dirty="0"/>
              <a:t>- What is a T Level? </a:t>
            </a:r>
          </a:p>
          <a:p>
            <a:pPr marL="0" indent="0">
              <a:buFont typeface="Arial" panose="020B0604020202020204" pitchFamily="34" charset="0"/>
              <a:buNone/>
            </a:pPr>
            <a:r>
              <a:rPr lang="en-GB" dirty="0"/>
              <a:t>- This is something you would study after you have finished your GCSE’s at secondary school this type of qualification involves studying in the classroom as well as  spending time with an employer learning about a job or industry</a:t>
            </a:r>
          </a:p>
        </p:txBody>
      </p:sp>
      <p:sp>
        <p:nvSpPr>
          <p:cNvPr id="4" name="Slide Number Placeholder 3"/>
          <p:cNvSpPr>
            <a:spLocks noGrp="1"/>
          </p:cNvSpPr>
          <p:nvPr>
            <p:ph type="sldNum" sz="quarter" idx="5"/>
          </p:nvPr>
        </p:nvSpPr>
        <p:spPr/>
        <p:txBody>
          <a:bodyPr/>
          <a:lstStyle/>
          <a:p>
            <a:fld id="{5F60EF43-6B18-4C7E-95D1-9F08F2456AC3}" type="slidenum">
              <a:rPr lang="en-GB" smtClean="0"/>
              <a:t>13</a:t>
            </a:fld>
            <a:endParaRPr lang="en-GB"/>
          </a:p>
        </p:txBody>
      </p:sp>
    </p:spTree>
    <p:extLst>
      <p:ext uri="{BB962C8B-B14F-4D97-AF65-F5344CB8AC3E}">
        <p14:creationId xmlns:p14="http://schemas.microsoft.com/office/powerpoint/2010/main" val="171584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 The video told us lots of things about T Level’s but lets recap what do we need to know? </a:t>
            </a:r>
          </a:p>
        </p:txBody>
      </p:sp>
      <p:sp>
        <p:nvSpPr>
          <p:cNvPr id="4" name="Slide Number Placeholder 3"/>
          <p:cNvSpPr>
            <a:spLocks noGrp="1"/>
          </p:cNvSpPr>
          <p:nvPr>
            <p:ph type="sldNum" sz="quarter" idx="5"/>
          </p:nvPr>
        </p:nvSpPr>
        <p:spPr/>
        <p:txBody>
          <a:bodyPr/>
          <a:lstStyle/>
          <a:p>
            <a:fld id="{5F60EF43-6B18-4C7E-95D1-9F08F2456AC3}" type="slidenum">
              <a:rPr lang="en-GB" smtClean="0"/>
              <a:t>14</a:t>
            </a:fld>
            <a:endParaRPr lang="en-GB"/>
          </a:p>
        </p:txBody>
      </p:sp>
    </p:spTree>
    <p:extLst>
      <p:ext uri="{BB962C8B-B14F-4D97-AF65-F5344CB8AC3E}">
        <p14:creationId xmlns:p14="http://schemas.microsoft.com/office/powerpoint/2010/main" val="2686843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 A Levels are studied after GCSEs, usually in sixth form or college.</a:t>
            </a:r>
          </a:p>
          <a:p>
            <a:r>
              <a:rPr lang="en-GB" dirty="0"/>
              <a:t>- Students typically choose 3 subjects they enjoy or need for their future career.</a:t>
            </a:r>
          </a:p>
          <a:p>
            <a:r>
              <a:rPr lang="en-GB" dirty="0"/>
              <a:t>- A Levels can lead to university, apprenticeships, or jobs that require specific knowledge.</a:t>
            </a:r>
          </a:p>
        </p:txBody>
      </p:sp>
      <p:sp>
        <p:nvSpPr>
          <p:cNvPr id="4" name="Slide Number Placeholder 3"/>
          <p:cNvSpPr>
            <a:spLocks noGrp="1"/>
          </p:cNvSpPr>
          <p:nvPr>
            <p:ph type="sldNum" sz="quarter" idx="5"/>
          </p:nvPr>
        </p:nvSpPr>
        <p:spPr/>
        <p:txBody>
          <a:bodyPr/>
          <a:lstStyle/>
          <a:p>
            <a:fld id="{5F60EF43-6B18-4C7E-95D1-9F08F2456AC3}" type="slidenum">
              <a:rPr lang="en-GB" smtClean="0"/>
              <a:t>15</a:t>
            </a:fld>
            <a:endParaRPr lang="en-GB"/>
          </a:p>
        </p:txBody>
      </p:sp>
    </p:spTree>
    <p:extLst>
      <p:ext uri="{BB962C8B-B14F-4D97-AF65-F5344CB8AC3E}">
        <p14:creationId xmlns:p14="http://schemas.microsoft.com/office/powerpoint/2010/main" val="323377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Teacher notes:</a:t>
            </a:r>
            <a:br>
              <a:rPr lang="en-GB" dirty="0"/>
            </a:br>
            <a:r>
              <a:rPr lang="en-GB" dirty="0"/>
              <a:t>- Briefly explain any subjects that pupils don’t recognise (e.g., Sociology, Environmental Science, Media Studies).</a:t>
            </a:r>
          </a:p>
          <a:p>
            <a:r>
              <a:rPr lang="en-GB" b="1" dirty="0"/>
              <a:t>Discussion:</a:t>
            </a:r>
            <a:br>
              <a:rPr lang="en-GB" dirty="0"/>
            </a:br>
            <a:r>
              <a:rPr lang="en-GB" dirty="0"/>
              <a:t>- Ask pupils: </a:t>
            </a:r>
            <a:r>
              <a:rPr lang="en-GB" i="1" dirty="0"/>
              <a:t>“If you could pick three subjects to study more deeply, which would you choose and why?”</a:t>
            </a:r>
            <a:br>
              <a:rPr lang="en-GB" dirty="0"/>
            </a:br>
            <a:r>
              <a:rPr lang="en-GB" dirty="0"/>
              <a:t>- Encourage them to link choices to hobbies, interests, or dream jobs.</a:t>
            </a:r>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16</a:t>
            </a:fld>
            <a:endParaRPr lang="en-GB"/>
          </a:p>
        </p:txBody>
      </p:sp>
    </p:spTree>
    <p:extLst>
      <p:ext uri="{BB962C8B-B14F-4D97-AF65-F5344CB8AC3E}">
        <p14:creationId xmlns:p14="http://schemas.microsoft.com/office/powerpoint/2010/main" val="273623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17</a:t>
            </a:fld>
            <a:endParaRPr lang="en-GB"/>
          </a:p>
        </p:txBody>
      </p:sp>
    </p:spTree>
    <p:extLst>
      <p:ext uri="{BB962C8B-B14F-4D97-AF65-F5344CB8AC3E}">
        <p14:creationId xmlns:p14="http://schemas.microsoft.com/office/powerpoint/2010/main" val="55062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19</a:t>
            </a:fld>
            <a:endParaRPr lang="en-GB"/>
          </a:p>
        </p:txBody>
      </p:sp>
    </p:spTree>
    <p:extLst>
      <p:ext uri="{BB962C8B-B14F-4D97-AF65-F5344CB8AC3E}">
        <p14:creationId xmlns:p14="http://schemas.microsoft.com/office/powerpoint/2010/main" val="352536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9631-9017-6FB0-B1D0-536A41C75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AA71D-421A-515C-3ED4-40E58F8AF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8D820-3EAE-4972-F441-77CCC2B1AD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57201D-9163-2057-49B6-AE745D70A58E}"/>
              </a:ext>
            </a:extLst>
          </p:cNvPr>
          <p:cNvSpPr>
            <a:spLocks noGrp="1"/>
          </p:cNvSpPr>
          <p:nvPr>
            <p:ph type="sldNum" sz="quarter" idx="5"/>
          </p:nvPr>
        </p:nvSpPr>
        <p:spPr/>
        <p:txBody>
          <a:bodyPr/>
          <a:lstStyle/>
          <a:p>
            <a:fld id="{5F60EF43-6B18-4C7E-95D1-9F08F2456AC3}" type="slidenum">
              <a:rPr lang="en-GB" smtClean="0"/>
              <a:t>21</a:t>
            </a:fld>
            <a:endParaRPr lang="en-GB"/>
          </a:p>
        </p:txBody>
      </p:sp>
    </p:spTree>
    <p:extLst>
      <p:ext uri="{BB962C8B-B14F-4D97-AF65-F5344CB8AC3E}">
        <p14:creationId xmlns:p14="http://schemas.microsoft.com/office/powerpoint/2010/main" val="3847505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ADDA-037F-185E-FD1E-BC9ABB75A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FD2C4-7BA0-B8E1-3375-FDBEFF504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15D96-584C-857F-8464-F1172649CD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ABAE9B-42A8-95AB-1A9B-DC4AD730B860}"/>
              </a:ext>
            </a:extLst>
          </p:cNvPr>
          <p:cNvSpPr>
            <a:spLocks noGrp="1"/>
          </p:cNvSpPr>
          <p:nvPr>
            <p:ph type="sldNum" sz="quarter" idx="5"/>
          </p:nvPr>
        </p:nvSpPr>
        <p:spPr/>
        <p:txBody>
          <a:bodyPr/>
          <a:lstStyle/>
          <a:p>
            <a:fld id="{5F60EF43-6B18-4C7E-95D1-9F08F2456AC3}" type="slidenum">
              <a:rPr lang="en-GB" smtClean="0"/>
              <a:t>23</a:t>
            </a:fld>
            <a:endParaRPr lang="en-GB"/>
          </a:p>
        </p:txBody>
      </p:sp>
    </p:spTree>
    <p:extLst>
      <p:ext uri="{BB962C8B-B14F-4D97-AF65-F5344CB8AC3E}">
        <p14:creationId xmlns:p14="http://schemas.microsoft.com/office/powerpoint/2010/main" val="276556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31B5E-6E2E-C0BD-6619-47A3BF9DA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14EA0-3B2E-1CC9-44D2-6F092E688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5D963-F9B5-9199-2707-22E4F3BC44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Plenary activity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Pupils revisit their career aspirations </a:t>
            </a:r>
          </a:p>
          <a:p>
            <a:endParaRPr lang="en-GB" dirty="0"/>
          </a:p>
        </p:txBody>
      </p:sp>
      <p:sp>
        <p:nvSpPr>
          <p:cNvPr id="4" name="Slide Number Placeholder 3">
            <a:extLst>
              <a:ext uri="{FF2B5EF4-FFF2-40B4-BE49-F238E27FC236}">
                <a16:creationId xmlns:a16="http://schemas.microsoft.com/office/drawing/2014/main" id="{82DBAAD8-429F-7EB7-CCE9-2FF08FF9A1B9}"/>
              </a:ext>
            </a:extLst>
          </p:cNvPr>
          <p:cNvSpPr>
            <a:spLocks noGrp="1"/>
          </p:cNvSpPr>
          <p:nvPr>
            <p:ph type="sldNum" sz="quarter" idx="5"/>
          </p:nvPr>
        </p:nvSpPr>
        <p:spPr/>
        <p:txBody>
          <a:bodyPr/>
          <a:lstStyle/>
          <a:p>
            <a:fld id="{5F60EF43-6B18-4C7E-95D1-9F08F2456AC3}" type="slidenum">
              <a:rPr lang="en-GB" smtClean="0"/>
              <a:t>25</a:t>
            </a:fld>
            <a:endParaRPr lang="en-GB"/>
          </a:p>
        </p:txBody>
      </p:sp>
    </p:spTree>
    <p:extLst>
      <p:ext uri="{BB962C8B-B14F-4D97-AF65-F5344CB8AC3E}">
        <p14:creationId xmlns:p14="http://schemas.microsoft.com/office/powerpoint/2010/main" val="159100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Starter activity (10 mins)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Pupils share their career aspirations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Where possible, make links to prior learning about careers and the skills needed for different jobs</a:t>
            </a:r>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4</a:t>
            </a:fld>
            <a:endParaRPr lang="en-GB"/>
          </a:p>
        </p:txBody>
      </p:sp>
    </p:spTree>
    <p:extLst>
      <p:ext uri="{BB962C8B-B14F-4D97-AF65-F5344CB8AC3E}">
        <p14:creationId xmlns:p14="http://schemas.microsoft.com/office/powerpoint/2010/main" val="12844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211D-C867-431D-AE73-278BD174C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FFE74-B98B-0D2B-9C3F-874D4C1DC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075A9-0D91-BED8-CC35-54685341BF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Revisit these questions from the start of the session and update pathways with new knowledge.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following slide includes a website where pupils can learn more about specific pathways for the career they are interested 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Encourage pupils to think about why they have chosen certain pathways as right for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endParaRPr lang="en-GB" dirty="0"/>
          </a:p>
        </p:txBody>
      </p:sp>
      <p:sp>
        <p:nvSpPr>
          <p:cNvPr id="4" name="Slide Number Placeholder 3">
            <a:extLst>
              <a:ext uri="{FF2B5EF4-FFF2-40B4-BE49-F238E27FC236}">
                <a16:creationId xmlns:a16="http://schemas.microsoft.com/office/drawing/2014/main" id="{528640CA-17EF-06B8-4F4F-05E98279A35D}"/>
              </a:ext>
            </a:extLst>
          </p:cNvPr>
          <p:cNvSpPr>
            <a:spLocks noGrp="1"/>
          </p:cNvSpPr>
          <p:nvPr>
            <p:ph type="sldNum" sz="quarter" idx="5"/>
          </p:nvPr>
        </p:nvSpPr>
        <p:spPr/>
        <p:txBody>
          <a:bodyPr/>
          <a:lstStyle/>
          <a:p>
            <a:fld id="{5F60EF43-6B18-4C7E-95D1-9F08F2456AC3}" type="slidenum">
              <a:rPr lang="en-GB" smtClean="0"/>
              <a:t>26</a:t>
            </a:fld>
            <a:endParaRPr lang="en-GB"/>
          </a:p>
        </p:txBody>
      </p:sp>
    </p:spTree>
    <p:extLst>
      <p:ext uri="{BB962C8B-B14F-4D97-AF65-F5344CB8AC3E}">
        <p14:creationId xmlns:p14="http://schemas.microsoft.com/office/powerpoint/2010/main" val="183476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27</a:t>
            </a:fld>
            <a:endParaRPr lang="en-GB"/>
          </a:p>
        </p:txBody>
      </p:sp>
    </p:spTree>
    <p:extLst>
      <p:ext uri="{BB962C8B-B14F-4D97-AF65-F5344CB8AC3E}">
        <p14:creationId xmlns:p14="http://schemas.microsoft.com/office/powerpoint/2010/main" val="213290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AEA57-82B7-81A7-EAAE-60AE8327D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FA253-4FA6-1980-9751-5348A9DAE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5C1DD-D2BF-35B1-1A1E-839DF048B3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Mini assessment task: pupils will revisit their response at the end of the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Ask pupils to write down or draw the path they will need to take to get to their desired career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You could use a road/path template to allow pupils to draw out their thinking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Briefly discuss how different jobs need different skills and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1D7A1522-D1A0-C752-2137-1B72B21868D3}"/>
              </a:ext>
            </a:extLst>
          </p:cNvPr>
          <p:cNvSpPr>
            <a:spLocks noGrp="1"/>
          </p:cNvSpPr>
          <p:nvPr>
            <p:ph type="sldNum" sz="quarter" idx="5"/>
          </p:nvPr>
        </p:nvSpPr>
        <p:spPr/>
        <p:txBody>
          <a:bodyPr/>
          <a:lstStyle/>
          <a:p>
            <a:fld id="{5F60EF43-6B18-4C7E-95D1-9F08F2456AC3}" type="slidenum">
              <a:rPr lang="en-GB" smtClean="0"/>
              <a:t>5</a:t>
            </a:fld>
            <a:endParaRPr lang="en-GB"/>
          </a:p>
        </p:txBody>
      </p:sp>
    </p:spTree>
    <p:extLst>
      <p:ext uri="{BB962C8B-B14F-4D97-AF65-F5344CB8AC3E}">
        <p14:creationId xmlns:p14="http://schemas.microsoft.com/office/powerpoint/2010/main" val="27804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6FC35-375E-A6CA-BAF1-13F7007AF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D1FD2-3115-A692-B83D-0753A3910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CD36A-6894-E807-0C6B-01F2F93F4C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a:t>
            </a:r>
          </a:p>
          <a:p>
            <a:pPr marL="171450" indent="-171450">
              <a:buFontTx/>
              <a:buChar char="-"/>
            </a:pPr>
            <a:r>
              <a:rPr lang="en-GB" dirty="0"/>
              <a:t>Today we will be exploring career pathways and specifically looking at the following pathways: Apprenticeships, T Levels and A Levels</a:t>
            </a:r>
          </a:p>
          <a:p>
            <a:pPr marL="171450" indent="-171450">
              <a:buFontTx/>
              <a:buChar char="-"/>
            </a:pPr>
            <a:r>
              <a:rPr lang="en-GB" dirty="0"/>
              <a:t>Not everyone will follow the same career path this may be determined by your own strengths and interests through your time at school</a:t>
            </a:r>
          </a:p>
          <a:p>
            <a:pPr marL="0" indent="0">
              <a:buFontTx/>
              <a:buNone/>
            </a:pPr>
            <a:r>
              <a:rPr lang="en-GB" dirty="0"/>
              <a:t>-   Introduce the idea of pathway progression e.g. High School, T Levels, University, Career</a:t>
            </a:r>
          </a:p>
        </p:txBody>
      </p:sp>
      <p:sp>
        <p:nvSpPr>
          <p:cNvPr id="4" name="Slide Number Placeholder 3">
            <a:extLst>
              <a:ext uri="{FF2B5EF4-FFF2-40B4-BE49-F238E27FC236}">
                <a16:creationId xmlns:a16="http://schemas.microsoft.com/office/drawing/2014/main" id="{529F452B-CD59-76A1-0AAD-1A683A1FB516}"/>
              </a:ext>
            </a:extLst>
          </p:cNvPr>
          <p:cNvSpPr>
            <a:spLocks noGrp="1"/>
          </p:cNvSpPr>
          <p:nvPr>
            <p:ph type="sldNum" sz="quarter" idx="5"/>
          </p:nvPr>
        </p:nvSpPr>
        <p:spPr/>
        <p:txBody>
          <a:bodyPr/>
          <a:lstStyle/>
          <a:p>
            <a:fld id="{5F60EF43-6B18-4C7E-95D1-9F08F2456AC3}" type="slidenum">
              <a:rPr lang="en-GB" smtClean="0"/>
              <a:t>6</a:t>
            </a:fld>
            <a:endParaRPr lang="en-GB"/>
          </a:p>
        </p:txBody>
      </p:sp>
    </p:spTree>
    <p:extLst>
      <p:ext uri="{BB962C8B-B14F-4D97-AF65-F5344CB8AC3E}">
        <p14:creationId xmlns:p14="http://schemas.microsoft.com/office/powerpoint/2010/main" val="69934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There are lots of way to train when you are 16 and have finished your GCSEs.  These can include:</a:t>
            </a:r>
          </a:p>
          <a:p>
            <a:pPr marL="171450" indent="-171450">
              <a:buFontTx/>
              <a:buChar char="-"/>
            </a:pPr>
            <a:r>
              <a:rPr lang="en-GB" dirty="0"/>
              <a:t>Studying T Levels: a technical qualification linked to key industries such as healthcare or digital and tech </a:t>
            </a:r>
          </a:p>
          <a:p>
            <a:pPr marL="171450" indent="-171450">
              <a:buFontTx/>
              <a:buChar char="-"/>
            </a:pPr>
            <a:r>
              <a:rPr lang="en-GB" dirty="0"/>
              <a:t>Studying A Levels and focusing on subjects you enjoy or that might prepare you for university or a career</a:t>
            </a:r>
          </a:p>
          <a:p>
            <a:pPr marL="171450" indent="-171450">
              <a:buFontTx/>
              <a:buChar char="-"/>
            </a:pPr>
            <a:r>
              <a:rPr lang="en-GB" dirty="0"/>
              <a:t>Take the apprenticeship route a more hands on practical way for you to earn while you learn</a:t>
            </a:r>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7</a:t>
            </a:fld>
            <a:endParaRPr lang="en-GB"/>
          </a:p>
        </p:txBody>
      </p:sp>
    </p:spTree>
    <p:extLst>
      <p:ext uri="{BB962C8B-B14F-4D97-AF65-F5344CB8AC3E}">
        <p14:creationId xmlns:p14="http://schemas.microsoft.com/office/powerpoint/2010/main" val="260254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Techer notes: </a:t>
            </a:r>
          </a:p>
          <a:p>
            <a:r>
              <a:rPr lang="en-GB" sz="1200" b="0" i="0" kern="1200" dirty="0">
                <a:solidFill>
                  <a:schemeClr val="tx1"/>
                </a:solidFill>
                <a:effectLst/>
                <a:latin typeface="+mn-lt"/>
                <a:ea typeface="+mn-ea"/>
                <a:cs typeface="+mn-cs"/>
              </a:rPr>
              <a:t>- Apprentices are all around us, often working in surprising roles.</a:t>
            </a:r>
          </a:p>
          <a:p>
            <a:r>
              <a:rPr lang="en-GB" sz="1200" b="0" i="0" kern="1200" dirty="0">
                <a:solidFill>
                  <a:schemeClr val="tx1"/>
                </a:solidFill>
                <a:effectLst/>
                <a:latin typeface="+mn-lt"/>
                <a:ea typeface="+mn-ea"/>
                <a:cs typeface="+mn-cs"/>
              </a:rPr>
              <a:t>- Ask pupils to watch the video and right down all the different careers or jobs that they see.</a:t>
            </a:r>
          </a:p>
          <a:p>
            <a:endParaRPr lang="en-GB" dirty="0"/>
          </a:p>
        </p:txBody>
      </p:sp>
      <p:sp>
        <p:nvSpPr>
          <p:cNvPr id="4" name="Slide Number Placeholder 3"/>
          <p:cNvSpPr>
            <a:spLocks noGrp="1"/>
          </p:cNvSpPr>
          <p:nvPr>
            <p:ph type="sldNum" sz="quarter" idx="5"/>
          </p:nvPr>
        </p:nvSpPr>
        <p:spPr/>
        <p:txBody>
          <a:bodyPr/>
          <a:lstStyle/>
          <a:p>
            <a:fld id="{650262AD-EA33-4334-B015-997DF31C7CC3}" type="slidenum">
              <a:rPr lang="en-GB" smtClean="0"/>
              <a:t>8</a:t>
            </a:fld>
            <a:endParaRPr lang="en-GB"/>
          </a:p>
        </p:txBody>
      </p:sp>
    </p:spTree>
    <p:extLst>
      <p:ext uri="{BB962C8B-B14F-4D97-AF65-F5344CB8AC3E}">
        <p14:creationId xmlns:p14="http://schemas.microsoft.com/office/powerpoint/2010/main" val="151341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 What jobs did you see in the video? </a:t>
            </a:r>
          </a:p>
          <a:p>
            <a:pPr marL="0" indent="0">
              <a:buFont typeface="Arial" panose="020B0604020202020204" pitchFamily="34" charset="0"/>
              <a:buNone/>
            </a:pPr>
            <a:r>
              <a:rPr lang="en-GB" dirty="0"/>
              <a:t>- Do you think an apprenticeship would be a good option for you?</a:t>
            </a:r>
          </a:p>
        </p:txBody>
      </p:sp>
      <p:sp>
        <p:nvSpPr>
          <p:cNvPr id="4" name="Slide Number Placeholder 3"/>
          <p:cNvSpPr>
            <a:spLocks noGrp="1"/>
          </p:cNvSpPr>
          <p:nvPr>
            <p:ph type="sldNum" sz="quarter" idx="5"/>
          </p:nvPr>
        </p:nvSpPr>
        <p:spPr/>
        <p:txBody>
          <a:bodyPr/>
          <a:lstStyle/>
          <a:p>
            <a:fld id="{5F60EF43-6B18-4C7E-95D1-9F08F2456AC3}" type="slidenum">
              <a:rPr lang="en-GB" smtClean="0"/>
              <a:t>9</a:t>
            </a:fld>
            <a:endParaRPr lang="en-GB"/>
          </a:p>
        </p:txBody>
      </p:sp>
    </p:spTree>
    <p:extLst>
      <p:ext uri="{BB962C8B-B14F-4D97-AF65-F5344CB8AC3E}">
        <p14:creationId xmlns:p14="http://schemas.microsoft.com/office/powerpoint/2010/main" val="401862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 So, lets find out about more about apprenticeships what does it involve? </a:t>
            </a:r>
          </a:p>
        </p:txBody>
      </p:sp>
      <p:sp>
        <p:nvSpPr>
          <p:cNvPr id="4" name="Slide Number Placeholder 3"/>
          <p:cNvSpPr>
            <a:spLocks noGrp="1"/>
          </p:cNvSpPr>
          <p:nvPr>
            <p:ph type="sldNum" sz="quarter" idx="5"/>
          </p:nvPr>
        </p:nvSpPr>
        <p:spPr/>
        <p:txBody>
          <a:bodyPr/>
          <a:lstStyle/>
          <a:p>
            <a:fld id="{5F60EF43-6B18-4C7E-95D1-9F08F2456AC3}" type="slidenum">
              <a:rPr lang="en-GB" smtClean="0"/>
              <a:t>10</a:t>
            </a:fld>
            <a:endParaRPr lang="en-GB"/>
          </a:p>
        </p:txBody>
      </p:sp>
    </p:spTree>
    <p:extLst>
      <p:ext uri="{BB962C8B-B14F-4D97-AF65-F5344CB8AC3E}">
        <p14:creationId xmlns:p14="http://schemas.microsoft.com/office/powerpoint/2010/main" val="41083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r>
              <a:rPr lang="en-GB" dirty="0"/>
              <a:t>- Explore the true or false game together as a class</a:t>
            </a:r>
          </a:p>
        </p:txBody>
      </p:sp>
      <p:sp>
        <p:nvSpPr>
          <p:cNvPr id="4" name="Slide Number Placeholder 3"/>
          <p:cNvSpPr>
            <a:spLocks noGrp="1"/>
          </p:cNvSpPr>
          <p:nvPr>
            <p:ph type="sldNum" sz="quarter" idx="5"/>
          </p:nvPr>
        </p:nvSpPr>
        <p:spPr/>
        <p:txBody>
          <a:bodyPr/>
          <a:lstStyle/>
          <a:p>
            <a:fld id="{5F60EF43-6B18-4C7E-95D1-9F08F2456AC3}" type="slidenum">
              <a:rPr lang="en-GB" smtClean="0"/>
              <a:t>11</a:t>
            </a:fld>
            <a:endParaRPr lang="en-GB"/>
          </a:p>
        </p:txBody>
      </p:sp>
    </p:spTree>
    <p:extLst>
      <p:ext uri="{BB962C8B-B14F-4D97-AF65-F5344CB8AC3E}">
        <p14:creationId xmlns:p14="http://schemas.microsoft.com/office/powerpoint/2010/main" val="893941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Master" Target="../slideMasters/slideMaster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4" name="Picture 3">
            <a:extLst>
              <a:ext uri="{FF2B5EF4-FFF2-40B4-BE49-F238E27FC236}">
                <a16:creationId xmlns:a16="http://schemas.microsoft.com/office/drawing/2014/main" id="{F3C70ADF-EE16-A891-56B7-90AD5CDB4D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5305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A682F229-BC77-506D-3FEE-D5BF6D0DF0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405789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4BFB59F9-4ECF-40EB-9B3F-FB063EC2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08991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AC35F0EA-A835-2048-2B56-7C659C6424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95699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B37E1031-AF0D-BCA2-D9CD-D32443D9E8FC}"/>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88E8A9BA-42E9-EE6C-C2DD-4EAC0AD41B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937775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9D6C59DD-F0D8-41A4-F3AF-4A5E4A280D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92332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6606766"/>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12353B9C-A6B3-35EC-970C-748938464C56}"/>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AC2511AC-ED36-0D32-0EA1-6D75605C746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85710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D0156118-18C5-61B5-9CAC-FBF1F31339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262384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F25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63AF3471-CD89-7107-9069-808FF6D645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99441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556EE324-75D6-6093-0D42-612015CE32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07063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19AB60B4-CC36-7A89-4C2C-AB717B8160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04272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1BC0388-51A2-5522-2351-9A365D54ED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81484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B75B1E58-5CDF-DF7E-4444-D74B4DA549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271752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297EA82B-08E7-92E0-3654-1DB32C70B1CD}"/>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274FC709-2591-824E-4089-1D65E10769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2179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D609BEF5-D083-96BA-946E-AA40513057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760259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974303111"/>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8C76C520-C337-DE01-7AE1-A988393C92F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3684245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08D7B1B6-19D0-4BCB-74E2-0BADCD92FE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515322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D8AF2666-32BD-DD28-40DF-632C8CA664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32939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8CCCCF-91A5-1692-8014-E35E0333F4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36816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ACFB3EE4-FD84-FA3F-D21E-E759A2E11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92099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9522ED8C-A3B7-78E5-EEE0-E052DFE7F6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751543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D31F3BDA-B68F-7A99-60C7-333B111455A8}"/>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FA91B6C3-A5AE-5F66-B611-9330166C6F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278195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0" y="-12754"/>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7BE6BFA6-27EF-6C89-9985-C3384D485B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074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DE01F1DC-3D3A-A4D6-74FE-F852B7D6E6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3598440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3627176723"/>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D91280D0-4732-1B3E-5E00-05C5D461AAB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189980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2B6D6D58-4084-9938-0BE7-765C292823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73011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vl1pPr>
            <a:lvl2pPr>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5" name="Picture 4">
            <a:extLst>
              <a:ext uri="{FF2B5EF4-FFF2-40B4-BE49-F238E27FC236}">
                <a16:creationId xmlns:a16="http://schemas.microsoft.com/office/drawing/2014/main" id="{3D0A01A2-75DF-67A5-F7B6-2963E8371B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345170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14" name="Text Placeholder 13">
            <a:extLst>
              <a:ext uri="{FF2B5EF4-FFF2-40B4-BE49-F238E27FC236}">
                <a16:creationId xmlns:a16="http://schemas.microsoft.com/office/drawing/2014/main" id="{C23D8D8E-F6D5-2880-69C5-59A89E0BE696}"/>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E3C79E94-0441-9FA6-8844-38C9107180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49499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54282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359590610"/>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18" name="Title 1">
            <a:extLst>
              <a:ext uri="{FF2B5EF4-FFF2-40B4-BE49-F238E27FC236}">
                <a16:creationId xmlns:a16="http://schemas.microsoft.com/office/drawing/2014/main" id="{73F6B352-C7CE-FA28-2E06-DC8D72ED983B}"/>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2" name="Picture 1">
            <a:extLst>
              <a:ext uri="{FF2B5EF4-FFF2-40B4-BE49-F238E27FC236}">
                <a16:creationId xmlns:a16="http://schemas.microsoft.com/office/drawing/2014/main" id="{ED538A2B-FBB3-2B75-6BB4-1AA4DF44461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11236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8C43FB05-85F3-79DF-BDC0-3EB1E99F34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228535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33A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latin typeface="Aptos Display" panose="020B0004020202020204" pitchFamily="34" charset="0"/>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Aptos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932D225A-9B18-5C11-4ABA-B785478559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93549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61E36-4BA3-A857-7B52-867705EA7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D09868-FE83-4C0F-3481-33C4BD836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21603-D32C-FA16-1AB2-24579C985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A02D5D-B64B-4E3A-BB01-6EA3A70FB65B}" type="datetimeFigureOut">
              <a:rPr lang="en-GB" smtClean="0"/>
              <a:t>29/05/2026</a:t>
            </a:fld>
            <a:endParaRPr lang="en-GB"/>
          </a:p>
        </p:txBody>
      </p:sp>
      <p:sp>
        <p:nvSpPr>
          <p:cNvPr id="5" name="Footer Placeholder 4">
            <a:extLst>
              <a:ext uri="{FF2B5EF4-FFF2-40B4-BE49-F238E27FC236}">
                <a16:creationId xmlns:a16="http://schemas.microsoft.com/office/drawing/2014/main" id="{9EBC88FF-9D8E-6824-C381-403CAD61A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E7548F-CEF3-E345-1F02-EDB1576C9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76543-2E0F-42E0-9A02-16B31B4689CD}" type="slidenum">
              <a:rPr lang="en-GB" smtClean="0"/>
              <a:t>‹#›</a:t>
            </a:fld>
            <a:endParaRPr lang="en-GB"/>
          </a:p>
        </p:txBody>
      </p:sp>
    </p:spTree>
    <p:extLst>
      <p:ext uri="{BB962C8B-B14F-4D97-AF65-F5344CB8AC3E}">
        <p14:creationId xmlns:p14="http://schemas.microsoft.com/office/powerpoint/2010/main" val="4062708531"/>
      </p:ext>
    </p:extLst>
  </p:cSld>
  <p:clrMap bg1="lt1" tx1="dk1" bg2="lt2" tx2="dk2" accent1="accent1" accent2="accent2" accent3="accent3" accent4="accent4" accent5="accent5" accent6="accent6" hlink="hlink" folHlink="folHlink"/>
  <p:sldLayoutIdLst>
    <p:sldLayoutId id="2147483649" r:id="rId1"/>
    <p:sldLayoutId id="2147483704" r:id="rId2"/>
    <p:sldLayoutId id="2147483650" r:id="rId3"/>
    <p:sldLayoutId id="2147483690" r:id="rId4"/>
    <p:sldLayoutId id="2147483661" r:id="rId5"/>
    <p:sldLayoutId id="2147483654" r:id="rId6"/>
    <p:sldLayoutId id="2147483655" r:id="rId7"/>
    <p:sldLayoutId id="21474836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03279351"/>
      </p:ext>
    </p:extLst>
  </p:cSld>
  <p:clrMap bg1="lt1" tx1="dk1" bg2="lt2" tx2="dk2" accent1="accent1" accent2="accent2" accent3="accent3" accent4="accent4" accent5="accent5" accent6="accent6" hlink="hlink" folHlink="folHlink"/>
  <p:sldLayoutIdLst>
    <p:sldLayoutId id="2147483663" r:id="rId1"/>
    <p:sldLayoutId id="2147483705"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6F075-FF26-1300-5D5A-B5A341751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F1BDD-A87C-D4B1-AD6E-D07FE048A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53601-1D04-37FF-D561-52D83DC4A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570A5-5832-421F-AB42-B0E2F17363F3}" type="datetimeFigureOut">
              <a:rPr lang="en-GB" smtClean="0"/>
              <a:t>29/05/2026</a:t>
            </a:fld>
            <a:endParaRPr lang="en-GB"/>
          </a:p>
        </p:txBody>
      </p:sp>
      <p:sp>
        <p:nvSpPr>
          <p:cNvPr id="5" name="Footer Placeholder 4">
            <a:extLst>
              <a:ext uri="{FF2B5EF4-FFF2-40B4-BE49-F238E27FC236}">
                <a16:creationId xmlns:a16="http://schemas.microsoft.com/office/drawing/2014/main" id="{9C1072F0-793A-B7DC-A7C8-AC6E0292F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933BDE-C7E1-312C-5565-692E7D5FD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7ED4F-D16F-4FBD-8F3E-0B17C0A1943C}" type="slidenum">
              <a:rPr lang="en-GB" smtClean="0"/>
              <a:t>‹#›</a:t>
            </a:fld>
            <a:endParaRPr lang="en-GB"/>
          </a:p>
        </p:txBody>
      </p:sp>
    </p:spTree>
    <p:extLst>
      <p:ext uri="{BB962C8B-B14F-4D97-AF65-F5344CB8AC3E}">
        <p14:creationId xmlns:p14="http://schemas.microsoft.com/office/powerpoint/2010/main" val="3498144704"/>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45472-856B-FAB1-6976-3B6E67116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67C00-C8A2-B2C4-653F-0575FCB91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BBD23-B98B-A7CE-AB2A-B34FA1A53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7F49A2-BA40-40D8-81BE-815A0FE3F448}" type="datetimeFigureOut">
              <a:rPr lang="en-GB" smtClean="0"/>
              <a:t>29/05/2026</a:t>
            </a:fld>
            <a:endParaRPr lang="en-GB"/>
          </a:p>
        </p:txBody>
      </p:sp>
      <p:sp>
        <p:nvSpPr>
          <p:cNvPr id="5" name="Footer Placeholder 4">
            <a:extLst>
              <a:ext uri="{FF2B5EF4-FFF2-40B4-BE49-F238E27FC236}">
                <a16:creationId xmlns:a16="http://schemas.microsoft.com/office/drawing/2014/main" id="{F0888167-D792-7446-9DCA-101BAAB3C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27CA0F-B271-5697-18A3-6B80C1597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683A6E-6019-44D8-B4AB-BD342AF97102}" type="slidenum">
              <a:rPr lang="en-GB" smtClean="0"/>
              <a:t>‹#›</a:t>
            </a:fld>
            <a:endParaRPr lang="en-GB"/>
          </a:p>
        </p:txBody>
      </p:sp>
    </p:spTree>
    <p:extLst>
      <p:ext uri="{BB962C8B-B14F-4D97-AF65-F5344CB8AC3E}">
        <p14:creationId xmlns:p14="http://schemas.microsoft.com/office/powerpoint/2010/main" val="2661847417"/>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amazingapprenticeships.com/resources/true-or-false-game-wordwal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7rua65bHjMw?feature=oembed"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nationalcareers.service.gov.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player.vimeo.com/video/613415806?app_id=122963"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09D64-52A4-F1F0-670C-DB5C3355CBBD}"/>
              </a:ext>
            </a:extLst>
          </p:cNvPr>
          <p:cNvSpPr>
            <a:spLocks noGrp="1"/>
          </p:cNvSpPr>
          <p:nvPr>
            <p:ph type="ctrTitle"/>
          </p:nvPr>
        </p:nvSpPr>
        <p:spPr>
          <a:xfrm>
            <a:off x="670964" y="3173479"/>
            <a:ext cx="5930348" cy="1591711"/>
          </a:xfrm>
        </p:spPr>
        <p:txBody>
          <a:bodyPr>
            <a:normAutofit fontScale="90000"/>
          </a:bodyPr>
          <a:lstStyle/>
          <a:p>
            <a:r>
              <a:rPr lang="en-GB" dirty="0"/>
              <a:t>When I Grow Up: Planning Your Path to Success</a:t>
            </a:r>
          </a:p>
        </p:txBody>
      </p:sp>
    </p:spTree>
    <p:extLst>
      <p:ext uri="{BB962C8B-B14F-4D97-AF65-F5344CB8AC3E}">
        <p14:creationId xmlns:p14="http://schemas.microsoft.com/office/powerpoint/2010/main" val="67208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E42CFB-6B5B-B9B1-CC54-EC85770E39A7}"/>
              </a:ext>
            </a:extLst>
          </p:cNvPr>
          <p:cNvPicPr>
            <a:picLocks noChangeAspect="1"/>
          </p:cNvPicPr>
          <p:nvPr/>
        </p:nvPicPr>
        <p:blipFill>
          <a:blip r:embed="rId3"/>
          <a:stretch>
            <a:fillRect/>
          </a:stretch>
        </p:blipFill>
        <p:spPr>
          <a:xfrm>
            <a:off x="6182627" y="239657"/>
            <a:ext cx="4252458" cy="6378686"/>
          </a:xfrm>
          <a:prstGeom prst="rect">
            <a:avLst/>
          </a:prstGeom>
        </p:spPr>
      </p:pic>
      <p:sp>
        <p:nvSpPr>
          <p:cNvPr id="11" name="Title 10">
            <a:extLst>
              <a:ext uri="{FF2B5EF4-FFF2-40B4-BE49-F238E27FC236}">
                <a16:creationId xmlns:a16="http://schemas.microsoft.com/office/drawing/2014/main" id="{E67C99EE-147F-B849-51FC-EC62E6EB65F4}"/>
              </a:ext>
            </a:extLst>
          </p:cNvPr>
          <p:cNvSpPr>
            <a:spLocks noGrp="1"/>
          </p:cNvSpPr>
          <p:nvPr>
            <p:ph type="title"/>
          </p:nvPr>
        </p:nvSpPr>
        <p:spPr/>
        <p:txBody>
          <a:bodyPr>
            <a:normAutofit fontScale="90000"/>
          </a:bodyPr>
          <a:lstStyle/>
          <a:p>
            <a:r>
              <a:rPr lang="en-GB" dirty="0"/>
              <a:t>More information about apprenticeships</a:t>
            </a:r>
          </a:p>
        </p:txBody>
      </p:sp>
    </p:spTree>
    <p:extLst>
      <p:ext uri="{BB962C8B-B14F-4D97-AF65-F5344CB8AC3E}">
        <p14:creationId xmlns:p14="http://schemas.microsoft.com/office/powerpoint/2010/main" val="411551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C0CB-0898-F70E-210B-2609C3F61B3D}"/>
              </a:ext>
            </a:extLst>
          </p:cNvPr>
          <p:cNvSpPr>
            <a:spLocks noGrp="1"/>
          </p:cNvSpPr>
          <p:nvPr>
            <p:ph type="title"/>
          </p:nvPr>
        </p:nvSpPr>
        <p:spPr>
          <a:xfrm>
            <a:off x="300624" y="1735347"/>
            <a:ext cx="3883068" cy="895922"/>
          </a:xfrm>
        </p:spPr>
        <p:txBody>
          <a:bodyPr/>
          <a:lstStyle/>
          <a:p>
            <a:r>
              <a:rPr lang="en-GB">
                <a:solidFill>
                  <a:schemeClr val="bg1"/>
                </a:solidFill>
              </a:rPr>
              <a:t>True or false?</a:t>
            </a:r>
          </a:p>
        </p:txBody>
      </p:sp>
      <p:sp>
        <p:nvSpPr>
          <p:cNvPr id="3" name="Content Placeholder 2">
            <a:extLst>
              <a:ext uri="{FF2B5EF4-FFF2-40B4-BE49-F238E27FC236}">
                <a16:creationId xmlns:a16="http://schemas.microsoft.com/office/drawing/2014/main" id="{56E80B61-57CC-D8A6-71BB-B5DD641E80F2}"/>
              </a:ext>
            </a:extLst>
          </p:cNvPr>
          <p:cNvSpPr>
            <a:spLocks noGrp="1"/>
          </p:cNvSpPr>
          <p:nvPr>
            <p:ph idx="1"/>
          </p:nvPr>
        </p:nvSpPr>
        <p:spPr>
          <a:xfrm>
            <a:off x="4568278" y="2835169"/>
            <a:ext cx="7446239" cy="1724306"/>
          </a:xfrm>
        </p:spPr>
        <p:txBody>
          <a:bodyPr/>
          <a:lstStyle/>
          <a:p>
            <a:pPr marL="0" indent="0">
              <a:buNone/>
            </a:pPr>
            <a:r>
              <a:rPr lang="en-GB">
                <a:hlinkClick r:id="rId3"/>
              </a:rPr>
              <a:t>True or False Game (</a:t>
            </a:r>
            <a:r>
              <a:rPr lang="en-GB" err="1">
                <a:hlinkClick r:id="rId3"/>
              </a:rPr>
              <a:t>Wordwall</a:t>
            </a:r>
            <a:r>
              <a:rPr lang="en-GB">
                <a:hlinkClick r:id="rId3"/>
              </a:rPr>
              <a:t>) - Amazing Apprenticeships</a:t>
            </a:r>
            <a:endParaRPr lang="en-GB"/>
          </a:p>
        </p:txBody>
      </p:sp>
    </p:spTree>
    <p:extLst>
      <p:ext uri="{BB962C8B-B14F-4D97-AF65-F5344CB8AC3E}">
        <p14:creationId xmlns:p14="http://schemas.microsoft.com/office/powerpoint/2010/main" val="181655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4D00-1C43-1F5D-1970-87693A45450F}"/>
              </a:ext>
            </a:extLst>
          </p:cNvPr>
          <p:cNvSpPr>
            <a:spLocks noGrp="1"/>
          </p:cNvSpPr>
          <p:nvPr>
            <p:ph type="title"/>
          </p:nvPr>
        </p:nvSpPr>
        <p:spPr/>
        <p:txBody>
          <a:bodyPr>
            <a:normAutofit fontScale="90000"/>
          </a:bodyPr>
          <a:lstStyle/>
          <a:p>
            <a:r>
              <a:rPr lang="en-GB" dirty="0"/>
              <a:t>Let's explore T Levels </a:t>
            </a:r>
          </a:p>
        </p:txBody>
      </p:sp>
      <p:pic>
        <p:nvPicPr>
          <p:cNvPr id="5" name="Online Media 4" title="What are T Levels">
            <a:hlinkClick r:id="" action="ppaction://media"/>
            <a:extLst>
              <a:ext uri="{FF2B5EF4-FFF2-40B4-BE49-F238E27FC236}">
                <a16:creationId xmlns:a16="http://schemas.microsoft.com/office/drawing/2014/main" id="{6D2CB75B-BA14-E4FC-6955-F0B027AC1285}"/>
              </a:ext>
            </a:extLst>
          </p:cNvPr>
          <p:cNvPicPr>
            <a:picLocks noGrp="1" noRot="1" noChangeAspect="1"/>
          </p:cNvPicPr>
          <p:nvPr>
            <p:ph sz="quarter" idx="10"/>
            <a:videoFile r:link="rId1"/>
          </p:nvPr>
        </p:nvPicPr>
        <p:blipFill>
          <a:blip r:embed="rId4"/>
          <a:stretch>
            <a:fillRect/>
          </a:stretch>
        </p:blipFill>
        <p:spPr>
          <a:xfrm>
            <a:off x="4845050" y="1393825"/>
            <a:ext cx="6878638" cy="3886200"/>
          </a:xfrm>
          <a:prstGeom prst="rect">
            <a:avLst/>
          </a:prstGeom>
        </p:spPr>
      </p:pic>
    </p:spTree>
    <p:extLst>
      <p:ext uri="{BB962C8B-B14F-4D97-AF65-F5344CB8AC3E}">
        <p14:creationId xmlns:p14="http://schemas.microsoft.com/office/powerpoint/2010/main" val="13187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BD12-2D13-6D94-E365-699ACFA7B0C1}"/>
              </a:ext>
            </a:extLst>
          </p:cNvPr>
          <p:cNvSpPr>
            <a:spLocks noGrp="1"/>
          </p:cNvSpPr>
          <p:nvPr>
            <p:ph type="title"/>
          </p:nvPr>
        </p:nvSpPr>
        <p:spPr>
          <a:xfrm>
            <a:off x="468312" y="1093995"/>
            <a:ext cx="10515600" cy="1325563"/>
          </a:xfrm>
        </p:spPr>
        <p:txBody>
          <a:bodyPr anchor="ctr">
            <a:normAutofit/>
          </a:bodyPr>
          <a:lstStyle/>
          <a:p>
            <a:r>
              <a:rPr lang="en-GB"/>
              <a:t>T Levels </a:t>
            </a:r>
          </a:p>
        </p:txBody>
      </p:sp>
      <p:sp>
        <p:nvSpPr>
          <p:cNvPr id="3" name="Content Placeholder 2">
            <a:extLst>
              <a:ext uri="{FF2B5EF4-FFF2-40B4-BE49-F238E27FC236}">
                <a16:creationId xmlns:a16="http://schemas.microsoft.com/office/drawing/2014/main" id="{A7107E0C-5697-7A0C-AAD5-5C56B28A435B}"/>
              </a:ext>
            </a:extLst>
          </p:cNvPr>
          <p:cNvSpPr>
            <a:spLocks noGrp="1"/>
          </p:cNvSpPr>
          <p:nvPr>
            <p:ph sz="quarter" idx="10"/>
          </p:nvPr>
        </p:nvSpPr>
        <p:spPr>
          <a:xfrm>
            <a:off x="8379619" y="709613"/>
            <a:ext cx="3344069" cy="5254625"/>
          </a:xfrm>
        </p:spPr>
        <p:txBody>
          <a:bodyPr>
            <a:normAutofit/>
          </a:bodyPr>
          <a:lstStyle/>
          <a:p>
            <a:pPr marL="0" indent="0" fontAlgn="base">
              <a:buNone/>
            </a:pPr>
            <a:r>
              <a:rPr lang="en-GB" sz="2400" b="1" dirty="0"/>
              <a:t>T Levels </a:t>
            </a:r>
            <a:r>
              <a:rPr lang="en-GB" sz="2400" dirty="0"/>
              <a:t>are a 2-year qualification that you can do after GCSEs as an alternative to A </a:t>
            </a:r>
            <a:r>
              <a:rPr lang="en-GB" sz="2400"/>
              <a:t>Levels</a:t>
            </a:r>
            <a:r>
              <a:rPr lang="en-GB" sz="2400" dirty="0"/>
              <a:t>, other post-16 courses or an apprenticeship.</a:t>
            </a:r>
          </a:p>
          <a:p>
            <a:pPr fontAlgn="base"/>
            <a:endParaRPr lang="en-GB" sz="2400" dirty="0"/>
          </a:p>
          <a:p>
            <a:pPr marL="0" indent="0" fontAlgn="base">
              <a:buNone/>
            </a:pPr>
            <a:r>
              <a:rPr lang="en-GB" sz="2400" dirty="0"/>
              <a:t>They have been designed with leading businesses and employers to give you the knowledge and skills you need.</a:t>
            </a:r>
          </a:p>
          <a:p>
            <a:endParaRPr lang="en-GB" sz="2400" dirty="0"/>
          </a:p>
        </p:txBody>
      </p:sp>
      <p:pic>
        <p:nvPicPr>
          <p:cNvPr id="2050" name="Picture 2">
            <a:extLst>
              <a:ext uri="{FF2B5EF4-FFF2-40B4-BE49-F238E27FC236}">
                <a16:creationId xmlns:a16="http://schemas.microsoft.com/office/drawing/2014/main" id="{0808EB1A-C100-A05A-C7BB-F59D8BB71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37" r="9224" b="3"/>
          <a:stretch>
            <a:fillRect/>
          </a:stretch>
        </p:blipFill>
        <p:spPr bwMode="auto">
          <a:xfrm>
            <a:off x="4845050" y="709613"/>
            <a:ext cx="3344069" cy="5254625"/>
          </a:xfrm>
          <a:prstGeom prst="rect">
            <a:avLst/>
          </a:prstGeom>
          <a:solidFill>
            <a:srgbClr val="FFFFFF"/>
          </a:solidFill>
        </p:spPr>
      </p:pic>
      <p:pic>
        <p:nvPicPr>
          <p:cNvPr id="4" name="Picture 3">
            <a:extLst>
              <a:ext uri="{FF2B5EF4-FFF2-40B4-BE49-F238E27FC236}">
                <a16:creationId xmlns:a16="http://schemas.microsoft.com/office/drawing/2014/main" id="{95000716-775B-367C-7A7E-F039A8C57392}"/>
              </a:ext>
            </a:extLst>
          </p:cNvPr>
          <p:cNvPicPr>
            <a:picLocks noChangeAspect="1"/>
          </p:cNvPicPr>
          <p:nvPr/>
        </p:nvPicPr>
        <p:blipFill>
          <a:blip r:embed="rId4"/>
          <a:stretch>
            <a:fillRect/>
          </a:stretch>
        </p:blipFill>
        <p:spPr>
          <a:xfrm>
            <a:off x="613733" y="2419558"/>
            <a:ext cx="2861848" cy="2861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015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7A8C0AE-1DDD-4DDA-DE14-D9D1882EEC15}"/>
              </a:ext>
            </a:extLst>
          </p:cNvPr>
          <p:cNvSpPr>
            <a:spLocks noGrp="1"/>
          </p:cNvSpPr>
          <p:nvPr>
            <p:ph type="title"/>
          </p:nvPr>
        </p:nvSpPr>
        <p:spPr>
          <a:xfrm>
            <a:off x="288487" y="1395988"/>
            <a:ext cx="3760400" cy="659476"/>
          </a:xfrm>
        </p:spPr>
        <p:txBody>
          <a:bodyPr>
            <a:normAutofit/>
          </a:bodyPr>
          <a:lstStyle/>
          <a:p>
            <a:r>
              <a:rPr lang="en-US" dirty="0"/>
              <a:t>T Levels</a:t>
            </a:r>
          </a:p>
        </p:txBody>
      </p:sp>
      <p:pic>
        <p:nvPicPr>
          <p:cNvPr id="5" name="Content Placeholder 4">
            <a:extLst>
              <a:ext uri="{FF2B5EF4-FFF2-40B4-BE49-F238E27FC236}">
                <a16:creationId xmlns:a16="http://schemas.microsoft.com/office/drawing/2014/main" id="{B6964D8E-AF57-75A6-5A84-DEB53DA37BB1}"/>
              </a:ext>
            </a:extLst>
          </p:cNvPr>
          <p:cNvPicPr>
            <a:picLocks noGrp="1" noChangeAspect="1"/>
          </p:cNvPicPr>
          <p:nvPr>
            <p:ph sz="quarter" idx="10"/>
          </p:nvPr>
        </p:nvPicPr>
        <p:blipFill>
          <a:blip r:embed="rId3"/>
          <a:stretch>
            <a:fillRect/>
          </a:stretch>
        </p:blipFill>
        <p:spPr>
          <a:xfrm>
            <a:off x="4695868" y="411146"/>
            <a:ext cx="6807019" cy="6143334"/>
          </a:xfrm>
          <a:prstGeom prst="rect">
            <a:avLst/>
          </a:prstGeom>
          <a:noFill/>
        </p:spPr>
      </p:pic>
      <p:sp>
        <p:nvSpPr>
          <p:cNvPr id="6" name="Text Placeholder 3">
            <a:extLst>
              <a:ext uri="{FF2B5EF4-FFF2-40B4-BE49-F238E27FC236}">
                <a16:creationId xmlns:a16="http://schemas.microsoft.com/office/drawing/2014/main" id="{9E854D9C-74DC-067B-6C22-BE99C3DE78D5}"/>
              </a:ext>
            </a:extLst>
          </p:cNvPr>
          <p:cNvSpPr>
            <a:spLocks noGrp="1"/>
          </p:cNvSpPr>
          <p:nvPr>
            <p:ph type="body" sz="quarter" idx="11"/>
          </p:nvPr>
        </p:nvSpPr>
        <p:spPr>
          <a:xfrm>
            <a:off x="288036" y="3008036"/>
            <a:ext cx="3761193" cy="1787525"/>
          </a:xfrm>
        </p:spPr>
        <p:txBody>
          <a:bodyPr/>
          <a:lstStyle/>
          <a:p>
            <a:r>
              <a:rPr lang="en-US"/>
              <a:t>What do I need to know?</a:t>
            </a:r>
          </a:p>
        </p:txBody>
      </p:sp>
    </p:spTree>
    <p:extLst>
      <p:ext uri="{BB962C8B-B14F-4D97-AF65-F5344CB8AC3E}">
        <p14:creationId xmlns:p14="http://schemas.microsoft.com/office/powerpoint/2010/main" val="356129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BCE5-81D8-AE57-3C20-9EE7DEF6C4EE}"/>
              </a:ext>
            </a:extLst>
          </p:cNvPr>
          <p:cNvSpPr>
            <a:spLocks noGrp="1"/>
          </p:cNvSpPr>
          <p:nvPr>
            <p:ph type="title"/>
          </p:nvPr>
        </p:nvSpPr>
        <p:spPr/>
        <p:txBody>
          <a:bodyPr>
            <a:normAutofit fontScale="90000"/>
          </a:bodyPr>
          <a:lstStyle/>
          <a:p>
            <a:r>
              <a:rPr lang="en-GB" dirty="0"/>
              <a:t>Let’s Explore A Levels</a:t>
            </a:r>
          </a:p>
        </p:txBody>
      </p:sp>
      <p:sp>
        <p:nvSpPr>
          <p:cNvPr id="3" name="Content Placeholder 2">
            <a:extLst>
              <a:ext uri="{FF2B5EF4-FFF2-40B4-BE49-F238E27FC236}">
                <a16:creationId xmlns:a16="http://schemas.microsoft.com/office/drawing/2014/main" id="{7BA503D9-CAEF-258E-853E-D36016D51B3E}"/>
              </a:ext>
            </a:extLst>
          </p:cNvPr>
          <p:cNvSpPr>
            <a:spLocks noGrp="1"/>
          </p:cNvSpPr>
          <p:nvPr>
            <p:ph sz="quarter" idx="10"/>
          </p:nvPr>
        </p:nvSpPr>
        <p:spPr/>
        <p:txBody>
          <a:bodyPr>
            <a:normAutofit fontScale="92500" lnSpcReduction="10000"/>
          </a:bodyPr>
          <a:lstStyle/>
          <a:p>
            <a:pPr marL="0" indent="0">
              <a:buNone/>
            </a:pPr>
            <a:r>
              <a:rPr lang="en-GB" b="1" dirty="0"/>
              <a:t>What are A Levels?</a:t>
            </a:r>
            <a:endParaRPr lang="en-GB" dirty="0"/>
          </a:p>
          <a:p>
            <a:r>
              <a:rPr lang="en-GB" dirty="0"/>
              <a:t>A Levels are subjects you study after GCSEs, usually in sixth form or college.</a:t>
            </a:r>
          </a:p>
          <a:p>
            <a:r>
              <a:rPr lang="en-GB" dirty="0"/>
              <a:t>You choose a few subjects you enjoy or need for your future career.</a:t>
            </a:r>
          </a:p>
          <a:p>
            <a:r>
              <a:rPr lang="en-GB" dirty="0"/>
              <a:t>They help you prepare for university, apprenticeships, or work.</a:t>
            </a:r>
          </a:p>
          <a:p>
            <a:pPr marL="0" indent="0">
              <a:buNone/>
            </a:pPr>
            <a:r>
              <a:rPr lang="en-GB" b="1" dirty="0"/>
              <a:t>Why are they important?</a:t>
            </a:r>
            <a:endParaRPr lang="en-GB" dirty="0"/>
          </a:p>
          <a:p>
            <a:r>
              <a:rPr lang="en-GB" dirty="0"/>
              <a:t>A Levels let you focus on subjects you’re most interested in.</a:t>
            </a:r>
          </a:p>
          <a:p>
            <a:r>
              <a:rPr lang="en-GB" dirty="0"/>
              <a:t>Many university courses and jobs ask for specific A Levels (e.g., Chemistry and Biology for Pharmacy).</a:t>
            </a:r>
          </a:p>
        </p:txBody>
      </p:sp>
    </p:spTree>
    <p:extLst>
      <p:ext uri="{BB962C8B-B14F-4D97-AF65-F5344CB8AC3E}">
        <p14:creationId xmlns:p14="http://schemas.microsoft.com/office/powerpoint/2010/main" val="344907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90D9-7683-DC9A-7EE6-304A1C9A96E2}"/>
              </a:ext>
            </a:extLst>
          </p:cNvPr>
          <p:cNvSpPr>
            <a:spLocks noGrp="1"/>
          </p:cNvSpPr>
          <p:nvPr>
            <p:ph type="title"/>
          </p:nvPr>
        </p:nvSpPr>
        <p:spPr>
          <a:xfrm>
            <a:off x="532263" y="1265877"/>
            <a:ext cx="2624296" cy="4182945"/>
          </a:xfrm>
        </p:spPr>
        <p:txBody>
          <a:bodyPr>
            <a:noAutofit/>
          </a:bodyPr>
          <a:lstStyle/>
          <a:p>
            <a:r>
              <a:rPr lang="en-GB" sz="3200" b="0" dirty="0"/>
              <a:t>Are there any subjects you are unfamiliar with?</a:t>
            </a:r>
            <a:br>
              <a:rPr lang="en-GB" sz="3200" b="0" dirty="0"/>
            </a:br>
            <a:br>
              <a:rPr lang="en-GB" sz="3200" b="0" dirty="0"/>
            </a:br>
            <a:br>
              <a:rPr lang="en-GB" sz="3200" b="0" dirty="0"/>
            </a:br>
            <a:r>
              <a:rPr lang="en-GB" sz="3200" b="0" dirty="0"/>
              <a:t>Which three might you choose?</a:t>
            </a:r>
          </a:p>
        </p:txBody>
      </p:sp>
      <p:pic>
        <p:nvPicPr>
          <p:cNvPr id="4" name="Picture 3">
            <a:extLst>
              <a:ext uri="{FF2B5EF4-FFF2-40B4-BE49-F238E27FC236}">
                <a16:creationId xmlns:a16="http://schemas.microsoft.com/office/drawing/2014/main" id="{61EF9801-CAE9-2D67-E3EE-59AAF1F22F55}"/>
              </a:ext>
            </a:extLst>
          </p:cNvPr>
          <p:cNvPicPr>
            <a:picLocks noChangeAspect="1"/>
          </p:cNvPicPr>
          <p:nvPr/>
        </p:nvPicPr>
        <p:blipFill>
          <a:blip r:embed="rId3"/>
          <a:stretch>
            <a:fillRect/>
          </a:stretch>
        </p:blipFill>
        <p:spPr>
          <a:xfrm>
            <a:off x="3544866" y="-1"/>
            <a:ext cx="8647134" cy="5713863"/>
          </a:xfrm>
          <a:prstGeom prst="rect">
            <a:avLst/>
          </a:prstGeom>
        </p:spPr>
      </p:pic>
    </p:spTree>
    <p:extLst>
      <p:ext uri="{BB962C8B-B14F-4D97-AF65-F5344CB8AC3E}">
        <p14:creationId xmlns:p14="http://schemas.microsoft.com/office/powerpoint/2010/main" val="320191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DDFB4-6BF4-B424-0024-17CB33ED1C0A}"/>
              </a:ext>
            </a:extLst>
          </p:cNvPr>
          <p:cNvSpPr>
            <a:spLocks noGrp="1"/>
          </p:cNvSpPr>
          <p:nvPr>
            <p:ph type="title"/>
          </p:nvPr>
        </p:nvSpPr>
        <p:spPr/>
        <p:txBody>
          <a:bodyPr/>
          <a:lstStyle/>
          <a:p>
            <a:r>
              <a:rPr lang="en-GB" dirty="0"/>
              <a:t>Where Next?</a:t>
            </a:r>
          </a:p>
        </p:txBody>
      </p:sp>
      <p:sp>
        <p:nvSpPr>
          <p:cNvPr id="5" name="Content Placeholder 4">
            <a:extLst>
              <a:ext uri="{FF2B5EF4-FFF2-40B4-BE49-F238E27FC236}">
                <a16:creationId xmlns:a16="http://schemas.microsoft.com/office/drawing/2014/main" id="{AA24207E-5F3F-80E8-BE0E-F55B56D5F673}"/>
              </a:ext>
            </a:extLst>
          </p:cNvPr>
          <p:cNvSpPr>
            <a:spLocks noGrp="1"/>
          </p:cNvSpPr>
          <p:nvPr>
            <p:ph sz="quarter" idx="10"/>
          </p:nvPr>
        </p:nvSpPr>
        <p:spPr/>
        <p:txBody>
          <a:bodyPr>
            <a:normAutofit lnSpcReduction="10000"/>
          </a:bodyPr>
          <a:lstStyle/>
          <a:p>
            <a:pPr marL="0" indent="0">
              <a:buNone/>
            </a:pPr>
            <a:r>
              <a:rPr lang="en-GB" b="1" dirty="0"/>
              <a:t>After A Levels, Apprenticeships, or </a:t>
            </a:r>
          </a:p>
          <a:p>
            <a:pPr marL="0" indent="0">
              <a:buNone/>
            </a:pPr>
            <a:r>
              <a:rPr lang="en-GB" b="1" dirty="0"/>
              <a:t>T Levels, you could:</a:t>
            </a:r>
            <a:endParaRPr lang="en-GB" dirty="0"/>
          </a:p>
          <a:p>
            <a:r>
              <a:rPr lang="en-GB" b="1" dirty="0"/>
              <a:t>Go to University</a:t>
            </a:r>
            <a:br>
              <a:rPr lang="en-GB" dirty="0"/>
            </a:br>
            <a:r>
              <a:rPr lang="en-GB" dirty="0"/>
              <a:t>Study a subject in depth and earn a degree.</a:t>
            </a:r>
          </a:p>
          <a:p>
            <a:r>
              <a:rPr lang="en-GB" b="1" dirty="0"/>
              <a:t>Start Employment</a:t>
            </a:r>
            <a:br>
              <a:rPr lang="en-GB" dirty="0"/>
            </a:br>
            <a:r>
              <a:rPr lang="en-GB" dirty="0"/>
              <a:t>Begin working in a job that interests you.</a:t>
            </a:r>
          </a:p>
          <a:p>
            <a:r>
              <a:rPr lang="en-GB" b="1" dirty="0"/>
              <a:t>Work as an Apprentice</a:t>
            </a:r>
            <a:br>
              <a:rPr lang="en-GB" dirty="0"/>
            </a:br>
            <a:r>
              <a:rPr lang="en-GB" dirty="0"/>
              <a:t>Learn on the job while earning a wage and gaining qualifications.</a:t>
            </a:r>
          </a:p>
          <a:p>
            <a:r>
              <a:rPr lang="en-GB" b="1" dirty="0"/>
              <a:t>Further Training or Courses</a:t>
            </a:r>
            <a:br>
              <a:rPr lang="en-GB" dirty="0"/>
            </a:br>
            <a:r>
              <a:rPr lang="en-GB" dirty="0"/>
              <a:t>Specialise in skills for a specific career.</a:t>
            </a:r>
          </a:p>
          <a:p>
            <a:pPr marL="0" indent="0">
              <a:buNone/>
            </a:pPr>
            <a:endParaRPr lang="en-GB" dirty="0"/>
          </a:p>
        </p:txBody>
      </p:sp>
    </p:spTree>
    <p:extLst>
      <p:ext uri="{BB962C8B-B14F-4D97-AF65-F5344CB8AC3E}">
        <p14:creationId xmlns:p14="http://schemas.microsoft.com/office/powerpoint/2010/main" val="290518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EBD8-CA2F-839F-D92C-0042D1C12C2A}"/>
              </a:ext>
            </a:extLst>
          </p:cNvPr>
          <p:cNvSpPr>
            <a:spLocks noGrp="1"/>
          </p:cNvSpPr>
          <p:nvPr>
            <p:ph type="title"/>
          </p:nvPr>
        </p:nvSpPr>
        <p:spPr>
          <a:xfrm>
            <a:off x="4618384" y="896103"/>
            <a:ext cx="4911696" cy="895922"/>
          </a:xfrm>
        </p:spPr>
        <p:txBody>
          <a:bodyPr>
            <a:normAutofit fontScale="90000"/>
          </a:bodyPr>
          <a:lstStyle/>
          <a:p>
            <a:r>
              <a:rPr lang="en-GB" dirty="0"/>
              <a:t>How does it all fit together?</a:t>
            </a:r>
          </a:p>
        </p:txBody>
      </p:sp>
      <p:sp>
        <p:nvSpPr>
          <p:cNvPr id="3" name="Content Placeholder 2">
            <a:extLst>
              <a:ext uri="{FF2B5EF4-FFF2-40B4-BE49-F238E27FC236}">
                <a16:creationId xmlns:a16="http://schemas.microsoft.com/office/drawing/2014/main" id="{C2367467-1F9D-1463-F8B2-D49EDEC78D9F}"/>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We are going to look at some </a:t>
            </a:r>
            <a:r>
              <a:rPr lang="en-GB"/>
              <a:t>real-life</a:t>
            </a:r>
            <a:r>
              <a:rPr lang="en-GB" dirty="0"/>
              <a:t> stories. </a:t>
            </a:r>
          </a:p>
          <a:p>
            <a:pPr marL="0" indent="0">
              <a:buNone/>
            </a:pPr>
            <a:endParaRPr lang="en-GB" dirty="0"/>
          </a:p>
          <a:p>
            <a:pPr marL="0" indent="0">
              <a:buNone/>
            </a:pPr>
            <a:r>
              <a:rPr lang="en-GB" dirty="0"/>
              <a:t>For each person, can you write down the pathway they have taken into their career?</a:t>
            </a:r>
          </a:p>
        </p:txBody>
      </p:sp>
    </p:spTree>
    <p:extLst>
      <p:ext uri="{BB962C8B-B14F-4D97-AF65-F5344CB8AC3E}">
        <p14:creationId xmlns:p14="http://schemas.microsoft.com/office/powerpoint/2010/main" val="283097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2646-890C-FBE6-23AF-27D845B6ECB6}"/>
              </a:ext>
            </a:extLst>
          </p:cNvPr>
          <p:cNvSpPr>
            <a:spLocks noGrp="1"/>
          </p:cNvSpPr>
          <p:nvPr>
            <p:ph type="title"/>
          </p:nvPr>
        </p:nvSpPr>
        <p:spPr/>
        <p:txBody>
          <a:bodyPr/>
          <a:lstStyle/>
          <a:p>
            <a:r>
              <a:rPr lang="en-GB"/>
              <a:t>Story 1 </a:t>
            </a:r>
          </a:p>
        </p:txBody>
      </p:sp>
      <p:sp>
        <p:nvSpPr>
          <p:cNvPr id="4" name="Text Placeholder 3">
            <a:extLst>
              <a:ext uri="{FF2B5EF4-FFF2-40B4-BE49-F238E27FC236}">
                <a16:creationId xmlns:a16="http://schemas.microsoft.com/office/drawing/2014/main" id="{CB1756F8-AEA3-45FE-EC15-84B805136E83}"/>
              </a:ext>
            </a:extLst>
          </p:cNvPr>
          <p:cNvSpPr>
            <a:spLocks noGrp="1"/>
          </p:cNvSpPr>
          <p:nvPr>
            <p:ph type="body" sz="quarter" idx="11"/>
          </p:nvPr>
        </p:nvSpPr>
        <p:spPr/>
        <p:txBody>
          <a:bodyPr/>
          <a:lstStyle/>
          <a:p>
            <a:r>
              <a:rPr lang="en-GB" b="1"/>
              <a:t>Ella – Offshore Wind Engineer</a:t>
            </a:r>
          </a:p>
          <a:p>
            <a:endParaRPr lang="en-GB"/>
          </a:p>
        </p:txBody>
      </p:sp>
      <p:pic>
        <p:nvPicPr>
          <p:cNvPr id="8" name="Picture 7" descr="A person in a safety vest and helmet&#10;&#10;AI-generated content may be incorrect.">
            <a:extLst>
              <a:ext uri="{FF2B5EF4-FFF2-40B4-BE49-F238E27FC236}">
                <a16:creationId xmlns:a16="http://schemas.microsoft.com/office/drawing/2014/main" id="{9F973EC2-1D39-BEF0-B9AE-B1848173A026}"/>
              </a:ext>
            </a:extLst>
          </p:cNvPr>
          <p:cNvPicPr>
            <a:picLocks noChangeAspect="1"/>
          </p:cNvPicPr>
          <p:nvPr/>
        </p:nvPicPr>
        <p:blipFill>
          <a:blip r:embed="rId3"/>
          <a:srcRect l="59836" t="7326" r="4828" b="41316"/>
          <a:stretch/>
        </p:blipFill>
        <p:spPr>
          <a:xfrm>
            <a:off x="4526843" y="4040188"/>
            <a:ext cx="2460979" cy="2384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hought Bubble: Cloud 8">
            <a:extLst>
              <a:ext uri="{FF2B5EF4-FFF2-40B4-BE49-F238E27FC236}">
                <a16:creationId xmlns:a16="http://schemas.microsoft.com/office/drawing/2014/main" id="{7FD852C2-E324-D2D0-E1B8-128698588BD9}"/>
              </a:ext>
            </a:extLst>
          </p:cNvPr>
          <p:cNvSpPr/>
          <p:nvPr/>
        </p:nvSpPr>
        <p:spPr>
          <a:xfrm>
            <a:off x="4526844" y="121920"/>
            <a:ext cx="7376670" cy="3637280"/>
          </a:xfrm>
          <a:prstGeom prst="cloudCallout">
            <a:avLst>
              <a:gd name="adj1" fmla="val -26011"/>
              <a:gd name="adj2" fmla="val 74401"/>
            </a:avLst>
          </a:prstGeom>
          <a:ln w="57150"/>
        </p:spPr>
        <p:style>
          <a:lnRef idx="2">
            <a:schemeClr val="accent1"/>
          </a:lnRef>
          <a:fillRef idx="1">
            <a:schemeClr val="lt1"/>
          </a:fillRef>
          <a:effectRef idx="0">
            <a:schemeClr val="accent1"/>
          </a:effectRef>
          <a:fontRef idx="minor">
            <a:schemeClr val="dk1"/>
          </a:fontRef>
        </p:style>
        <p:txBody>
          <a:bodyPr rtlCol="0" anchor="ctr"/>
          <a:lstStyle/>
          <a:p>
            <a:r>
              <a:rPr lang="en-GB" i="1" dirty="0"/>
              <a:t>"</a:t>
            </a:r>
            <a:r>
              <a:rPr lang="en-GB" sz="1600" i="1" dirty="0"/>
              <a:t>When I was in Year 5, I loved building Lego towers and doing science experiments. At secondary school, I enjoyed Maths and Physics because I liked solving problems. After GCSEs, I studied a </a:t>
            </a:r>
            <a:r>
              <a:rPr lang="en-GB" sz="1600" b="1" i="1" dirty="0"/>
              <a:t>T Level in Engineering and Manufacturing</a:t>
            </a:r>
            <a:r>
              <a:rPr lang="en-GB" sz="1600" i="1" dirty="0"/>
              <a:t>. Then I started an </a:t>
            </a:r>
            <a:r>
              <a:rPr lang="en-GB" sz="1600" b="1" i="1" dirty="0"/>
              <a:t>Engineering Technician Apprenticeship</a:t>
            </a:r>
            <a:r>
              <a:rPr lang="en-GB" sz="1600" i="1" dirty="0"/>
              <a:t> where I learned to fix and maintain machines. Now, I help keep huge wind turbines turning far out at sea so homes in the North East have clean energy!"</a:t>
            </a:r>
            <a:br>
              <a:rPr lang="en-GB" sz="1100" dirty="0"/>
            </a:br>
            <a:endParaRPr lang="en-GB" sz="1200" dirty="0"/>
          </a:p>
        </p:txBody>
      </p:sp>
      <p:sp>
        <p:nvSpPr>
          <p:cNvPr id="10" name="Rectangle 9">
            <a:extLst>
              <a:ext uri="{FF2B5EF4-FFF2-40B4-BE49-F238E27FC236}">
                <a16:creationId xmlns:a16="http://schemas.microsoft.com/office/drawing/2014/main" id="{7694D04D-FD48-5DD2-A782-BC0F1D7B6F9B}"/>
              </a:ext>
            </a:extLst>
          </p:cNvPr>
          <p:cNvSpPr/>
          <p:nvPr/>
        </p:nvSpPr>
        <p:spPr>
          <a:xfrm>
            <a:off x="8771468" y="4605867"/>
            <a:ext cx="2777066" cy="17285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Which path did Ella take to become an Offshore Wind Engineer?</a:t>
            </a:r>
          </a:p>
        </p:txBody>
      </p:sp>
    </p:spTree>
    <p:extLst>
      <p:ext uri="{BB962C8B-B14F-4D97-AF65-F5344CB8AC3E}">
        <p14:creationId xmlns:p14="http://schemas.microsoft.com/office/powerpoint/2010/main" val="11909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DBDE22C-C5FF-622F-6903-E82D89207EC1}"/>
              </a:ext>
            </a:extLst>
          </p:cNvPr>
          <p:cNvSpPr>
            <a:spLocks noChangeArrowheads="1"/>
          </p:cNvSpPr>
          <p:nvPr/>
        </p:nvSpPr>
        <p:spPr bwMode="auto">
          <a:xfrm>
            <a:off x="455259" y="1249063"/>
            <a:ext cx="1111430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rPr>
              <a:t>Purpose of the Resource</a:t>
            </a: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This resource introduces KS2 pupils to the concept of career pathways and helps them understand how choices made during and after school can lead to different opportunities. It focuses on three main post-16 routes: </a:t>
            </a:r>
            <a:r>
              <a:rPr kumimoji="0" lang="en-US" altLang="en-US" sz="1200" b="1" i="0" u="none" strike="noStrike" cap="none" normalizeH="0" baseline="0" dirty="0">
                <a:ln>
                  <a:noFill/>
                </a:ln>
                <a:solidFill>
                  <a:schemeClr val="tx1"/>
                </a:solidFill>
                <a:effectLst/>
              </a:rPr>
              <a:t>Apprenticeships, T Levels, and A Levels</a:t>
            </a:r>
            <a:r>
              <a:rPr kumimoji="0" lang="en-US" altLang="en-US" sz="1200" b="0" i="0" u="none" strike="noStrike" cap="none" normalizeH="0" baseline="0" dirty="0">
                <a:ln>
                  <a:noFill/>
                </a:ln>
                <a:solidFill>
                  <a:schemeClr val="tx1"/>
                </a:solidFill>
                <a:effectLst/>
              </a:rPr>
              <a:t>, encouraging pupils to link these pathways to their interests and aspirations.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rPr>
              <a:t>Why It Matters</a:t>
            </a: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Early exposure to career pathways helps pupils see the relevance of learning, motivates them to develop skills, and broadens their understanding of future options. It supports Gatsby Benchmark 2 (Learning from career and </a:t>
            </a:r>
            <a:r>
              <a:rPr kumimoji="0" lang="en-US" altLang="en-US" sz="1200" b="0" i="0" u="none" strike="noStrike" cap="none" normalizeH="0" baseline="0" dirty="0" err="1">
                <a:ln>
                  <a:noFill/>
                </a:ln>
                <a:solidFill>
                  <a:schemeClr val="tx1"/>
                </a:solidFill>
                <a:effectLst/>
              </a:rPr>
              <a:t>labour</a:t>
            </a:r>
            <a:r>
              <a:rPr kumimoji="0" lang="en-US" altLang="en-US" sz="1200" b="0" i="0" u="none" strike="noStrike" cap="none" normalizeH="0" baseline="0" dirty="0">
                <a:ln>
                  <a:noFill/>
                </a:ln>
                <a:solidFill>
                  <a:schemeClr val="tx1"/>
                </a:solidFill>
                <a:effectLst/>
              </a:rPr>
              <a:t> market information), Benchmark 4 (Linking curriculum learning to careers) and Benchmark 7 (</a:t>
            </a:r>
            <a:r>
              <a:rPr kumimoji="0" lang="en-GB" altLang="en-US" sz="1200" b="0" i="0" u="none" strike="noStrike" cap="none" normalizeH="0" baseline="0" dirty="0">
                <a:ln>
                  <a:noFill/>
                </a:ln>
                <a:solidFill>
                  <a:schemeClr val="tx1"/>
                </a:solidFill>
                <a:effectLst/>
              </a:rPr>
              <a:t>Encounters with Further and Higher Education).</a:t>
            </a:r>
            <a:endParaRPr kumimoji="0" lang="en-US" altLang="en-US" sz="1200" b="0" i="0" u="none" strike="noStrike" cap="none" normalizeH="0" baseline="0" dirty="0">
              <a:ln>
                <a:noFill/>
              </a:ln>
              <a:solidFill>
                <a:schemeClr val="tx1"/>
              </a:solidFill>
              <a:effectLst/>
            </a:endParaRPr>
          </a:p>
        </p:txBody>
      </p:sp>
      <p:sp>
        <p:nvSpPr>
          <p:cNvPr id="5" name="Rectangle 3">
            <a:extLst>
              <a:ext uri="{FF2B5EF4-FFF2-40B4-BE49-F238E27FC236}">
                <a16:creationId xmlns:a16="http://schemas.microsoft.com/office/drawing/2014/main" id="{8D8DB332-A05B-4FBC-88C1-DF05EC3B6F32}"/>
              </a:ext>
            </a:extLst>
          </p:cNvPr>
          <p:cNvSpPr>
            <a:spLocks noChangeArrowheads="1"/>
          </p:cNvSpPr>
          <p:nvPr/>
        </p:nvSpPr>
        <p:spPr bwMode="auto">
          <a:xfrm>
            <a:off x="455258" y="3095722"/>
            <a:ext cx="1111430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rPr>
              <a:t>Suggestions for Delivery: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rPr>
              <a:t>Single Session Approach (60 mins)</a:t>
            </a:r>
            <a:endParaRPr lang="en-US" altLang="en-US" sz="1200" b="1" dirty="0"/>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Starter: “When I grow up…” activity (Slide 3) – pupils share aspirations.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Main: Explore pathways (Slides 5–16), watch videos, and discuss real-life stories (Slides 17–23).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Plenary: Revisit aspirations and update pathways (Slides 24–25). </a:t>
            </a:r>
          </a:p>
          <a:p>
            <a:pPr marR="0" lvl="0" algn="l" defTabSz="914400" rtl="0" eaLnBrk="0" fontAlgn="base" latinLnBrk="0" hangingPunct="0">
              <a:lnSpc>
                <a:spcPct val="100000"/>
              </a:lnSpc>
              <a:spcBef>
                <a:spcPct val="0"/>
              </a:spcBef>
              <a:spcAft>
                <a:spcPct val="0"/>
              </a:spcAft>
              <a:buClrTx/>
              <a:buSzTx/>
              <a:tabLst/>
            </a:pPr>
            <a:endParaRPr kumimoji="0" lang="en-US" altLang="en-US" sz="1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rPr>
              <a:t>Split Across Multiple Sessions</a:t>
            </a:r>
            <a:endParaRPr lang="en-US" altLang="en-US" sz="1200" dirty="0"/>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Session 1: Introduction to careers and pathways; focus on A Levels.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Session 2: Explore T Levels and Apprenticeships with videos and discussion. </a:t>
            </a:r>
          </a:p>
          <a:p>
            <a:pPr marR="0" lvl="0" algn="l" defTabSz="914400" rtl="0" eaLnBrk="0" fontAlgn="base" latinLnBrk="0" hangingPunct="0">
              <a:lnSpc>
                <a:spcPct val="100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Session 3: Real-life stories and pathway mapping activity.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304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70DE-6C09-88BD-59A8-BB6D9249056B}"/>
              </a:ext>
            </a:extLst>
          </p:cNvPr>
          <p:cNvSpPr>
            <a:spLocks noGrp="1"/>
          </p:cNvSpPr>
          <p:nvPr>
            <p:ph type="title"/>
          </p:nvPr>
        </p:nvSpPr>
        <p:spPr/>
        <p:txBody>
          <a:bodyPr/>
          <a:lstStyle/>
          <a:p>
            <a:r>
              <a:rPr lang="en-GB"/>
              <a:t>Ella’s career path</a:t>
            </a:r>
          </a:p>
        </p:txBody>
      </p:sp>
      <p:pic>
        <p:nvPicPr>
          <p:cNvPr id="5" name="Picture 4" descr="A person in a safety vest and helmet&#10;&#10;AI-generated content may be incorrect.">
            <a:extLst>
              <a:ext uri="{FF2B5EF4-FFF2-40B4-BE49-F238E27FC236}">
                <a16:creationId xmlns:a16="http://schemas.microsoft.com/office/drawing/2014/main" id="{C06C0034-C227-8E81-906A-C3C06A921F91}"/>
              </a:ext>
            </a:extLst>
          </p:cNvPr>
          <p:cNvPicPr>
            <a:picLocks noChangeAspect="1"/>
          </p:cNvPicPr>
          <p:nvPr/>
        </p:nvPicPr>
        <p:blipFill>
          <a:blip r:embed="rId2"/>
          <a:stretch>
            <a:fillRect/>
          </a:stretch>
        </p:blipFill>
        <p:spPr>
          <a:xfrm>
            <a:off x="5005895" y="1186238"/>
            <a:ext cx="6728285" cy="4485523"/>
          </a:xfrm>
          <a:prstGeom prst="rect">
            <a:avLst/>
          </a:prstGeom>
        </p:spPr>
      </p:pic>
    </p:spTree>
    <p:extLst>
      <p:ext uri="{BB962C8B-B14F-4D97-AF65-F5344CB8AC3E}">
        <p14:creationId xmlns:p14="http://schemas.microsoft.com/office/powerpoint/2010/main" val="26406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583B-580C-0E71-A39A-141BD4FAF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55D22-1E39-979E-5474-2EF601CE7877}"/>
              </a:ext>
            </a:extLst>
          </p:cNvPr>
          <p:cNvSpPr>
            <a:spLocks noGrp="1"/>
          </p:cNvSpPr>
          <p:nvPr>
            <p:ph type="title"/>
          </p:nvPr>
        </p:nvSpPr>
        <p:spPr/>
        <p:txBody>
          <a:bodyPr/>
          <a:lstStyle/>
          <a:p>
            <a:r>
              <a:rPr lang="en-GB"/>
              <a:t>Story 2</a:t>
            </a:r>
          </a:p>
        </p:txBody>
      </p:sp>
      <p:sp>
        <p:nvSpPr>
          <p:cNvPr id="4" name="Text Placeholder 3">
            <a:extLst>
              <a:ext uri="{FF2B5EF4-FFF2-40B4-BE49-F238E27FC236}">
                <a16:creationId xmlns:a16="http://schemas.microsoft.com/office/drawing/2014/main" id="{36EF1D25-8B9D-4167-9CD3-7D5924540485}"/>
              </a:ext>
            </a:extLst>
          </p:cNvPr>
          <p:cNvSpPr>
            <a:spLocks noGrp="1"/>
          </p:cNvSpPr>
          <p:nvPr>
            <p:ph type="body" sz="quarter" idx="11"/>
          </p:nvPr>
        </p:nvSpPr>
        <p:spPr/>
        <p:txBody>
          <a:bodyPr/>
          <a:lstStyle/>
          <a:p>
            <a:r>
              <a:rPr lang="en-GB" b="1" dirty="0"/>
              <a:t>Jack – Pharmacist </a:t>
            </a:r>
          </a:p>
          <a:p>
            <a:endParaRPr lang="en-GB" dirty="0"/>
          </a:p>
        </p:txBody>
      </p:sp>
      <p:sp>
        <p:nvSpPr>
          <p:cNvPr id="10" name="Rectangle 9">
            <a:extLst>
              <a:ext uri="{FF2B5EF4-FFF2-40B4-BE49-F238E27FC236}">
                <a16:creationId xmlns:a16="http://schemas.microsoft.com/office/drawing/2014/main" id="{65491AE7-34C1-A89F-4B1E-CB5971DEC008}"/>
              </a:ext>
            </a:extLst>
          </p:cNvPr>
          <p:cNvSpPr/>
          <p:nvPr/>
        </p:nvSpPr>
        <p:spPr>
          <a:xfrm>
            <a:off x="8771468" y="4605867"/>
            <a:ext cx="2777066" cy="172855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Which path did Jack take to become a Pharmacist?</a:t>
            </a:r>
          </a:p>
        </p:txBody>
      </p:sp>
      <p:pic>
        <p:nvPicPr>
          <p:cNvPr id="5" name="Picture 4" descr="A cartoon of a person in a white coat&#10;&#10;AI-generated content may be incorrect.">
            <a:extLst>
              <a:ext uri="{FF2B5EF4-FFF2-40B4-BE49-F238E27FC236}">
                <a16:creationId xmlns:a16="http://schemas.microsoft.com/office/drawing/2014/main" id="{6BC066BC-20FE-1DB3-F5B5-BEA662572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86" y="4423606"/>
            <a:ext cx="2144888" cy="2093079"/>
          </a:xfrm>
          <a:prstGeom prst="ellipse">
            <a:avLst/>
          </a:prstGeom>
          <a:ln w="57150">
            <a:solidFill>
              <a:schemeClr val="tx1"/>
            </a:solidFill>
          </a:ln>
        </p:spPr>
      </p:pic>
      <p:sp>
        <p:nvSpPr>
          <p:cNvPr id="9" name="Thought Bubble: Cloud 8">
            <a:extLst>
              <a:ext uri="{FF2B5EF4-FFF2-40B4-BE49-F238E27FC236}">
                <a16:creationId xmlns:a16="http://schemas.microsoft.com/office/drawing/2014/main" id="{7502F64A-11A6-0BDD-1012-B5DF8B3A8328}"/>
              </a:ext>
            </a:extLst>
          </p:cNvPr>
          <p:cNvSpPr/>
          <p:nvPr/>
        </p:nvSpPr>
        <p:spPr>
          <a:xfrm>
            <a:off x="4730045" y="230062"/>
            <a:ext cx="6818490" cy="3359806"/>
          </a:xfrm>
          <a:prstGeom prst="cloudCallout">
            <a:avLst>
              <a:gd name="adj1" fmla="val -29879"/>
              <a:gd name="adj2" fmla="val 83782"/>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en-GB" sz="1600" i="1" dirty="0"/>
              <a:t>"In primary school, I loved helping my friends and doing science experiments. At secondary school, I worked hard in Chemistry and Biology. After GCSEs, I studied </a:t>
            </a:r>
            <a:r>
              <a:rPr lang="en-GB" sz="1600" b="1" i="1" dirty="0"/>
              <a:t>A Levels in Chemistry and Biology</a:t>
            </a:r>
            <a:r>
              <a:rPr lang="en-GB" sz="1600" i="1" dirty="0"/>
              <a:t>, then went to </a:t>
            </a:r>
            <a:r>
              <a:rPr lang="en-GB" sz="1600" b="1" i="1" dirty="0"/>
              <a:t>university to study Pharmacy</a:t>
            </a:r>
            <a:r>
              <a:rPr lang="en-GB" sz="1600" i="1" dirty="0"/>
              <a:t>. Now, I work in a hospital making sure people get the right medicine to feel better."</a:t>
            </a:r>
            <a:endParaRPr lang="en-GB" dirty="0"/>
          </a:p>
        </p:txBody>
      </p:sp>
    </p:spTree>
    <p:extLst>
      <p:ext uri="{BB962C8B-B14F-4D97-AF65-F5344CB8AC3E}">
        <p14:creationId xmlns:p14="http://schemas.microsoft.com/office/powerpoint/2010/main" val="41510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A323-4D37-7B02-6DFE-43A9F8D24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05129-79AC-831C-8EA0-818F4AF063DB}"/>
              </a:ext>
            </a:extLst>
          </p:cNvPr>
          <p:cNvSpPr>
            <a:spLocks noGrp="1"/>
          </p:cNvSpPr>
          <p:nvPr>
            <p:ph type="title"/>
          </p:nvPr>
        </p:nvSpPr>
        <p:spPr/>
        <p:txBody>
          <a:bodyPr/>
          <a:lstStyle/>
          <a:p>
            <a:r>
              <a:rPr lang="en-GB" dirty="0"/>
              <a:t>Jack’s career path</a:t>
            </a:r>
          </a:p>
        </p:txBody>
      </p:sp>
      <p:pic>
        <p:nvPicPr>
          <p:cNvPr id="1028" name="Picture 4">
            <a:extLst>
              <a:ext uri="{FF2B5EF4-FFF2-40B4-BE49-F238E27FC236}">
                <a16:creationId xmlns:a16="http://schemas.microsoft.com/office/drawing/2014/main" id="{A36F8F7B-6EFD-E1FE-6928-534DA7542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180" y="1478280"/>
            <a:ext cx="5852160"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406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72DBA-77FC-9078-9630-331C16B73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D193B-1789-A312-D5BC-6A07F84F3B57}"/>
              </a:ext>
            </a:extLst>
          </p:cNvPr>
          <p:cNvSpPr>
            <a:spLocks noGrp="1"/>
          </p:cNvSpPr>
          <p:nvPr>
            <p:ph type="title"/>
          </p:nvPr>
        </p:nvSpPr>
        <p:spPr/>
        <p:txBody>
          <a:bodyPr/>
          <a:lstStyle/>
          <a:p>
            <a:r>
              <a:rPr lang="en-GB"/>
              <a:t>Story 3</a:t>
            </a:r>
          </a:p>
        </p:txBody>
      </p:sp>
      <p:sp>
        <p:nvSpPr>
          <p:cNvPr id="4" name="Text Placeholder 3">
            <a:extLst>
              <a:ext uri="{FF2B5EF4-FFF2-40B4-BE49-F238E27FC236}">
                <a16:creationId xmlns:a16="http://schemas.microsoft.com/office/drawing/2014/main" id="{E4B561E5-DD30-47BF-2866-F7DF61F5E18A}"/>
              </a:ext>
            </a:extLst>
          </p:cNvPr>
          <p:cNvSpPr>
            <a:spLocks noGrp="1"/>
          </p:cNvSpPr>
          <p:nvPr>
            <p:ph type="body" sz="quarter" idx="11"/>
          </p:nvPr>
        </p:nvSpPr>
        <p:spPr/>
        <p:txBody>
          <a:bodyPr/>
          <a:lstStyle/>
          <a:p>
            <a:r>
              <a:rPr lang="en-GB" b="1" dirty="0"/>
              <a:t>Amina – Construction Site Supervisor</a:t>
            </a:r>
          </a:p>
          <a:p>
            <a:endParaRPr lang="en-GB" dirty="0"/>
          </a:p>
        </p:txBody>
      </p:sp>
      <p:sp>
        <p:nvSpPr>
          <p:cNvPr id="10" name="Rectangle 9">
            <a:extLst>
              <a:ext uri="{FF2B5EF4-FFF2-40B4-BE49-F238E27FC236}">
                <a16:creationId xmlns:a16="http://schemas.microsoft.com/office/drawing/2014/main" id="{423DEB22-006E-069E-6F85-EB96F2C03590}"/>
              </a:ext>
            </a:extLst>
          </p:cNvPr>
          <p:cNvSpPr/>
          <p:nvPr/>
        </p:nvSpPr>
        <p:spPr>
          <a:xfrm>
            <a:off x="8771468" y="4605867"/>
            <a:ext cx="2777066" cy="1728559"/>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t>Which path did Amina take to become a construction site supervisor?</a:t>
            </a:r>
          </a:p>
        </p:txBody>
      </p:sp>
      <p:sp>
        <p:nvSpPr>
          <p:cNvPr id="9" name="Thought Bubble: Cloud 8">
            <a:extLst>
              <a:ext uri="{FF2B5EF4-FFF2-40B4-BE49-F238E27FC236}">
                <a16:creationId xmlns:a16="http://schemas.microsoft.com/office/drawing/2014/main" id="{C9EF9C64-3151-E520-943D-61E04802F9E8}"/>
              </a:ext>
            </a:extLst>
          </p:cNvPr>
          <p:cNvSpPr/>
          <p:nvPr/>
        </p:nvSpPr>
        <p:spPr>
          <a:xfrm>
            <a:off x="4617685" y="230062"/>
            <a:ext cx="7285828" cy="3359806"/>
          </a:xfrm>
          <a:prstGeom prst="cloudCallout">
            <a:avLst>
              <a:gd name="adj1" fmla="val -44733"/>
              <a:gd name="adj2" fmla="val 81295"/>
            </a:avLst>
          </a:prstGeom>
          <a:ln w="57150"/>
        </p:spPr>
        <p:style>
          <a:lnRef idx="2">
            <a:schemeClr val="accent5"/>
          </a:lnRef>
          <a:fillRef idx="1">
            <a:schemeClr val="lt1"/>
          </a:fillRef>
          <a:effectRef idx="0">
            <a:schemeClr val="accent5"/>
          </a:effectRef>
          <a:fontRef idx="minor">
            <a:schemeClr val="dk1"/>
          </a:fontRef>
        </p:style>
        <p:txBody>
          <a:bodyPr rtlCol="0" anchor="ctr"/>
          <a:lstStyle/>
          <a:p>
            <a:r>
              <a:rPr lang="en-GB" sz="1600" dirty="0"/>
              <a:t>"When I was little, I liked drawing buildings and playing with blocks. At secondary school, I enjoyed Design &amp; Technology and Maths. After GCSEs, I studied a </a:t>
            </a:r>
            <a:r>
              <a:rPr lang="en-GB" sz="1600" b="1" dirty="0"/>
              <a:t>T Level in Design, Surveying and Planning for Construction</a:t>
            </a:r>
            <a:r>
              <a:rPr lang="en-GB" sz="1600" dirty="0"/>
              <a:t>. Then I joined a </a:t>
            </a:r>
            <a:r>
              <a:rPr lang="en-GB" sz="1600" b="1" dirty="0"/>
              <a:t>Construction Site Supervisor Apprenticeship</a:t>
            </a:r>
            <a:r>
              <a:rPr lang="en-GB" sz="1600" dirty="0"/>
              <a:t>. Now, I help plan big building projects in the North East, making sure everything is safe and on time."</a:t>
            </a:r>
            <a:endParaRPr lang="en-GB" dirty="0"/>
          </a:p>
        </p:txBody>
      </p:sp>
      <p:pic>
        <p:nvPicPr>
          <p:cNvPr id="5" name="Picture 4" descr="A cartoon of a person wearing a hard hat&#10;&#10;AI-generated content may be incorrect.">
            <a:extLst>
              <a:ext uri="{FF2B5EF4-FFF2-40B4-BE49-F238E27FC236}">
                <a16:creationId xmlns:a16="http://schemas.microsoft.com/office/drawing/2014/main" id="{8FCB25E1-6302-7219-95B8-7CA8F3558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684" y="4789876"/>
            <a:ext cx="2145145" cy="1925884"/>
          </a:xfrm>
          <a:prstGeom prst="ellipse">
            <a:avLst/>
          </a:prstGeom>
          <a:ln w="76200">
            <a:solidFill>
              <a:schemeClr val="tx1"/>
            </a:solidFill>
          </a:ln>
        </p:spPr>
      </p:pic>
    </p:spTree>
    <p:extLst>
      <p:ext uri="{BB962C8B-B14F-4D97-AF65-F5344CB8AC3E}">
        <p14:creationId xmlns:p14="http://schemas.microsoft.com/office/powerpoint/2010/main" val="164100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44F62-02A6-3323-2173-90B4CB2E0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85EB2-7AFB-3284-22C9-8EFF9CCAEDD3}"/>
              </a:ext>
            </a:extLst>
          </p:cNvPr>
          <p:cNvSpPr>
            <a:spLocks noGrp="1"/>
          </p:cNvSpPr>
          <p:nvPr>
            <p:ph type="title"/>
          </p:nvPr>
        </p:nvSpPr>
        <p:spPr/>
        <p:txBody>
          <a:bodyPr/>
          <a:lstStyle/>
          <a:p>
            <a:r>
              <a:rPr lang="en-GB" dirty="0"/>
              <a:t>Amina’s career path</a:t>
            </a:r>
          </a:p>
        </p:txBody>
      </p:sp>
      <p:pic>
        <p:nvPicPr>
          <p:cNvPr id="2050" name="Picture 2">
            <a:extLst>
              <a:ext uri="{FF2B5EF4-FFF2-40B4-BE49-F238E27FC236}">
                <a16:creationId xmlns:a16="http://schemas.microsoft.com/office/drawing/2014/main" id="{77717655-FB3B-EC03-73ED-80B15B820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1545166"/>
            <a:ext cx="5651500" cy="37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1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16DB3-9BAC-726D-09C6-AB6D9CF27C0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4BCA1BF-BA3A-27DB-8654-EBFCB420C366}"/>
              </a:ext>
            </a:extLst>
          </p:cNvPr>
          <p:cNvSpPr>
            <a:spLocks noGrp="1"/>
          </p:cNvSpPr>
          <p:nvPr>
            <p:ph type="title"/>
          </p:nvPr>
        </p:nvSpPr>
        <p:spPr>
          <a:xfrm>
            <a:off x="288487" y="1395988"/>
            <a:ext cx="3760400" cy="659476"/>
          </a:xfrm>
        </p:spPr>
        <p:txBody>
          <a:bodyPr anchor="ctr">
            <a:normAutofit/>
          </a:bodyPr>
          <a:lstStyle/>
          <a:p>
            <a:r>
              <a:rPr lang="en-US"/>
              <a:t>When I grow up?</a:t>
            </a:r>
          </a:p>
        </p:txBody>
      </p:sp>
      <p:sp>
        <p:nvSpPr>
          <p:cNvPr id="17" name="Text Placeholder 3">
            <a:extLst>
              <a:ext uri="{FF2B5EF4-FFF2-40B4-BE49-F238E27FC236}">
                <a16:creationId xmlns:a16="http://schemas.microsoft.com/office/drawing/2014/main" id="{E2AECE02-EF24-91DF-1CCF-4386DCA2878C}"/>
              </a:ext>
            </a:extLst>
          </p:cNvPr>
          <p:cNvSpPr>
            <a:spLocks noGrp="1"/>
          </p:cNvSpPr>
          <p:nvPr>
            <p:ph type="body" sz="quarter" idx="11"/>
          </p:nvPr>
        </p:nvSpPr>
        <p:spPr>
          <a:xfrm>
            <a:off x="261532" y="2252663"/>
            <a:ext cx="3761193" cy="1787525"/>
          </a:xfrm>
        </p:spPr>
        <p:txBody>
          <a:bodyPr/>
          <a:lstStyle/>
          <a:p>
            <a:endParaRPr lang="en-US"/>
          </a:p>
        </p:txBody>
      </p:sp>
      <p:pic>
        <p:nvPicPr>
          <p:cNvPr id="5" name="Picture 2">
            <a:extLst>
              <a:ext uri="{FF2B5EF4-FFF2-40B4-BE49-F238E27FC236}">
                <a16:creationId xmlns:a16="http://schemas.microsoft.com/office/drawing/2014/main" id="{96B135E5-1B17-421A-0195-5A8AD297D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238" y="2239011"/>
            <a:ext cx="5820936" cy="3880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9E0C8E81-51B3-9D50-EBFD-A6F620122E70}"/>
              </a:ext>
            </a:extLst>
          </p:cNvPr>
          <p:cNvSpPr/>
          <p:nvPr/>
        </p:nvSpPr>
        <p:spPr>
          <a:xfrm>
            <a:off x="7909706" y="335131"/>
            <a:ext cx="3495126" cy="2121714"/>
          </a:xfrm>
          <a:prstGeom prst="cloudCallout">
            <a:avLst>
              <a:gd name="adj1" fmla="val -47439"/>
              <a:gd name="adj2" fmla="val 68637"/>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b="1">
                <a:latin typeface="Aptos" panose="020B0004020202020204" pitchFamily="34" charset="0"/>
              </a:rPr>
              <a:t>When I grow up, I want to be……</a:t>
            </a:r>
          </a:p>
        </p:txBody>
      </p:sp>
    </p:spTree>
    <p:extLst>
      <p:ext uri="{BB962C8B-B14F-4D97-AF65-F5344CB8AC3E}">
        <p14:creationId xmlns:p14="http://schemas.microsoft.com/office/powerpoint/2010/main" val="197945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E29B-8BA5-26DA-1296-CDEB7590C9D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51840F0-6509-F96F-8922-ACB290EF7C88}"/>
              </a:ext>
            </a:extLst>
          </p:cNvPr>
          <p:cNvSpPr>
            <a:spLocks noGrp="1"/>
          </p:cNvSpPr>
          <p:nvPr>
            <p:ph type="title"/>
          </p:nvPr>
        </p:nvSpPr>
        <p:spPr>
          <a:xfrm>
            <a:off x="288487" y="1395988"/>
            <a:ext cx="3760400" cy="659476"/>
          </a:xfrm>
        </p:spPr>
        <p:txBody>
          <a:bodyPr anchor="ctr">
            <a:normAutofit/>
          </a:bodyPr>
          <a:lstStyle/>
          <a:p>
            <a:r>
              <a:rPr lang="en-US"/>
              <a:t>Pathway to success</a:t>
            </a:r>
          </a:p>
        </p:txBody>
      </p:sp>
      <p:pic>
        <p:nvPicPr>
          <p:cNvPr id="2" name="Picture 2" descr="Free Images : boy, thinking, calculation, kid, sitting, toddler ...">
            <a:extLst>
              <a:ext uri="{FF2B5EF4-FFF2-40B4-BE49-F238E27FC236}">
                <a16:creationId xmlns:a16="http://schemas.microsoft.com/office/drawing/2014/main" id="{4D14A448-CC8A-C659-FBBF-646CE87D1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028" y="2806979"/>
            <a:ext cx="4615479" cy="307698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10F7BF6A-AC94-6DAF-EDE7-EEF4540524F1}"/>
              </a:ext>
            </a:extLst>
          </p:cNvPr>
          <p:cNvSpPr/>
          <p:nvPr/>
        </p:nvSpPr>
        <p:spPr>
          <a:xfrm>
            <a:off x="7638683" y="289351"/>
            <a:ext cx="3495126" cy="2121714"/>
          </a:xfrm>
          <a:prstGeom prst="cloudCallout">
            <a:avLst>
              <a:gd name="adj1" fmla="val -49714"/>
              <a:gd name="adj2" fmla="val 68637"/>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b="1">
                <a:latin typeface="Aptos" panose="020B0004020202020204" pitchFamily="34" charset="0"/>
              </a:rPr>
              <a:t>But how will I get there?</a:t>
            </a:r>
          </a:p>
        </p:txBody>
      </p:sp>
      <p:sp>
        <p:nvSpPr>
          <p:cNvPr id="3" name="Thought Bubble: Cloud 2">
            <a:extLst>
              <a:ext uri="{FF2B5EF4-FFF2-40B4-BE49-F238E27FC236}">
                <a16:creationId xmlns:a16="http://schemas.microsoft.com/office/drawing/2014/main" id="{D836349F-8438-F39F-839B-465BE8135100}"/>
              </a:ext>
            </a:extLst>
          </p:cNvPr>
          <p:cNvSpPr/>
          <p:nvPr/>
        </p:nvSpPr>
        <p:spPr>
          <a:xfrm>
            <a:off x="3906666" y="335131"/>
            <a:ext cx="3495126" cy="2121714"/>
          </a:xfrm>
          <a:prstGeom prst="cloudCallout">
            <a:avLst>
              <a:gd name="adj1" fmla="val 33082"/>
              <a:gd name="adj2" fmla="val 92580"/>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b="1">
                <a:latin typeface="Aptos" panose="020B0004020202020204" pitchFamily="34" charset="0"/>
              </a:rPr>
              <a:t>When I grow up, I want to be……</a:t>
            </a:r>
          </a:p>
        </p:txBody>
      </p:sp>
    </p:spTree>
    <p:extLst>
      <p:ext uri="{BB962C8B-B14F-4D97-AF65-F5344CB8AC3E}">
        <p14:creationId xmlns:p14="http://schemas.microsoft.com/office/powerpoint/2010/main" val="27338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344A-B796-D76C-AB94-6FBD905CA740}"/>
              </a:ext>
            </a:extLst>
          </p:cNvPr>
          <p:cNvSpPr>
            <a:spLocks noGrp="1"/>
          </p:cNvSpPr>
          <p:nvPr>
            <p:ph type="title"/>
          </p:nvPr>
        </p:nvSpPr>
        <p:spPr/>
        <p:txBody>
          <a:bodyPr/>
          <a:lstStyle/>
          <a:p>
            <a:r>
              <a:rPr lang="en-GB">
                <a:solidFill>
                  <a:schemeClr val="bg1"/>
                </a:solidFill>
              </a:rPr>
              <a:t>Next steps</a:t>
            </a:r>
          </a:p>
        </p:txBody>
      </p:sp>
      <p:sp>
        <p:nvSpPr>
          <p:cNvPr id="5" name="Content Placeholder 4">
            <a:extLst>
              <a:ext uri="{FF2B5EF4-FFF2-40B4-BE49-F238E27FC236}">
                <a16:creationId xmlns:a16="http://schemas.microsoft.com/office/drawing/2014/main" id="{9F92B815-5954-1251-B4D8-DC11AC460979}"/>
              </a:ext>
            </a:extLst>
          </p:cNvPr>
          <p:cNvSpPr>
            <a:spLocks noGrp="1"/>
          </p:cNvSpPr>
          <p:nvPr>
            <p:ph idx="1"/>
          </p:nvPr>
        </p:nvSpPr>
        <p:spPr/>
        <p:txBody>
          <a:bodyPr/>
          <a:lstStyle/>
          <a:p>
            <a:endParaRPr lang="en-GB"/>
          </a:p>
        </p:txBody>
      </p:sp>
      <p:pic>
        <p:nvPicPr>
          <p:cNvPr id="7" name="Picture 6" descr="A screenshot of a website&#10;&#10;AI-generated content may be incorrect.">
            <a:extLst>
              <a:ext uri="{FF2B5EF4-FFF2-40B4-BE49-F238E27FC236}">
                <a16:creationId xmlns:a16="http://schemas.microsoft.com/office/drawing/2014/main" id="{7251CB8C-2FB4-5AD8-EF7D-19229DC3719D}"/>
              </a:ext>
            </a:extLst>
          </p:cNvPr>
          <p:cNvPicPr>
            <a:picLocks noChangeAspect="1"/>
          </p:cNvPicPr>
          <p:nvPr/>
        </p:nvPicPr>
        <p:blipFill>
          <a:blip r:embed="rId3"/>
          <a:stretch>
            <a:fillRect/>
          </a:stretch>
        </p:blipFill>
        <p:spPr>
          <a:xfrm>
            <a:off x="4537390" y="219445"/>
            <a:ext cx="4394060" cy="4320347"/>
          </a:xfrm>
          <a:prstGeom prst="rect">
            <a:avLst/>
          </a:prstGeom>
        </p:spPr>
      </p:pic>
      <p:sp>
        <p:nvSpPr>
          <p:cNvPr id="9" name="Title 1">
            <a:extLst>
              <a:ext uri="{FF2B5EF4-FFF2-40B4-BE49-F238E27FC236}">
                <a16:creationId xmlns:a16="http://schemas.microsoft.com/office/drawing/2014/main" id="{EEB58B5F-81FB-A38A-246C-5F8B01A904F3}"/>
              </a:ext>
            </a:extLst>
          </p:cNvPr>
          <p:cNvSpPr txBox="1">
            <a:spLocks/>
          </p:cNvSpPr>
          <p:nvPr/>
        </p:nvSpPr>
        <p:spPr>
          <a:xfrm>
            <a:off x="236295" y="665303"/>
            <a:ext cx="3760400" cy="387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ptos Display" panose="020B0004020202020204" pitchFamily="34" charset="0"/>
                <a:ea typeface="+mj-ea"/>
                <a:cs typeface="+mj-cs"/>
              </a:defRPr>
            </a:lvl1pPr>
          </a:lstStyle>
          <a:p>
            <a:r>
              <a:rPr lang="en-US" sz="2400">
                <a:solidFill>
                  <a:srgbClr val="FFFFFF"/>
                </a:solidFill>
                <a:latin typeface="Aptos Display"/>
              </a:rPr>
              <a:t>Visit the </a:t>
            </a:r>
            <a:r>
              <a:rPr lang="en-US" sz="2400">
                <a:solidFill>
                  <a:srgbClr val="FFFFFF"/>
                </a:solidFill>
                <a:latin typeface="Aptos Display"/>
                <a:hlinkClick r:id="rId4"/>
              </a:rPr>
              <a:t>National Careers Service</a:t>
            </a:r>
            <a:r>
              <a:rPr lang="en-US" sz="2400">
                <a:solidFill>
                  <a:srgbClr val="FFFFFF"/>
                </a:solidFill>
                <a:latin typeface="Aptos Display"/>
              </a:rPr>
              <a:t> </a:t>
            </a:r>
            <a:r>
              <a:rPr lang="en-US" sz="2400" b="0">
                <a:solidFill>
                  <a:srgbClr val="FFFFFF"/>
                </a:solidFill>
                <a:latin typeface="Aptos Display"/>
              </a:rPr>
              <a:t>to </a:t>
            </a:r>
            <a:r>
              <a:rPr lang="en-US" sz="2400">
                <a:solidFill>
                  <a:srgbClr val="FFFFFF"/>
                </a:solidFill>
                <a:latin typeface="Aptos Display"/>
              </a:rPr>
              <a:t>explore careers </a:t>
            </a:r>
            <a:r>
              <a:rPr lang="en-US" sz="2400" b="0">
                <a:solidFill>
                  <a:srgbClr val="FFFFFF"/>
                </a:solidFill>
                <a:latin typeface="Aptos Display"/>
              </a:rPr>
              <a:t>and </a:t>
            </a:r>
            <a:r>
              <a:rPr lang="en-US" sz="2400">
                <a:solidFill>
                  <a:srgbClr val="FFFFFF"/>
                </a:solidFill>
                <a:latin typeface="Aptos Display"/>
              </a:rPr>
              <a:t>different pathways </a:t>
            </a:r>
            <a:r>
              <a:rPr lang="en-US" sz="2400" b="0">
                <a:solidFill>
                  <a:srgbClr val="FFFFFF"/>
                </a:solidFill>
                <a:latin typeface="Aptos Display"/>
              </a:rPr>
              <a:t>/ courses to help you get there</a:t>
            </a:r>
            <a:endParaRPr lang="en-US" sz="2400" b="0">
              <a:solidFill>
                <a:srgbClr val="FFFFFF"/>
              </a:solidFill>
            </a:endParaRPr>
          </a:p>
        </p:txBody>
      </p:sp>
      <p:pic>
        <p:nvPicPr>
          <p:cNvPr id="4" name="Picture 3" descr="A white rectangular object with black text&#10;&#10;AI-generated content may be incorrect.">
            <a:extLst>
              <a:ext uri="{FF2B5EF4-FFF2-40B4-BE49-F238E27FC236}">
                <a16:creationId xmlns:a16="http://schemas.microsoft.com/office/drawing/2014/main" id="{5A2F4EBC-7F91-F4E5-A8E0-0E24AC921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028" y="5210634"/>
            <a:ext cx="6286823" cy="11049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149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881B01-7F40-D8FA-0308-9FC46AD07A68}"/>
              </a:ext>
            </a:extLst>
          </p:cNvPr>
          <p:cNvSpPr>
            <a:spLocks noGrp="1"/>
          </p:cNvSpPr>
          <p:nvPr>
            <p:ph type="title"/>
          </p:nvPr>
        </p:nvSpPr>
        <p:spPr/>
        <p:txBody>
          <a:bodyPr anchor="ctr">
            <a:normAutofit/>
          </a:bodyPr>
          <a:lstStyle/>
          <a:p>
            <a:r>
              <a:rPr lang="en-US" sz="2700">
                <a:solidFill>
                  <a:schemeClr val="bg1"/>
                </a:solidFill>
              </a:rPr>
              <a:t>Lesson Objectives</a:t>
            </a:r>
          </a:p>
        </p:txBody>
      </p:sp>
      <p:sp>
        <p:nvSpPr>
          <p:cNvPr id="14" name="Content Placeholder 2">
            <a:extLst>
              <a:ext uri="{FF2B5EF4-FFF2-40B4-BE49-F238E27FC236}">
                <a16:creationId xmlns:a16="http://schemas.microsoft.com/office/drawing/2014/main" id="{884302EA-9595-2472-F573-7A8E9C783AD7}"/>
              </a:ext>
            </a:extLst>
          </p:cNvPr>
          <p:cNvSpPr>
            <a:spLocks noGrp="1"/>
          </p:cNvSpPr>
          <p:nvPr>
            <p:ph idx="1"/>
          </p:nvPr>
        </p:nvSpPr>
        <p:spPr>
          <a:xfrm>
            <a:off x="4618383" y="1458047"/>
            <a:ext cx="7446239" cy="3941905"/>
          </a:xfrm>
        </p:spPr>
        <p:txBody>
          <a:bodyPr>
            <a:normAutofit lnSpcReduction="10000"/>
          </a:bodyPr>
          <a:lstStyle/>
          <a:p>
            <a:pPr marL="0" indent="0">
              <a:buNone/>
            </a:pPr>
            <a:endParaRPr lang="en-GB" dirty="0"/>
          </a:p>
          <a:p>
            <a:pPr marL="0" indent="0">
              <a:buNone/>
            </a:pPr>
            <a:endParaRPr lang="en-GB" dirty="0"/>
          </a:p>
          <a:p>
            <a:pPr marL="0" indent="0">
              <a:buNone/>
            </a:pPr>
            <a:r>
              <a:rPr lang="en-GB" b="1" dirty="0"/>
              <a:t>By the end of the lesson, pupils will:</a:t>
            </a:r>
          </a:p>
          <a:p>
            <a:pPr marL="457200" indent="-457200">
              <a:buFont typeface="Arial" panose="020B0604020202020204" pitchFamily="34" charset="0"/>
              <a:buChar char="•"/>
            </a:pPr>
            <a:r>
              <a:rPr lang="en-GB" dirty="0"/>
              <a:t>Understand what a career is and why it's important to explore different options.</a:t>
            </a:r>
          </a:p>
          <a:p>
            <a:pPr marL="457200" indent="-457200">
              <a:buFont typeface="Arial" panose="020B0604020202020204" pitchFamily="34" charset="0"/>
              <a:buChar char="•"/>
            </a:pPr>
            <a:r>
              <a:rPr lang="en-GB" dirty="0"/>
              <a:t>Learn about different pathways including Apprenticeships, T Levels and A Levels.</a:t>
            </a:r>
          </a:p>
          <a:p>
            <a:pPr marL="457200" indent="-457200">
              <a:buFont typeface="Arial" panose="020B0604020202020204" pitchFamily="34" charset="0"/>
              <a:buChar char="•"/>
            </a:pPr>
            <a:r>
              <a:rPr lang="en-GB" dirty="0"/>
              <a:t>Begin thinking about their own future aspirations.</a:t>
            </a:r>
            <a:endParaRPr lang="en-US" dirty="0"/>
          </a:p>
        </p:txBody>
      </p:sp>
    </p:spTree>
    <p:extLst>
      <p:ext uri="{BB962C8B-B14F-4D97-AF65-F5344CB8AC3E}">
        <p14:creationId xmlns:p14="http://schemas.microsoft.com/office/powerpoint/2010/main" val="204044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67BB78-F927-75D4-6F69-BDF8D97F5422}"/>
              </a:ext>
            </a:extLst>
          </p:cNvPr>
          <p:cNvSpPr>
            <a:spLocks noGrp="1"/>
          </p:cNvSpPr>
          <p:nvPr>
            <p:ph type="title"/>
          </p:nvPr>
        </p:nvSpPr>
        <p:spPr>
          <a:xfrm>
            <a:off x="288487" y="1395988"/>
            <a:ext cx="3760400" cy="659476"/>
          </a:xfrm>
        </p:spPr>
        <p:txBody>
          <a:bodyPr anchor="ctr">
            <a:normAutofit/>
          </a:bodyPr>
          <a:lstStyle/>
          <a:p>
            <a:r>
              <a:rPr lang="en-US"/>
              <a:t>When I grow up?</a:t>
            </a:r>
          </a:p>
        </p:txBody>
      </p:sp>
      <p:sp>
        <p:nvSpPr>
          <p:cNvPr id="17" name="Text Placeholder 3">
            <a:extLst>
              <a:ext uri="{FF2B5EF4-FFF2-40B4-BE49-F238E27FC236}">
                <a16:creationId xmlns:a16="http://schemas.microsoft.com/office/drawing/2014/main" id="{CF305176-8965-09A3-3F13-2D65BD47D55B}"/>
              </a:ext>
            </a:extLst>
          </p:cNvPr>
          <p:cNvSpPr>
            <a:spLocks noGrp="1"/>
          </p:cNvSpPr>
          <p:nvPr>
            <p:ph type="body" sz="quarter" idx="11"/>
          </p:nvPr>
        </p:nvSpPr>
        <p:spPr>
          <a:xfrm>
            <a:off x="261532" y="2252663"/>
            <a:ext cx="3761193" cy="1787525"/>
          </a:xfrm>
        </p:spPr>
        <p:txBody>
          <a:bodyPr/>
          <a:lstStyle/>
          <a:p>
            <a:endParaRPr lang="en-US"/>
          </a:p>
        </p:txBody>
      </p:sp>
      <p:pic>
        <p:nvPicPr>
          <p:cNvPr id="5" name="Picture 2">
            <a:extLst>
              <a:ext uri="{FF2B5EF4-FFF2-40B4-BE49-F238E27FC236}">
                <a16:creationId xmlns:a16="http://schemas.microsoft.com/office/drawing/2014/main" id="{082413EE-D393-90DD-CB75-D8244A011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238" y="2239011"/>
            <a:ext cx="5820936" cy="3880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7953CF4E-49FA-1820-EF39-AFBCE7D5C81C}"/>
              </a:ext>
            </a:extLst>
          </p:cNvPr>
          <p:cNvSpPr/>
          <p:nvPr/>
        </p:nvSpPr>
        <p:spPr>
          <a:xfrm>
            <a:off x="8036249" y="335131"/>
            <a:ext cx="3495126" cy="2121714"/>
          </a:xfrm>
          <a:prstGeom prst="cloudCallout">
            <a:avLst>
              <a:gd name="adj1" fmla="val -47439"/>
              <a:gd name="adj2" fmla="val 68637"/>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b="1">
                <a:latin typeface="Aptos" panose="020B0004020202020204" pitchFamily="34" charset="0"/>
              </a:rPr>
              <a:t>When I grow up, I want to be……</a:t>
            </a:r>
          </a:p>
        </p:txBody>
      </p:sp>
    </p:spTree>
    <p:extLst>
      <p:ext uri="{BB962C8B-B14F-4D97-AF65-F5344CB8AC3E}">
        <p14:creationId xmlns:p14="http://schemas.microsoft.com/office/powerpoint/2010/main" val="270690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4E1E4-9041-7AEE-DCA9-5B52F76FBF8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FF6C67-EE4A-DA11-05E8-6FD53DA5110F}"/>
              </a:ext>
            </a:extLst>
          </p:cNvPr>
          <p:cNvSpPr>
            <a:spLocks noGrp="1"/>
          </p:cNvSpPr>
          <p:nvPr>
            <p:ph type="title"/>
          </p:nvPr>
        </p:nvSpPr>
        <p:spPr>
          <a:xfrm>
            <a:off x="288487" y="1395988"/>
            <a:ext cx="3760400" cy="659476"/>
          </a:xfrm>
        </p:spPr>
        <p:txBody>
          <a:bodyPr anchor="ctr">
            <a:normAutofit/>
          </a:bodyPr>
          <a:lstStyle/>
          <a:p>
            <a:r>
              <a:rPr lang="en-US"/>
              <a:t>Pathway to success</a:t>
            </a:r>
          </a:p>
        </p:txBody>
      </p:sp>
      <p:pic>
        <p:nvPicPr>
          <p:cNvPr id="2" name="Picture 2" descr="Free Images : boy, thinking, calculation, kid, sitting, toddler ...">
            <a:extLst>
              <a:ext uri="{FF2B5EF4-FFF2-40B4-BE49-F238E27FC236}">
                <a16:creationId xmlns:a16="http://schemas.microsoft.com/office/drawing/2014/main" id="{4D4149A6-6DB0-6D03-7272-18D353730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028" y="2806979"/>
            <a:ext cx="4615479" cy="3076986"/>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19D2093A-5CBD-9ED3-E3D4-EB6AE52AF07D}"/>
              </a:ext>
            </a:extLst>
          </p:cNvPr>
          <p:cNvSpPr/>
          <p:nvPr/>
        </p:nvSpPr>
        <p:spPr>
          <a:xfrm>
            <a:off x="7638683" y="289351"/>
            <a:ext cx="3495126" cy="2121714"/>
          </a:xfrm>
          <a:prstGeom prst="cloudCallout">
            <a:avLst>
              <a:gd name="adj1" fmla="val -49714"/>
              <a:gd name="adj2" fmla="val 68637"/>
            </a:avLst>
          </a:prstGeom>
          <a:ln w="57150"/>
        </p:spPr>
        <p:style>
          <a:lnRef idx="2">
            <a:schemeClr val="dk1"/>
          </a:lnRef>
          <a:fillRef idx="1">
            <a:schemeClr val="lt1"/>
          </a:fillRef>
          <a:effectRef idx="0">
            <a:schemeClr val="dk1"/>
          </a:effectRef>
          <a:fontRef idx="minor">
            <a:schemeClr val="dk1"/>
          </a:fontRef>
        </p:style>
        <p:txBody>
          <a:bodyPr rtlCol="0" anchor="ctr"/>
          <a:lstStyle/>
          <a:p>
            <a:pPr algn="ctr"/>
            <a:r>
              <a:rPr lang="en-GB" b="1">
                <a:latin typeface="Aptos" panose="020B0004020202020204" pitchFamily="34" charset="0"/>
              </a:rPr>
              <a:t>But how will I get there?</a:t>
            </a:r>
          </a:p>
        </p:txBody>
      </p:sp>
    </p:spTree>
    <p:extLst>
      <p:ext uri="{BB962C8B-B14F-4D97-AF65-F5344CB8AC3E}">
        <p14:creationId xmlns:p14="http://schemas.microsoft.com/office/powerpoint/2010/main" val="310601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FFFE0-33AC-995E-1C8A-3DC34A2AF38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C84C300-80D2-A000-E4C4-B7678228D802}"/>
              </a:ext>
            </a:extLst>
          </p:cNvPr>
          <p:cNvSpPr>
            <a:spLocks noGrp="1"/>
          </p:cNvSpPr>
          <p:nvPr>
            <p:ph type="title"/>
          </p:nvPr>
        </p:nvSpPr>
        <p:spPr>
          <a:xfrm>
            <a:off x="288487" y="1395988"/>
            <a:ext cx="3834062" cy="1564188"/>
          </a:xfrm>
        </p:spPr>
        <p:txBody>
          <a:bodyPr anchor="ctr">
            <a:normAutofit/>
          </a:bodyPr>
          <a:lstStyle/>
          <a:p>
            <a:r>
              <a:rPr lang="en-US" dirty="0"/>
              <a:t>Exploring your career pathway </a:t>
            </a:r>
          </a:p>
        </p:txBody>
      </p:sp>
      <p:pic>
        <p:nvPicPr>
          <p:cNvPr id="3" name="Picture 2" descr="A group of colorful squares with text&#10;&#10;AI-generated content may be incorrect.">
            <a:extLst>
              <a:ext uri="{FF2B5EF4-FFF2-40B4-BE49-F238E27FC236}">
                <a16:creationId xmlns:a16="http://schemas.microsoft.com/office/drawing/2014/main" id="{DE3175D3-09A2-3D47-CF5B-AFAE06DC1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950" y="440516"/>
            <a:ext cx="7300041" cy="5976967"/>
          </a:xfrm>
          <a:prstGeom prst="rect">
            <a:avLst/>
          </a:prstGeom>
        </p:spPr>
      </p:pic>
    </p:spTree>
    <p:extLst>
      <p:ext uri="{BB962C8B-B14F-4D97-AF65-F5344CB8AC3E}">
        <p14:creationId xmlns:p14="http://schemas.microsoft.com/office/powerpoint/2010/main" val="33361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squares with text&#10;&#10;AI-generated content may be incorrect.">
            <a:extLst>
              <a:ext uri="{FF2B5EF4-FFF2-40B4-BE49-F238E27FC236}">
                <a16:creationId xmlns:a16="http://schemas.microsoft.com/office/drawing/2014/main" id="{17F4A54A-16BE-9468-95AA-00C329CF9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87" y="2096616"/>
            <a:ext cx="3254645" cy="2664767"/>
          </a:xfrm>
          <a:prstGeom prst="rect">
            <a:avLst/>
          </a:prstGeom>
        </p:spPr>
      </p:pic>
      <p:sp>
        <p:nvSpPr>
          <p:cNvPr id="6" name="Title 1">
            <a:extLst>
              <a:ext uri="{FF2B5EF4-FFF2-40B4-BE49-F238E27FC236}">
                <a16:creationId xmlns:a16="http://schemas.microsoft.com/office/drawing/2014/main" id="{1028BCD4-F034-D120-BBCD-B8E21B5CF85F}"/>
              </a:ext>
            </a:extLst>
          </p:cNvPr>
          <p:cNvSpPr>
            <a:spLocks noGrp="1"/>
          </p:cNvSpPr>
          <p:nvPr>
            <p:ph type="title"/>
          </p:nvPr>
        </p:nvSpPr>
        <p:spPr>
          <a:xfrm>
            <a:off x="4618384" y="896103"/>
            <a:ext cx="4748900" cy="895922"/>
          </a:xfrm>
        </p:spPr>
        <p:txBody>
          <a:bodyPr anchor="ctr">
            <a:normAutofit fontScale="90000"/>
          </a:bodyPr>
          <a:lstStyle/>
          <a:p>
            <a:r>
              <a:rPr lang="en-GB" dirty="0">
                <a:solidFill>
                  <a:schemeClr val="tx1"/>
                </a:solidFill>
              </a:rPr>
              <a:t>Lots of way to train when you are 16</a:t>
            </a:r>
          </a:p>
        </p:txBody>
      </p:sp>
      <p:graphicFrame>
        <p:nvGraphicFramePr>
          <p:cNvPr id="7" name="Rectangle 2">
            <a:extLst>
              <a:ext uri="{FF2B5EF4-FFF2-40B4-BE49-F238E27FC236}">
                <a16:creationId xmlns:a16="http://schemas.microsoft.com/office/drawing/2014/main" id="{E9CEBB10-7942-BAFD-39D8-0186566D4EBD}"/>
              </a:ext>
            </a:extLst>
          </p:cNvPr>
          <p:cNvGraphicFramePr>
            <a:graphicFrameLocks/>
          </p:cNvGraphicFramePr>
          <p:nvPr>
            <p:extLst>
              <p:ext uri="{D42A27DB-BD31-4B8C-83A1-F6EECF244321}">
                <p14:modId xmlns:p14="http://schemas.microsoft.com/office/powerpoint/2010/main" val="3792672058"/>
              </p:ext>
            </p:extLst>
          </p:nvPr>
        </p:nvGraphicFramePr>
        <p:xfrm>
          <a:off x="4618383" y="2455292"/>
          <a:ext cx="7446239" cy="3941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430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807F-7FEA-8413-719F-52FFD8646A74}"/>
              </a:ext>
            </a:extLst>
          </p:cNvPr>
          <p:cNvSpPr>
            <a:spLocks noGrp="1"/>
          </p:cNvSpPr>
          <p:nvPr>
            <p:ph type="title"/>
          </p:nvPr>
        </p:nvSpPr>
        <p:spPr>
          <a:xfrm>
            <a:off x="288487" y="1395988"/>
            <a:ext cx="3760400" cy="659476"/>
          </a:xfrm>
        </p:spPr>
        <p:txBody>
          <a:bodyPr anchor="ctr">
            <a:normAutofit fontScale="90000"/>
          </a:bodyPr>
          <a:lstStyle/>
          <a:p>
            <a:r>
              <a:rPr lang="en-GB" dirty="0"/>
              <a:t>Let’s explore Apprenticeships</a:t>
            </a:r>
          </a:p>
        </p:txBody>
      </p:sp>
      <p:pic>
        <p:nvPicPr>
          <p:cNvPr id="3" name="Online Media 2" title="Apprentices Are Amazing - Amazing Apprenticeships">
            <a:hlinkClick r:id="" action="ppaction://media"/>
            <a:extLst>
              <a:ext uri="{FF2B5EF4-FFF2-40B4-BE49-F238E27FC236}">
                <a16:creationId xmlns:a16="http://schemas.microsoft.com/office/drawing/2014/main" id="{69647EE1-334F-5736-9AAA-627AF80F762D}"/>
              </a:ext>
            </a:extLst>
          </p:cNvPr>
          <p:cNvPicPr>
            <a:picLocks noRot="1" noChangeAspect="1"/>
          </p:cNvPicPr>
          <p:nvPr>
            <a:videoFile r:link="rId1"/>
          </p:nvPr>
        </p:nvPicPr>
        <p:blipFill>
          <a:blip r:embed="rId4"/>
          <a:stretch>
            <a:fillRect/>
          </a:stretch>
        </p:blipFill>
        <p:spPr>
          <a:xfrm>
            <a:off x="4845050" y="1402309"/>
            <a:ext cx="6878638" cy="3869233"/>
          </a:xfrm>
          <a:prstGeom prst="rect">
            <a:avLst/>
          </a:prstGeom>
          <a:noFill/>
        </p:spPr>
      </p:pic>
    </p:spTree>
    <p:extLst>
      <p:ext uri="{BB962C8B-B14F-4D97-AF65-F5344CB8AC3E}">
        <p14:creationId xmlns:p14="http://schemas.microsoft.com/office/powerpoint/2010/main" val="131917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F0AE-36D9-B7D0-54FE-2DC8DDFEAA32}"/>
              </a:ext>
            </a:extLst>
          </p:cNvPr>
          <p:cNvSpPr>
            <a:spLocks noGrp="1"/>
          </p:cNvSpPr>
          <p:nvPr>
            <p:ph type="title"/>
          </p:nvPr>
        </p:nvSpPr>
        <p:spPr/>
        <p:txBody>
          <a:bodyPr anchor="ctr">
            <a:noAutofit/>
          </a:bodyPr>
          <a:lstStyle/>
          <a:p>
            <a:r>
              <a:rPr lang="en-GB" dirty="0"/>
              <a:t>Is an apprenticeship right for you?</a:t>
            </a:r>
          </a:p>
        </p:txBody>
      </p:sp>
      <p:pic>
        <p:nvPicPr>
          <p:cNvPr id="5" name="Picture 4">
            <a:extLst>
              <a:ext uri="{FF2B5EF4-FFF2-40B4-BE49-F238E27FC236}">
                <a16:creationId xmlns:a16="http://schemas.microsoft.com/office/drawing/2014/main" id="{5F4205CA-78FD-66A3-7E9D-A046E079D42C}"/>
              </a:ext>
            </a:extLst>
          </p:cNvPr>
          <p:cNvPicPr>
            <a:picLocks noChangeAspect="1"/>
          </p:cNvPicPr>
          <p:nvPr/>
        </p:nvPicPr>
        <p:blipFill>
          <a:blip r:embed="rId3"/>
          <a:srcRect r="2" b="4618"/>
          <a:stretch>
            <a:fillRect/>
          </a:stretch>
        </p:blipFill>
        <p:spPr>
          <a:xfrm>
            <a:off x="4618382" y="1866568"/>
            <a:ext cx="7446239" cy="3941905"/>
          </a:xfrm>
          <a:prstGeom prst="rect">
            <a:avLst/>
          </a:prstGeom>
          <a:noFill/>
        </p:spPr>
      </p:pic>
    </p:spTree>
    <p:extLst>
      <p:ext uri="{BB962C8B-B14F-4D97-AF65-F5344CB8AC3E}">
        <p14:creationId xmlns:p14="http://schemas.microsoft.com/office/powerpoint/2010/main" val="1455484859"/>
      </p:ext>
    </p:extLst>
  </p:cSld>
  <p:clrMapOvr>
    <a:masterClrMapping/>
  </p:clrMapOvr>
</p:sld>
</file>

<file path=ppt/theme/theme1.xml><?xml version="1.0" encoding="utf-8"?>
<a:theme xmlns:a="http://schemas.openxmlformats.org/drawingml/2006/main" name="Purple theme">
  <a:themeElements>
    <a:clrScheme name="North East Combined Authority">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al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ack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5" ma:contentTypeDescription="Create a new document." ma:contentTypeScope="" ma:versionID="d3e83dda32f35bc04dcbc9abb08903a0">
  <xsd:schema xmlns:xsd="http://www.w3.org/2001/XMLSchema" xmlns:xs="http://www.w3.org/2001/XMLSchema" xmlns:p="http://schemas.microsoft.com/office/2006/metadata/properties" xmlns:ns2="ae7671f8-63a3-45ce-bd21-b5a719d4a12e" xmlns:ns3="31545d19-d4a3-43ad-9c0b-412c4e24d627" xmlns:ns4="993e6cba-b68b-4371-b50a-4ee2f97b2db8" xmlns:ns5="5fdfd17d-da80-475e-a8d1-eb7a6ebfc63a" targetNamespace="http://schemas.microsoft.com/office/2006/metadata/properties" ma:root="true" ma:fieldsID="9011bcec47c6223963db380cdc830e28" ns2:_="" ns3:_="" ns4:_="" ns5:_="">
    <xsd:import namespace="ae7671f8-63a3-45ce-bd21-b5a719d4a12e"/>
    <xsd:import namespace="31545d19-d4a3-43ad-9c0b-412c4e24d627"/>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OCR"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671f8-63a3-45ce-bd21-b5a719d4a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45d19-d4a3-43ad-9c0b-412c4e24d62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04ce92-08ff-46ba-a305-63b85c70d37a}"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07EE9E-CFBF-4F7D-8384-9B6D273EA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7671f8-63a3-45ce-bd21-b5a719d4a12e"/>
    <ds:schemaRef ds:uri="31545d19-d4a3-43ad-9c0b-412c4e24d627"/>
    <ds:schemaRef ds:uri="993e6cba-b68b-4371-b50a-4ee2f97b2db8"/>
    <ds:schemaRef ds:uri="5fdfd17d-da80-475e-a8d1-eb7a6ebfc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BF2A2-F82D-40DF-80DB-E760441C366D}">
  <ds:schemaRefs>
    <ds:schemaRef ds:uri="http://schemas.microsoft.com/office/2006/metadata/properties"/>
    <ds:schemaRef ds:uri="http://schemas.microsoft.com/office/infopath/2007/PartnerControls"/>
    <ds:schemaRef ds:uri="5fdfd17d-da80-475e-a8d1-eb7a6ebfc63a"/>
    <ds:schemaRef ds:uri="993e6cba-b68b-4371-b50a-4ee2f97b2db8"/>
  </ds:schemaRefs>
</ds:datastoreItem>
</file>

<file path=customXml/itemProps3.xml><?xml version="1.0" encoding="utf-8"?>
<ds:datastoreItem xmlns:ds="http://schemas.openxmlformats.org/officeDocument/2006/customXml" ds:itemID="{CAEB0B2C-E7C9-4A2A-A50B-1C4F2513422C}">
  <ds:schemaRefs>
    <ds:schemaRef ds:uri="http://schemas.microsoft.com/sharepoint/v3/contenttype/forms"/>
  </ds:schemaRefs>
</ds:datastoreItem>
</file>

<file path=docMetadata/LabelInfo.xml><?xml version="1.0" encoding="utf-8"?>
<clbl:labelList xmlns:clbl="http://schemas.microsoft.com/office/2020/mipLabelMetadata">
  <clbl:label id="{b29fb4c0-0d04-4a9f-b462-c1294b1e1b47}" enabled="0" method="" siteId="{b29fb4c0-0d04-4a9f-b462-c1294b1e1b47}" removed="1"/>
</clbl:labelList>
</file>

<file path=docProps/app.xml><?xml version="1.0" encoding="utf-8"?>
<Properties xmlns="http://schemas.openxmlformats.org/officeDocument/2006/extended-properties" xmlns:vt="http://schemas.openxmlformats.org/officeDocument/2006/docPropsVTypes">
  <TotalTime>425</TotalTime>
  <Words>1712</Words>
  <Application>Microsoft Office PowerPoint</Application>
  <PresentationFormat>Widescreen</PresentationFormat>
  <Paragraphs>157</Paragraphs>
  <Slides>27</Slides>
  <Notes>21</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Aptos</vt:lpstr>
      <vt:lpstr>Aptos (Body)</vt:lpstr>
      <vt:lpstr>Aptos Display</vt:lpstr>
      <vt:lpstr>Arial</vt:lpstr>
      <vt:lpstr>Purple theme</vt:lpstr>
      <vt:lpstr>Teal theme</vt:lpstr>
      <vt:lpstr>Orange theme</vt:lpstr>
      <vt:lpstr>Black theme</vt:lpstr>
      <vt:lpstr>When I Grow Up: Planning Your Path to Success</vt:lpstr>
      <vt:lpstr>PowerPoint Presentation</vt:lpstr>
      <vt:lpstr>Lesson Objectives</vt:lpstr>
      <vt:lpstr>When I grow up?</vt:lpstr>
      <vt:lpstr>Pathway to success</vt:lpstr>
      <vt:lpstr>Exploring your career pathway </vt:lpstr>
      <vt:lpstr>Lots of way to train when you are 16</vt:lpstr>
      <vt:lpstr>Let’s explore Apprenticeships</vt:lpstr>
      <vt:lpstr>Is an apprenticeship right for you?</vt:lpstr>
      <vt:lpstr>More information about apprenticeships</vt:lpstr>
      <vt:lpstr>True or false?</vt:lpstr>
      <vt:lpstr>Let's explore T Levels </vt:lpstr>
      <vt:lpstr>T Levels </vt:lpstr>
      <vt:lpstr>T Levels</vt:lpstr>
      <vt:lpstr>Let’s Explore A Levels</vt:lpstr>
      <vt:lpstr>Are there any subjects you are unfamiliar with?   Which three might you choose?</vt:lpstr>
      <vt:lpstr>Where Next?</vt:lpstr>
      <vt:lpstr>How does it all fit together?</vt:lpstr>
      <vt:lpstr>Story 1 </vt:lpstr>
      <vt:lpstr>Ella’s career path</vt:lpstr>
      <vt:lpstr>Story 2</vt:lpstr>
      <vt:lpstr>Jack’s career path</vt:lpstr>
      <vt:lpstr>Story 3</vt:lpstr>
      <vt:lpstr>Amina’s career path</vt:lpstr>
      <vt:lpstr>When I grow up?</vt:lpstr>
      <vt:lpstr>Pathway to success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Pietrala, Gosia (North East CA)</dc:creator>
  <cp:lastModifiedBy>Hannah Gow (North East MSA)</cp:lastModifiedBy>
  <cp:revision>3</cp:revision>
  <dcterms:created xsi:type="dcterms:W3CDTF">2025-08-18T12:40:24Z</dcterms:created>
  <dcterms:modified xsi:type="dcterms:W3CDTF">2026-05-29T12:18:48Z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ies>
</file>