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95" r:id="rId6"/>
    <p:sldMasterId id="2147483696" r:id="rId7"/>
    <p:sldMasterId id="2147483697" r:id="rId8"/>
    <p:sldMasterId id="2147483698" r:id="rId9"/>
    <p:sldMasterId id="2147483681" r:id="rId10"/>
  </p:sldMasterIdLst>
  <p:notesMasterIdLst>
    <p:notesMasterId r:id="rId27"/>
  </p:notesMasterIdLst>
  <p:sldIdLst>
    <p:sldId id="256" r:id="rId11"/>
    <p:sldId id="257" r:id="rId12"/>
    <p:sldId id="258" r:id="rId13"/>
    <p:sldId id="269" r:id="rId14"/>
    <p:sldId id="270" r:id="rId15"/>
    <p:sldId id="264" r:id="rId16"/>
    <p:sldId id="265" r:id="rId17"/>
    <p:sldId id="266" r:id="rId18"/>
    <p:sldId id="267" r:id="rId19"/>
    <p:sldId id="272" r:id="rId20"/>
    <p:sldId id="271" r:id="rId21"/>
    <p:sldId id="273" r:id="rId22"/>
    <p:sldId id="274" r:id="rId23"/>
    <p:sldId id="268" r:id="rId24"/>
    <p:sldId id="263"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3EB4EF-5412-493B-B3BB-EB7865C5E08F}">
          <p14:sldIdLst>
            <p14:sldId id="256"/>
            <p14:sldId id="257"/>
            <p14:sldId id="258"/>
            <p14:sldId id="269"/>
            <p14:sldId id="270"/>
            <p14:sldId id="264"/>
            <p14:sldId id="265"/>
            <p14:sldId id="266"/>
            <p14:sldId id="267"/>
            <p14:sldId id="272"/>
            <p14:sldId id="271"/>
            <p14:sldId id="273"/>
            <p14:sldId id="274"/>
            <p14:sldId id="268"/>
            <p14:sldId id="263"/>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21" autoAdjust="0"/>
  </p:normalViewPr>
  <p:slideViewPr>
    <p:cSldViewPr snapToGrid="0">
      <p:cViewPr varScale="1">
        <p:scale>
          <a:sx n="74" d="100"/>
          <a:sy n="74" d="100"/>
        </p:scale>
        <p:origin x="114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01B84-EFD1-48E2-AEE5-65871A32524C}" type="datetimeFigureOut">
              <a:rPr lang="en-GB" smtClean="0"/>
              <a:t>30/03/2026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BC3FE-9223-42B5-BE5D-A56463CC53C7}" type="slidenum">
              <a:rPr lang="en-GB" smtClean="0"/>
              <a:t>‹#›</a:t>
            </a:fld>
            <a:endParaRPr lang="en-GB"/>
          </a:p>
        </p:txBody>
      </p:sp>
    </p:spTree>
    <p:extLst>
      <p:ext uri="{BB962C8B-B14F-4D97-AF65-F5344CB8AC3E}">
        <p14:creationId xmlns:p14="http://schemas.microsoft.com/office/powerpoint/2010/main" val="2144681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p:txBody>
      </p:sp>
      <p:sp>
        <p:nvSpPr>
          <p:cNvPr id="4" name="Slide Number Placeholder 3"/>
          <p:cNvSpPr>
            <a:spLocks noGrp="1"/>
          </p:cNvSpPr>
          <p:nvPr>
            <p:ph type="sldNum" sz="quarter" idx="5"/>
          </p:nvPr>
        </p:nvSpPr>
        <p:spPr/>
        <p:txBody>
          <a:bodyPr/>
          <a:lstStyle/>
          <a:p>
            <a:fld id="{D48BC3FE-9223-42B5-BE5D-A56463CC53C7}" type="slidenum">
              <a:rPr lang="en-GB" smtClean="0"/>
              <a:t>1</a:t>
            </a:fld>
            <a:endParaRPr lang="en-GB"/>
          </a:p>
        </p:txBody>
      </p:sp>
    </p:spTree>
    <p:extLst>
      <p:ext uri="{BB962C8B-B14F-4D97-AF65-F5344CB8AC3E}">
        <p14:creationId xmlns:p14="http://schemas.microsoft.com/office/powerpoint/2010/main" val="224614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College partner delivery</a:t>
            </a:r>
          </a:p>
          <a:p>
            <a:endParaRPr lang="en-GB" dirty="0"/>
          </a:p>
          <a:p>
            <a:r>
              <a:rPr lang="en-GB" dirty="0"/>
              <a:t>Entry requirements vary from provider to provider as each sets their own grade or qualification requirements. Most providers state their entry requirements in terms of UCAS tariff points, and requirements could range from 0 – 112.  Try not to be put off by entry requirements though, and make sure you talk to the provider if you have concerns.</a:t>
            </a:r>
          </a:p>
          <a:p>
            <a:endParaRPr lang="en-GB" dirty="0"/>
          </a:p>
          <a:p>
            <a:r>
              <a:rPr lang="en-GB" dirty="0"/>
              <a:t>If a HTQ is undertaken as a standalone qualification, tuition fees will apply, which will vary depending on the course. They’re likely to cost from around £6,000 to £9,250 a year for a one-year or two-year course.</a:t>
            </a:r>
          </a:p>
          <a:p>
            <a:r>
              <a:rPr lang="en-GB" dirty="0"/>
              <a:t>You may be eligible for funding from student finance or a scholarship, grant or bursary. This will depend on the circumstances and the type of HTQ being studied.</a:t>
            </a:r>
          </a:p>
          <a:p>
            <a:r>
              <a:rPr lang="en-GB" dirty="0"/>
              <a:t>In the same way as full-time university study, students may wish to make arrangements for their own payment of fees, and this is also the same for HTQs. </a:t>
            </a:r>
          </a:p>
          <a:p>
            <a:endParaRPr lang="en-GB" dirty="0"/>
          </a:p>
          <a:p>
            <a:endParaRPr lang="en-GB" dirty="0"/>
          </a:p>
        </p:txBody>
      </p:sp>
      <p:sp>
        <p:nvSpPr>
          <p:cNvPr id="4" name="Slide Number Placeholder 3"/>
          <p:cNvSpPr>
            <a:spLocks noGrp="1"/>
          </p:cNvSpPr>
          <p:nvPr>
            <p:ph type="sldNum" sz="quarter" idx="5"/>
          </p:nvPr>
        </p:nvSpPr>
        <p:spPr/>
        <p:txBody>
          <a:bodyPr/>
          <a:lstStyle/>
          <a:p>
            <a:fld id="{D48BC3FE-9223-42B5-BE5D-A56463CC53C7}" type="slidenum">
              <a:rPr lang="en-GB" smtClean="0"/>
              <a:t>10</a:t>
            </a:fld>
            <a:endParaRPr lang="en-GB"/>
          </a:p>
        </p:txBody>
      </p:sp>
    </p:spTree>
    <p:extLst>
      <p:ext uri="{BB962C8B-B14F-4D97-AF65-F5344CB8AC3E}">
        <p14:creationId xmlns:p14="http://schemas.microsoft.com/office/powerpoint/2010/main" val="89946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p:txBody>
      </p:sp>
      <p:sp>
        <p:nvSpPr>
          <p:cNvPr id="4" name="Slide Number Placeholder 3"/>
          <p:cNvSpPr>
            <a:spLocks noGrp="1"/>
          </p:cNvSpPr>
          <p:nvPr>
            <p:ph type="sldNum" sz="quarter" idx="5"/>
          </p:nvPr>
        </p:nvSpPr>
        <p:spPr/>
        <p:txBody>
          <a:bodyPr/>
          <a:lstStyle/>
          <a:p>
            <a:fld id="{D48BC3FE-9223-42B5-BE5D-A56463CC53C7}" type="slidenum">
              <a:rPr lang="en-GB" smtClean="0"/>
              <a:t>11</a:t>
            </a:fld>
            <a:endParaRPr lang="en-GB"/>
          </a:p>
        </p:txBody>
      </p:sp>
    </p:spTree>
    <p:extLst>
      <p:ext uri="{BB962C8B-B14F-4D97-AF65-F5344CB8AC3E}">
        <p14:creationId xmlns:p14="http://schemas.microsoft.com/office/powerpoint/2010/main" val="4127100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p:txBody>
      </p:sp>
      <p:sp>
        <p:nvSpPr>
          <p:cNvPr id="4" name="Slide Number Placeholder 3"/>
          <p:cNvSpPr>
            <a:spLocks noGrp="1"/>
          </p:cNvSpPr>
          <p:nvPr>
            <p:ph type="sldNum" sz="quarter" idx="5"/>
          </p:nvPr>
        </p:nvSpPr>
        <p:spPr/>
        <p:txBody>
          <a:bodyPr/>
          <a:lstStyle/>
          <a:p>
            <a:fld id="{D48BC3FE-9223-42B5-BE5D-A56463CC53C7}" type="slidenum">
              <a:rPr lang="en-GB" smtClean="0"/>
              <a:t>12</a:t>
            </a:fld>
            <a:endParaRPr lang="en-GB"/>
          </a:p>
        </p:txBody>
      </p:sp>
    </p:spTree>
    <p:extLst>
      <p:ext uri="{BB962C8B-B14F-4D97-AF65-F5344CB8AC3E}">
        <p14:creationId xmlns:p14="http://schemas.microsoft.com/office/powerpoint/2010/main" val="336538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p:txBody>
      </p:sp>
      <p:sp>
        <p:nvSpPr>
          <p:cNvPr id="4" name="Slide Number Placeholder 3"/>
          <p:cNvSpPr>
            <a:spLocks noGrp="1"/>
          </p:cNvSpPr>
          <p:nvPr>
            <p:ph type="sldNum" sz="quarter" idx="5"/>
          </p:nvPr>
        </p:nvSpPr>
        <p:spPr/>
        <p:txBody>
          <a:bodyPr/>
          <a:lstStyle/>
          <a:p>
            <a:fld id="{D48BC3FE-9223-42B5-BE5D-A56463CC53C7}" type="slidenum">
              <a:rPr lang="en-GB" smtClean="0"/>
              <a:t>13</a:t>
            </a:fld>
            <a:endParaRPr lang="en-GB"/>
          </a:p>
        </p:txBody>
      </p:sp>
    </p:spTree>
    <p:extLst>
      <p:ext uri="{BB962C8B-B14F-4D97-AF65-F5344CB8AC3E}">
        <p14:creationId xmlns:p14="http://schemas.microsoft.com/office/powerpoint/2010/main" val="1625403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a:p>
            <a:endParaRPr lang="en-GB" dirty="0"/>
          </a:p>
          <a:p>
            <a:r>
              <a:rPr lang="en-GB" dirty="0"/>
              <a:t>*such as an A Level or T Level or significant experience may also be considered when enrolling.</a:t>
            </a:r>
          </a:p>
          <a:p>
            <a:r>
              <a:rPr lang="en-GB" dirty="0"/>
              <a:t>Progression opportunities – HTQs could lead to an apprenticeships, full degree or employment.</a:t>
            </a:r>
          </a:p>
        </p:txBody>
      </p:sp>
      <p:sp>
        <p:nvSpPr>
          <p:cNvPr id="4" name="Slide Number Placeholder 3"/>
          <p:cNvSpPr>
            <a:spLocks noGrp="1"/>
          </p:cNvSpPr>
          <p:nvPr>
            <p:ph type="sldNum" sz="quarter" idx="5"/>
          </p:nvPr>
        </p:nvSpPr>
        <p:spPr/>
        <p:txBody>
          <a:bodyPr/>
          <a:lstStyle/>
          <a:p>
            <a:fld id="{D48BC3FE-9223-42B5-BE5D-A56463CC53C7}" type="slidenum">
              <a:rPr lang="en-GB" smtClean="0"/>
              <a:t>14</a:t>
            </a:fld>
            <a:endParaRPr lang="en-GB"/>
          </a:p>
        </p:txBody>
      </p:sp>
    </p:spTree>
    <p:extLst>
      <p:ext uri="{BB962C8B-B14F-4D97-AF65-F5344CB8AC3E}">
        <p14:creationId xmlns:p14="http://schemas.microsoft.com/office/powerpoint/2010/main" val="4140059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a:p>
            <a:endParaRPr lang="en-GB" dirty="0"/>
          </a:p>
          <a:p>
            <a:r>
              <a:rPr lang="en-GB" dirty="0"/>
              <a:t>There are resources available to support you in your HTQ journey.  There is a range of resources, including the application guide I mentioned a moment ago.</a:t>
            </a:r>
          </a:p>
        </p:txBody>
      </p:sp>
      <p:sp>
        <p:nvSpPr>
          <p:cNvPr id="4" name="Slide Number Placeholder 3"/>
          <p:cNvSpPr>
            <a:spLocks noGrp="1"/>
          </p:cNvSpPr>
          <p:nvPr>
            <p:ph type="sldNum" sz="quarter" idx="5"/>
          </p:nvPr>
        </p:nvSpPr>
        <p:spPr/>
        <p:txBody>
          <a:bodyPr/>
          <a:lstStyle/>
          <a:p>
            <a:fld id="{D48BC3FE-9223-42B5-BE5D-A56463CC53C7}" type="slidenum">
              <a:rPr lang="en-GB" smtClean="0"/>
              <a:t>15</a:t>
            </a:fld>
            <a:endParaRPr lang="en-GB"/>
          </a:p>
        </p:txBody>
      </p:sp>
    </p:spTree>
    <p:extLst>
      <p:ext uri="{BB962C8B-B14F-4D97-AF65-F5344CB8AC3E}">
        <p14:creationId xmlns:p14="http://schemas.microsoft.com/office/powerpoint/2010/main" val="68884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a:p>
            <a:endParaRPr lang="en-GB" dirty="0"/>
          </a:p>
          <a:p>
            <a:r>
              <a:rPr lang="en-GB" dirty="0"/>
              <a:t>Our aim for today is to give you an introduction to HTQs and make sure you have a good understanding of:</a:t>
            </a:r>
          </a:p>
          <a:p>
            <a:pPr marL="171450" indent="-171450">
              <a:buFont typeface="Arial" panose="020B0604020202020204" pitchFamily="34" charset="0"/>
              <a:buChar char="•"/>
            </a:pPr>
            <a:r>
              <a:rPr lang="en-GB" dirty="0"/>
              <a:t>What HTQs are,</a:t>
            </a:r>
          </a:p>
          <a:p>
            <a:pPr marL="171450" indent="-171450">
              <a:buFont typeface="Arial" panose="020B0604020202020204" pitchFamily="34" charset="0"/>
              <a:buChar char="•"/>
            </a:pPr>
            <a:r>
              <a:rPr lang="en-GB" dirty="0"/>
              <a:t>Which subjects you can study, and which subjects are coming in future years,</a:t>
            </a:r>
          </a:p>
          <a:p>
            <a:pPr marL="171450" indent="-171450">
              <a:buFont typeface="Arial" panose="020B0604020202020204" pitchFamily="34" charset="0"/>
              <a:buChar char="•"/>
            </a:pPr>
            <a:r>
              <a:rPr lang="en-GB" dirty="0"/>
              <a:t>Who can study HTQs, what prior qualifications you need and what sort of person they are suited to,</a:t>
            </a:r>
          </a:p>
          <a:p>
            <a:pPr marL="171450" indent="-171450">
              <a:buFont typeface="Arial" panose="020B0604020202020204" pitchFamily="34" charset="0"/>
              <a:buChar char="•"/>
            </a:pPr>
            <a:r>
              <a:rPr lang="en-GB" dirty="0"/>
              <a:t>Where you can study HTQs and how to find them nationally and locally,</a:t>
            </a:r>
          </a:p>
          <a:p>
            <a:pPr marL="171450" indent="-171450">
              <a:buFont typeface="Arial" panose="020B0604020202020204" pitchFamily="34" charset="0"/>
              <a:buChar char="•"/>
            </a:pPr>
            <a:r>
              <a:rPr lang="en-GB" dirty="0"/>
              <a:t>What the application process is like,</a:t>
            </a:r>
          </a:p>
          <a:p>
            <a:pPr marL="171450" indent="-171450">
              <a:buFont typeface="Arial" panose="020B0604020202020204" pitchFamily="34" charset="0"/>
              <a:buChar char="•"/>
            </a:pPr>
            <a:r>
              <a:rPr lang="en-GB" dirty="0"/>
              <a:t>What support and resources are available.</a:t>
            </a:r>
          </a:p>
          <a:p>
            <a:endParaRPr lang="en-GB" dirty="0"/>
          </a:p>
          <a:p>
            <a:r>
              <a:rPr lang="en-GB" dirty="0"/>
              <a:t>There will be a chance to ask questions at the end.</a:t>
            </a:r>
          </a:p>
          <a:p>
            <a:endParaRPr lang="en-GB" dirty="0"/>
          </a:p>
          <a:p>
            <a:endParaRPr lang="en-GB" dirty="0"/>
          </a:p>
        </p:txBody>
      </p:sp>
      <p:sp>
        <p:nvSpPr>
          <p:cNvPr id="4" name="Slide Number Placeholder 3"/>
          <p:cNvSpPr>
            <a:spLocks noGrp="1"/>
          </p:cNvSpPr>
          <p:nvPr>
            <p:ph type="sldNum" sz="quarter" idx="5"/>
          </p:nvPr>
        </p:nvSpPr>
        <p:spPr/>
        <p:txBody>
          <a:bodyPr/>
          <a:lstStyle/>
          <a:p>
            <a:fld id="{D48BC3FE-9223-42B5-BE5D-A56463CC53C7}" type="slidenum">
              <a:rPr lang="en-GB" smtClean="0"/>
              <a:t>2</a:t>
            </a:fld>
            <a:endParaRPr lang="en-GB"/>
          </a:p>
        </p:txBody>
      </p:sp>
    </p:spTree>
    <p:extLst>
      <p:ext uri="{BB962C8B-B14F-4D97-AF65-F5344CB8AC3E}">
        <p14:creationId xmlns:p14="http://schemas.microsoft.com/office/powerpoint/2010/main" val="162710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a:p>
            <a:endParaRPr lang="en-GB" dirty="0"/>
          </a:p>
          <a:p>
            <a:r>
              <a:rPr lang="en-GB" dirty="0"/>
              <a:t>HTQs are technical qualifications that employers have helped develop so you can get the right training and skills you need to succeed at work. You can study a HTQ full time or part time.</a:t>
            </a:r>
          </a:p>
          <a:p>
            <a:endParaRPr lang="en-GB" dirty="0"/>
          </a:p>
        </p:txBody>
      </p:sp>
      <p:sp>
        <p:nvSpPr>
          <p:cNvPr id="4" name="Slide Number Placeholder 3"/>
          <p:cNvSpPr>
            <a:spLocks noGrp="1"/>
          </p:cNvSpPr>
          <p:nvPr>
            <p:ph type="sldNum" sz="quarter" idx="5"/>
          </p:nvPr>
        </p:nvSpPr>
        <p:spPr/>
        <p:txBody>
          <a:bodyPr/>
          <a:lstStyle/>
          <a:p>
            <a:fld id="{D48BC3FE-9223-42B5-BE5D-A56463CC53C7}" type="slidenum">
              <a:rPr lang="en-GB" smtClean="0"/>
              <a:t>3</a:t>
            </a:fld>
            <a:endParaRPr lang="en-GB"/>
          </a:p>
        </p:txBody>
      </p:sp>
    </p:spTree>
    <p:extLst>
      <p:ext uri="{BB962C8B-B14F-4D97-AF65-F5344CB8AC3E}">
        <p14:creationId xmlns:p14="http://schemas.microsoft.com/office/powerpoint/2010/main" val="7894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a:p>
            <a:endParaRPr lang="en-GB" dirty="0"/>
          </a:p>
          <a:p>
            <a:r>
              <a:rPr lang="en-GB" dirty="0"/>
              <a:t>Recap</a:t>
            </a:r>
          </a:p>
          <a:p>
            <a:r>
              <a:rPr lang="en-GB" dirty="0"/>
              <a:t>HTQs are new and existing level 4 and 5 qualifications, such as HNDs, HNCs and Foundation Degrees that have been approved with the HTQ quality mark.</a:t>
            </a:r>
          </a:p>
          <a:p>
            <a:r>
              <a:rPr lang="en-GB" dirty="0"/>
              <a:t>Not all diplomas, certificates and foundation degrees are approved HTQs. Look out for the HTQ logo or banner which always shows on approved qualifications.</a:t>
            </a:r>
          </a:p>
          <a:p>
            <a:endParaRPr lang="en-GB" dirty="0"/>
          </a:p>
          <a:p>
            <a:r>
              <a:rPr lang="en-GB" dirty="0"/>
              <a:t>The HTQ quality mark shows that a higher education course has been approved as meeting standards set by real employers in the industry. </a:t>
            </a:r>
          </a:p>
          <a:p>
            <a:endParaRPr lang="en-GB" dirty="0"/>
          </a:p>
          <a:p>
            <a:r>
              <a:rPr lang="en-GB" dirty="0"/>
              <a:t>HTQs at both level 4 or 5 earn credits: Level 4 – typically 120 credits Level 5 – typically 240 credits These credits can then be used to progress onto further study, for example a degree or an apprenticeship. </a:t>
            </a:r>
          </a:p>
          <a:p>
            <a:endParaRPr lang="en-GB" dirty="0"/>
          </a:p>
          <a:p>
            <a:r>
              <a:rPr lang="en-GB" dirty="0"/>
              <a:t>HTQs are a great way to get the skills employers want - a route to well-paid, secure and sustainable jobs. They can be studied full or part time, depending on the course.</a:t>
            </a:r>
          </a:p>
          <a:p>
            <a:endParaRPr lang="en-GB" dirty="0"/>
          </a:p>
          <a:p>
            <a:r>
              <a:rPr lang="en-GB" dirty="0"/>
              <a:t>HTQ credits can be topped up and turned into a full undergraduate degree, for example. Typically, 360 credits are needed in total to complete an undergraduate degree.</a:t>
            </a:r>
          </a:p>
        </p:txBody>
      </p:sp>
      <p:sp>
        <p:nvSpPr>
          <p:cNvPr id="4" name="Slide Number Placeholder 3"/>
          <p:cNvSpPr>
            <a:spLocks noGrp="1"/>
          </p:cNvSpPr>
          <p:nvPr>
            <p:ph type="sldNum" sz="quarter" idx="5"/>
          </p:nvPr>
        </p:nvSpPr>
        <p:spPr/>
        <p:txBody>
          <a:bodyPr/>
          <a:lstStyle/>
          <a:p>
            <a:fld id="{D48BC3FE-9223-42B5-BE5D-A56463CC53C7}" type="slidenum">
              <a:rPr lang="en-GB" smtClean="0"/>
              <a:t>4</a:t>
            </a:fld>
            <a:endParaRPr lang="en-GB"/>
          </a:p>
        </p:txBody>
      </p:sp>
    </p:spTree>
    <p:extLst>
      <p:ext uri="{BB962C8B-B14F-4D97-AF65-F5344CB8AC3E}">
        <p14:creationId xmlns:p14="http://schemas.microsoft.com/office/powerpoint/2010/main" val="85624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a:p>
            <a:endParaRPr lang="en-GB" dirty="0"/>
          </a:p>
          <a:p>
            <a:r>
              <a:rPr lang="en-GB" dirty="0"/>
              <a:t>After completing an HTQ, you could go straight into employment or use credits gained through your HTQ to progress onto further study, for example a degree, or an apprenticeship. You can top up your HTQ credits and turn it into a full undergraduate honours degree or use those credits to undertake an accelerated apprenticeship.</a:t>
            </a:r>
          </a:p>
          <a:p>
            <a:endParaRPr lang="en-GB" dirty="0"/>
          </a:p>
          <a:p>
            <a:r>
              <a:rPr lang="en-GB" dirty="0"/>
              <a:t>An HTQ at either level 4 or 5 would earn credits (a level 4 Certificate in Education that is an approved HTQ typically attracts 120 credits, for example). Students could make an application to a university to 'top up ' to a degree (in a similar subject area) based on these credits. Universities would consider each application on its merits. Typically, 360 credits are needed in total to complete an undergraduate degree.</a:t>
            </a:r>
          </a:p>
        </p:txBody>
      </p:sp>
      <p:sp>
        <p:nvSpPr>
          <p:cNvPr id="4" name="Slide Number Placeholder 3"/>
          <p:cNvSpPr>
            <a:spLocks noGrp="1"/>
          </p:cNvSpPr>
          <p:nvPr>
            <p:ph type="sldNum" sz="quarter" idx="5"/>
          </p:nvPr>
        </p:nvSpPr>
        <p:spPr/>
        <p:txBody>
          <a:bodyPr/>
          <a:lstStyle/>
          <a:p>
            <a:fld id="{D48BC3FE-9223-42B5-BE5D-A56463CC53C7}" type="slidenum">
              <a:rPr lang="en-GB" smtClean="0"/>
              <a:t>5</a:t>
            </a:fld>
            <a:endParaRPr lang="en-GB"/>
          </a:p>
        </p:txBody>
      </p:sp>
    </p:spTree>
    <p:extLst>
      <p:ext uri="{BB962C8B-B14F-4D97-AF65-F5344CB8AC3E}">
        <p14:creationId xmlns:p14="http://schemas.microsoft.com/office/powerpoint/2010/main" val="3414781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a:p>
            <a:endParaRPr lang="en-GB" dirty="0"/>
          </a:p>
          <a:p>
            <a:r>
              <a:rPr lang="en-GB" dirty="0"/>
              <a:t>You must have completed a level 3 qualification such as A-levels, T Levels, BTECs or some advanced apprenticeships. You can apply for HTQs while you are still at school. </a:t>
            </a:r>
          </a:p>
          <a:p>
            <a:endParaRPr lang="en-GB" dirty="0"/>
          </a:p>
          <a:p>
            <a:r>
              <a:rPr lang="en-GB" dirty="0"/>
              <a:t>HTQs are also suitable for anyone looking to upskill or retrain during their career.</a:t>
            </a:r>
          </a:p>
        </p:txBody>
      </p:sp>
      <p:sp>
        <p:nvSpPr>
          <p:cNvPr id="4" name="Slide Number Placeholder 3"/>
          <p:cNvSpPr>
            <a:spLocks noGrp="1"/>
          </p:cNvSpPr>
          <p:nvPr>
            <p:ph type="sldNum" sz="quarter" idx="5"/>
          </p:nvPr>
        </p:nvSpPr>
        <p:spPr/>
        <p:txBody>
          <a:bodyPr/>
          <a:lstStyle/>
          <a:p>
            <a:fld id="{D48BC3FE-9223-42B5-BE5D-A56463CC53C7}" type="slidenum">
              <a:rPr lang="en-GB" smtClean="0"/>
              <a:t>6</a:t>
            </a:fld>
            <a:endParaRPr lang="en-GB"/>
          </a:p>
        </p:txBody>
      </p:sp>
    </p:spTree>
    <p:extLst>
      <p:ext uri="{BB962C8B-B14F-4D97-AF65-F5344CB8AC3E}">
        <p14:creationId xmlns:p14="http://schemas.microsoft.com/office/powerpoint/2010/main" val="356963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College partner delivery</a:t>
            </a:r>
          </a:p>
          <a:p>
            <a:endParaRPr lang="en-GB" dirty="0"/>
          </a:p>
          <a:p>
            <a:r>
              <a:rPr lang="en-GB" dirty="0"/>
              <a:t>Level 4 and 5 qualifications are being given the HTQ mark of quality on a rolling basis. You can see on the screen where we are now, and which subject areas have been through the HTQ approval process. This means that more and more courses are becoming available each year and by 2025, there will be a wide range of HTQs across all the areas shown.</a:t>
            </a:r>
          </a:p>
        </p:txBody>
      </p:sp>
      <p:sp>
        <p:nvSpPr>
          <p:cNvPr id="4" name="Slide Number Placeholder 3"/>
          <p:cNvSpPr>
            <a:spLocks noGrp="1"/>
          </p:cNvSpPr>
          <p:nvPr>
            <p:ph type="sldNum" sz="quarter" idx="5"/>
          </p:nvPr>
        </p:nvSpPr>
        <p:spPr/>
        <p:txBody>
          <a:bodyPr/>
          <a:lstStyle/>
          <a:p>
            <a:fld id="{D48BC3FE-9223-42B5-BE5D-A56463CC53C7}" type="slidenum">
              <a:rPr lang="en-GB" smtClean="0"/>
              <a:t>7</a:t>
            </a:fld>
            <a:endParaRPr lang="en-GB"/>
          </a:p>
        </p:txBody>
      </p:sp>
    </p:spTree>
    <p:extLst>
      <p:ext uri="{BB962C8B-B14F-4D97-AF65-F5344CB8AC3E}">
        <p14:creationId xmlns:p14="http://schemas.microsoft.com/office/powerpoint/2010/main" val="128113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College partner delivery (this slide can be updated/amended depending the </a:t>
            </a:r>
            <a:r>
              <a:rPr lang="en-GB"/>
              <a:t>delivery organisation </a:t>
            </a:r>
            <a:r>
              <a:rPr lang="en-GB" dirty="0"/>
              <a:t>if needed)</a:t>
            </a:r>
          </a:p>
          <a:p>
            <a:endParaRPr lang="en-GB" dirty="0"/>
          </a:p>
          <a:p>
            <a:r>
              <a:rPr lang="en-GB" dirty="0"/>
              <a:t>HTQs are delivered by universities, Further Education Colleges, Independent Training Providers and Institutes of Technology all over England. On the screen are some examples from within the North East CA region that are delivered by Newcastle College and New College Durham, part of the Institute of Technology. But other regional institutions may offer HTQs also, make sure to do your research.</a:t>
            </a:r>
          </a:p>
          <a:p>
            <a:endParaRPr lang="en-GB" dirty="0"/>
          </a:p>
          <a:p>
            <a:r>
              <a:rPr lang="en-GB" dirty="0"/>
              <a:t>These include, Higher Education Certificate, Foundation Degrees, Higher National Certificates, and the Chartered Management Institute – all of which are Higher Technical Qualifications (HTQs).</a:t>
            </a:r>
          </a:p>
        </p:txBody>
      </p:sp>
      <p:sp>
        <p:nvSpPr>
          <p:cNvPr id="4" name="Slide Number Placeholder 3"/>
          <p:cNvSpPr>
            <a:spLocks noGrp="1"/>
          </p:cNvSpPr>
          <p:nvPr>
            <p:ph type="sldNum" sz="quarter" idx="5"/>
          </p:nvPr>
        </p:nvSpPr>
        <p:spPr/>
        <p:txBody>
          <a:bodyPr/>
          <a:lstStyle/>
          <a:p>
            <a:fld id="{D48BC3FE-9223-42B5-BE5D-A56463CC53C7}" type="slidenum">
              <a:rPr lang="en-GB" smtClean="0"/>
              <a:t>8</a:t>
            </a:fld>
            <a:endParaRPr lang="en-GB"/>
          </a:p>
        </p:txBody>
      </p:sp>
    </p:spTree>
    <p:extLst>
      <p:ext uri="{BB962C8B-B14F-4D97-AF65-F5344CB8AC3E}">
        <p14:creationId xmlns:p14="http://schemas.microsoft.com/office/powerpoint/2010/main" val="180101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College partner delivery</a:t>
            </a:r>
          </a:p>
          <a:p>
            <a:endParaRPr lang="en-GB" dirty="0"/>
          </a:p>
          <a:p>
            <a:r>
              <a:rPr lang="en-GB" dirty="0"/>
              <a:t>There are several ways you can find HTQs:</a:t>
            </a:r>
          </a:p>
          <a:p>
            <a:r>
              <a:rPr lang="en-GB" dirty="0"/>
              <a:t>The government has a list of all the HTQs available, which you can filter and search.</a:t>
            </a:r>
          </a:p>
          <a:p>
            <a:r>
              <a:rPr lang="en-GB" dirty="0"/>
              <a:t>Another way is to contact or visit the websites of specific providers and find out what courses they are offering.</a:t>
            </a:r>
          </a:p>
          <a:p>
            <a:r>
              <a:rPr lang="en-GB" dirty="0"/>
              <a:t>You can also search for full-time HTQs on UCAS, just like you would for a full degree course.</a:t>
            </a:r>
          </a:p>
          <a:p>
            <a:endParaRPr lang="en-GB" dirty="0"/>
          </a:p>
          <a:p>
            <a:r>
              <a:rPr lang="en-GB" dirty="0"/>
              <a:t>You can apply for an HTQ directly through UCAS as one of your 5 course choices. </a:t>
            </a:r>
          </a:p>
          <a:p>
            <a:r>
              <a:rPr lang="en-GB" dirty="0"/>
              <a:t>Applications should be made in the autumn term observing the January deadline to have the best chance of securing your first choice for the following September. Applications can be made after this date as some HTQ courses have a January rather than September start, allowing lots of flexibility.</a:t>
            </a:r>
          </a:p>
          <a:p>
            <a:r>
              <a:rPr lang="en-GB" dirty="0"/>
              <a:t>You can also apply directly to the training provider and the process will vary, but is likely to include an online application form, skills test and an interview.</a:t>
            </a:r>
          </a:p>
          <a:p>
            <a:r>
              <a:rPr lang="en-GB" dirty="0"/>
              <a:t>There is a guide to applying for HTQs that you can download, the details are on the final slide.</a:t>
            </a:r>
          </a:p>
          <a:p>
            <a:endParaRPr lang="en-GB" dirty="0"/>
          </a:p>
        </p:txBody>
      </p:sp>
      <p:sp>
        <p:nvSpPr>
          <p:cNvPr id="4" name="Slide Number Placeholder 3"/>
          <p:cNvSpPr>
            <a:spLocks noGrp="1"/>
          </p:cNvSpPr>
          <p:nvPr>
            <p:ph type="sldNum" sz="quarter" idx="5"/>
          </p:nvPr>
        </p:nvSpPr>
        <p:spPr/>
        <p:txBody>
          <a:bodyPr/>
          <a:lstStyle/>
          <a:p>
            <a:fld id="{D48BC3FE-9223-42B5-BE5D-A56463CC53C7}" type="slidenum">
              <a:rPr lang="en-GB" smtClean="0"/>
              <a:t>9</a:t>
            </a:fld>
            <a:endParaRPr lang="en-GB"/>
          </a:p>
        </p:txBody>
      </p:sp>
    </p:spTree>
    <p:extLst>
      <p:ext uri="{BB962C8B-B14F-4D97-AF65-F5344CB8AC3E}">
        <p14:creationId xmlns:p14="http://schemas.microsoft.com/office/powerpoint/2010/main" val="3604314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146DBC-6489-F93C-DAB8-42820B5A4C7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3" name="Picture 12" descr="A black and white logo&#10;&#10;Description automatically generated">
            <a:extLst>
              <a:ext uri="{FF2B5EF4-FFF2-40B4-BE49-F238E27FC236}">
                <a16:creationId xmlns:a16="http://schemas.microsoft.com/office/drawing/2014/main" id="{74C90F22-0A49-2372-FB93-E46F2D52E8D9}"/>
              </a:ext>
            </a:extLst>
          </p:cNvPr>
          <p:cNvPicPr>
            <a:picLocks noChangeAspect="1"/>
          </p:cNvPicPr>
          <p:nvPr userDrawn="1"/>
        </p:nvPicPr>
        <p:blipFill>
          <a:blip r:embed="rId2"/>
          <a:stretch>
            <a:fillRect/>
          </a:stretch>
        </p:blipFill>
        <p:spPr>
          <a:xfrm>
            <a:off x="498764" y="473331"/>
            <a:ext cx="3435927" cy="932013"/>
          </a:xfrm>
          <a:prstGeom prst="rect">
            <a:avLst/>
          </a:prstGeom>
        </p:spPr>
      </p:pic>
      <p:sp>
        <p:nvSpPr>
          <p:cNvPr id="15" name="Title 1">
            <a:extLst>
              <a:ext uri="{FF2B5EF4-FFF2-40B4-BE49-F238E27FC236}">
                <a16:creationId xmlns:a16="http://schemas.microsoft.com/office/drawing/2014/main" id="{53808703-0BCE-7183-6470-AA2644D50A04}"/>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5" name="Picture 4" descr="A black and grey square&#10;&#10;Description automatically generated">
            <a:extLst>
              <a:ext uri="{FF2B5EF4-FFF2-40B4-BE49-F238E27FC236}">
                <a16:creationId xmlns:a16="http://schemas.microsoft.com/office/drawing/2014/main" id="{1A85B2A7-6344-5FDD-BC90-99BF16392B5D}"/>
              </a:ext>
            </a:extLst>
          </p:cNvPr>
          <p:cNvPicPr>
            <a:picLocks noChangeAspect="1"/>
          </p:cNvPicPr>
          <p:nvPr userDrawn="1"/>
        </p:nvPicPr>
        <p:blipFill>
          <a:blip r:embed="rId3"/>
          <a:stretch>
            <a:fillRect/>
          </a:stretch>
        </p:blipFill>
        <p:spPr>
          <a:xfrm>
            <a:off x="6277369" y="-2026"/>
            <a:ext cx="5920688" cy="5920688"/>
          </a:xfrm>
          <a:prstGeom prst="rect">
            <a:avLst/>
          </a:prstGeom>
        </p:spPr>
      </p:pic>
      <p:pic>
        <p:nvPicPr>
          <p:cNvPr id="6" name="Picture 5">
            <a:extLst>
              <a:ext uri="{FF2B5EF4-FFF2-40B4-BE49-F238E27FC236}">
                <a16:creationId xmlns:a16="http://schemas.microsoft.com/office/drawing/2014/main" id="{419F1AE3-B7ED-CA4C-210B-D91BC8B0FABB}"/>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4" name="Content Placeholder 2">
            <a:extLst>
              <a:ext uri="{FF2B5EF4-FFF2-40B4-BE49-F238E27FC236}">
                <a16:creationId xmlns:a16="http://schemas.microsoft.com/office/drawing/2014/main" id="{C1B3F0D4-EA08-A9E7-4EF2-A055966B6DDF}"/>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54276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ster 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DD4B6B15-DFFC-A773-F96A-970877F78C6C}"/>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210845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146DBC-6489-F93C-DAB8-42820B5A4C7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1" name="Picture 10" descr="An orange and black square&#10;&#10;Description automatically generated">
            <a:extLst>
              <a:ext uri="{FF2B5EF4-FFF2-40B4-BE49-F238E27FC236}">
                <a16:creationId xmlns:a16="http://schemas.microsoft.com/office/drawing/2014/main" id="{6271D95B-6BA3-2BB3-C172-2478B962541D}"/>
              </a:ext>
            </a:extLst>
          </p:cNvPr>
          <p:cNvPicPr>
            <a:picLocks noChangeAspect="1"/>
          </p:cNvPicPr>
          <p:nvPr userDrawn="1"/>
        </p:nvPicPr>
        <p:blipFill>
          <a:blip r:embed="rId2"/>
          <a:stretch>
            <a:fillRect/>
          </a:stretch>
        </p:blipFill>
        <p:spPr>
          <a:xfrm>
            <a:off x="6281022" y="1"/>
            <a:ext cx="5918661" cy="5918661"/>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74C90F22-0A49-2372-FB93-E46F2D52E8D9}"/>
              </a:ext>
            </a:extLst>
          </p:cNvPr>
          <p:cNvPicPr>
            <a:picLocks noChangeAspect="1"/>
          </p:cNvPicPr>
          <p:nvPr userDrawn="1"/>
        </p:nvPicPr>
        <p:blipFill>
          <a:blip r:embed="rId3"/>
          <a:stretch>
            <a:fillRect/>
          </a:stretch>
        </p:blipFill>
        <p:spPr>
          <a:xfrm>
            <a:off x="498764" y="473331"/>
            <a:ext cx="3435927" cy="932013"/>
          </a:xfrm>
          <a:prstGeom prst="rect">
            <a:avLst/>
          </a:prstGeom>
        </p:spPr>
      </p:pic>
      <p:sp>
        <p:nvSpPr>
          <p:cNvPr id="15" name="Title 1">
            <a:extLst>
              <a:ext uri="{FF2B5EF4-FFF2-40B4-BE49-F238E27FC236}">
                <a16:creationId xmlns:a16="http://schemas.microsoft.com/office/drawing/2014/main" id="{53808703-0BCE-7183-6470-AA2644D50A04}"/>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4" name="Picture 3">
            <a:extLst>
              <a:ext uri="{FF2B5EF4-FFF2-40B4-BE49-F238E27FC236}">
                <a16:creationId xmlns:a16="http://schemas.microsoft.com/office/drawing/2014/main" id="{F1AE7B5A-E5AE-444E-B31F-2D48740D2827}"/>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2" name="Content Placeholder 2">
            <a:extLst>
              <a:ext uri="{FF2B5EF4-FFF2-40B4-BE49-F238E27FC236}">
                <a16:creationId xmlns:a16="http://schemas.microsoft.com/office/drawing/2014/main" id="{B3BBC569-0E28-5820-A2C5-5C0AF806A28E}"/>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250521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n orange and black square&#10;&#10;Description automatically generated">
            <a:extLst>
              <a:ext uri="{FF2B5EF4-FFF2-40B4-BE49-F238E27FC236}">
                <a16:creationId xmlns:a16="http://schemas.microsoft.com/office/drawing/2014/main" id="{01FC3AEF-1644-6744-8134-2BE9165A02AD}"/>
              </a:ext>
            </a:extLst>
          </p:cNvPr>
          <p:cNvPicPr>
            <a:picLocks noChangeAspect="1"/>
          </p:cNvPicPr>
          <p:nvPr userDrawn="1"/>
        </p:nvPicPr>
        <p:blipFill>
          <a:blip r:embed="rId2"/>
          <a:stretch>
            <a:fillRect/>
          </a:stretch>
        </p:blipFill>
        <p:spPr>
          <a:xfrm>
            <a:off x="11221451" y="238734"/>
            <a:ext cx="709819" cy="709819"/>
          </a:xfrm>
          <a:prstGeom prst="rect">
            <a:avLst/>
          </a:prstGeom>
        </p:spPr>
      </p:pic>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3"/>
          <a:stretch>
            <a:fillRect/>
          </a:stretch>
        </p:blipFill>
        <p:spPr>
          <a:xfrm>
            <a:off x="500899" y="260967"/>
            <a:ext cx="2372971" cy="643681"/>
          </a:xfrm>
          <a:prstGeom prst="rect">
            <a:avLst/>
          </a:prstGeom>
        </p:spPr>
      </p:pic>
    </p:spTree>
    <p:extLst>
      <p:ext uri="{BB962C8B-B14F-4D97-AF65-F5344CB8AC3E}">
        <p14:creationId xmlns:p14="http://schemas.microsoft.com/office/powerpoint/2010/main" val="147817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range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n orange and black square&#10;&#10;Description automatically generated">
            <a:extLst>
              <a:ext uri="{FF2B5EF4-FFF2-40B4-BE49-F238E27FC236}">
                <a16:creationId xmlns:a16="http://schemas.microsoft.com/office/drawing/2014/main" id="{788F9AC6-C92D-4071-0E9A-5FFCF1990ABA}"/>
              </a:ext>
            </a:extLst>
          </p:cNvPr>
          <p:cNvPicPr>
            <a:picLocks noChangeAspect="1"/>
          </p:cNvPicPr>
          <p:nvPr userDrawn="1"/>
        </p:nvPicPr>
        <p:blipFill>
          <a:blip r:embed="rId2"/>
          <a:stretch>
            <a:fillRect/>
          </a:stretch>
        </p:blipFill>
        <p:spPr>
          <a:xfrm>
            <a:off x="11221451" y="238734"/>
            <a:ext cx="709819" cy="709819"/>
          </a:xfrm>
          <a:prstGeom prst="rect">
            <a:avLst/>
          </a:prstGeom>
        </p:spPr>
      </p:pic>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3"/>
          <a:stretch>
            <a:fillRect/>
          </a:stretch>
        </p:blipFill>
        <p:spPr>
          <a:xfrm>
            <a:off x="500899" y="260967"/>
            <a:ext cx="2372971" cy="643681"/>
          </a:xfrm>
          <a:prstGeom prst="rect">
            <a:avLst/>
          </a:prstGeom>
        </p:spPr>
      </p:pic>
    </p:spTree>
    <p:extLst>
      <p:ext uri="{BB962C8B-B14F-4D97-AF65-F5344CB8AC3E}">
        <p14:creationId xmlns:p14="http://schemas.microsoft.com/office/powerpoint/2010/main" val="3127541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0" y="0"/>
            <a:ext cx="6096000" cy="71431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6" name="Picture 15" descr="An orange and black square&#10;&#10;Description automatically generated">
            <a:extLst>
              <a:ext uri="{FF2B5EF4-FFF2-40B4-BE49-F238E27FC236}">
                <a16:creationId xmlns:a16="http://schemas.microsoft.com/office/drawing/2014/main" id="{18928D65-04C0-3811-0CEB-B6CE786399A5}"/>
              </a:ext>
            </a:extLst>
          </p:cNvPr>
          <p:cNvPicPr>
            <a:picLocks noChangeAspect="1"/>
          </p:cNvPicPr>
          <p:nvPr userDrawn="1"/>
        </p:nvPicPr>
        <p:blipFill>
          <a:blip r:embed="rId2"/>
          <a:stretch>
            <a:fillRect/>
          </a:stretch>
        </p:blipFill>
        <p:spPr>
          <a:xfrm>
            <a:off x="11221451" y="238734"/>
            <a:ext cx="709819" cy="709819"/>
          </a:xfrm>
          <a:prstGeom prst="rect">
            <a:avLst/>
          </a:prstGeom>
        </p:spPr>
      </p:pic>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3"/>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94593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range Text Slide Split 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0" y="0"/>
            <a:ext cx="6096000" cy="716895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BBE82E92-45F3-826E-1B51-8ECA479AC76E}"/>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2820828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431623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ange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413165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C669ABBB-8E7E-8088-E2B2-E62EB4B5B506}"/>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2792488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87BD0D-BF4F-157F-35BA-B5CDE8B64424}"/>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7" name="Picture 6" descr="A black and white logo&#10;&#10;Description automatically generated">
            <a:extLst>
              <a:ext uri="{FF2B5EF4-FFF2-40B4-BE49-F238E27FC236}">
                <a16:creationId xmlns:a16="http://schemas.microsoft.com/office/drawing/2014/main" id="{18EF906B-2CC7-6D06-9051-C01876A5807D}"/>
              </a:ext>
            </a:extLst>
          </p:cNvPr>
          <p:cNvPicPr>
            <a:picLocks noChangeAspect="1"/>
          </p:cNvPicPr>
          <p:nvPr userDrawn="1"/>
        </p:nvPicPr>
        <p:blipFill>
          <a:blip r:embed="rId2"/>
          <a:stretch>
            <a:fillRect/>
          </a:stretch>
        </p:blipFill>
        <p:spPr>
          <a:xfrm>
            <a:off x="498764" y="473331"/>
            <a:ext cx="3435927" cy="932013"/>
          </a:xfrm>
          <a:prstGeom prst="rect">
            <a:avLst/>
          </a:prstGeom>
        </p:spPr>
      </p:pic>
      <p:pic>
        <p:nvPicPr>
          <p:cNvPr id="12" name="Picture 11" descr="A blue and black arrow&#10;&#10;Description automatically generated">
            <a:extLst>
              <a:ext uri="{FF2B5EF4-FFF2-40B4-BE49-F238E27FC236}">
                <a16:creationId xmlns:a16="http://schemas.microsoft.com/office/drawing/2014/main" id="{D2B11A0A-8E81-A587-A228-FCF08DFFD21E}"/>
              </a:ext>
            </a:extLst>
          </p:cNvPr>
          <p:cNvPicPr>
            <a:picLocks noChangeAspect="1"/>
          </p:cNvPicPr>
          <p:nvPr userDrawn="1"/>
        </p:nvPicPr>
        <p:blipFill>
          <a:blip r:embed="rId3"/>
          <a:stretch>
            <a:fillRect/>
          </a:stretch>
        </p:blipFill>
        <p:spPr>
          <a:xfrm>
            <a:off x="6280709" y="-1"/>
            <a:ext cx="5925787" cy="5925787"/>
          </a:xfrm>
          <a:prstGeom prst="rect">
            <a:avLst/>
          </a:prstGeom>
        </p:spPr>
      </p:pic>
      <p:sp>
        <p:nvSpPr>
          <p:cNvPr id="2" name="Title 1">
            <a:extLst>
              <a:ext uri="{FF2B5EF4-FFF2-40B4-BE49-F238E27FC236}">
                <a16:creationId xmlns:a16="http://schemas.microsoft.com/office/drawing/2014/main" id="{B33A8D79-074A-2F00-2822-DBB6DD44355C}"/>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11" name="Picture 10">
            <a:extLst>
              <a:ext uri="{FF2B5EF4-FFF2-40B4-BE49-F238E27FC236}">
                <a16:creationId xmlns:a16="http://schemas.microsoft.com/office/drawing/2014/main" id="{8BEE05EC-08F1-E5ED-E7E2-6DF84A3AA9B3}"/>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3" name="Content Placeholder 2">
            <a:extLst>
              <a:ext uri="{FF2B5EF4-FFF2-40B4-BE49-F238E27FC236}">
                <a16:creationId xmlns:a16="http://schemas.microsoft.com/office/drawing/2014/main" id="{8C3E70D4-41F6-189D-831A-BC2BC70C4F05}"/>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01023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2972540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ue and black arrow&#10;&#10;Description automatically generated">
            <a:extLst>
              <a:ext uri="{FF2B5EF4-FFF2-40B4-BE49-F238E27FC236}">
                <a16:creationId xmlns:a16="http://schemas.microsoft.com/office/drawing/2014/main" id="{204944F5-804F-8193-1ACD-35AEFF0AF789}"/>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1913629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ue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blue and black arrow&#10;&#10;Description automatically generated">
            <a:extLst>
              <a:ext uri="{FF2B5EF4-FFF2-40B4-BE49-F238E27FC236}">
                <a16:creationId xmlns:a16="http://schemas.microsoft.com/office/drawing/2014/main" id="{791BCA9F-7B1D-99A5-D114-5743C016CB3D}"/>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1072197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ue and black arrow&#10;&#10;Description automatically generated">
            <a:extLst>
              <a:ext uri="{FF2B5EF4-FFF2-40B4-BE49-F238E27FC236}">
                <a16:creationId xmlns:a16="http://schemas.microsoft.com/office/drawing/2014/main" id="{7E8BC9DA-9137-8687-A3A4-ACB8B3FC72E8}"/>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2008009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ue Text Slide Split B">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black square with a few squares&#10;&#10;Description automatically generated with medium confidence">
            <a:extLst>
              <a:ext uri="{FF2B5EF4-FFF2-40B4-BE49-F238E27FC236}">
                <a16:creationId xmlns:a16="http://schemas.microsoft.com/office/drawing/2014/main" id="{456E04B8-49D0-AD20-4922-223067804509}"/>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2772457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157337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1334579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4C898F59-862F-E491-FAFB-CEA755EF3DCA}"/>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4181329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F5FDDE-9EFD-47FF-C0CA-4715DE34ACF2}"/>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2" name="Picture 11" descr="A black and white logo&#10;&#10;Description automatically generated">
            <a:extLst>
              <a:ext uri="{FF2B5EF4-FFF2-40B4-BE49-F238E27FC236}">
                <a16:creationId xmlns:a16="http://schemas.microsoft.com/office/drawing/2014/main" id="{96C3750E-B3DD-F320-F3E1-A6243D2169A8}"/>
              </a:ext>
            </a:extLst>
          </p:cNvPr>
          <p:cNvPicPr>
            <a:picLocks noChangeAspect="1"/>
          </p:cNvPicPr>
          <p:nvPr userDrawn="1"/>
        </p:nvPicPr>
        <p:blipFill>
          <a:blip r:embed="rId2"/>
          <a:stretch>
            <a:fillRect/>
          </a:stretch>
        </p:blipFill>
        <p:spPr>
          <a:xfrm>
            <a:off x="498764" y="473331"/>
            <a:ext cx="3435927" cy="932013"/>
          </a:xfrm>
          <a:prstGeom prst="rect">
            <a:avLst/>
          </a:prstGeom>
        </p:spPr>
      </p:pic>
      <p:pic>
        <p:nvPicPr>
          <p:cNvPr id="18" name="Picture 17" descr="A green and black arrow&#10;&#10;Description automatically generated">
            <a:extLst>
              <a:ext uri="{FF2B5EF4-FFF2-40B4-BE49-F238E27FC236}">
                <a16:creationId xmlns:a16="http://schemas.microsoft.com/office/drawing/2014/main" id="{83378607-A004-2D34-5B56-7E7E896E85AF}"/>
              </a:ext>
            </a:extLst>
          </p:cNvPr>
          <p:cNvPicPr>
            <a:picLocks noChangeAspect="1"/>
          </p:cNvPicPr>
          <p:nvPr userDrawn="1"/>
        </p:nvPicPr>
        <p:blipFill>
          <a:blip r:embed="rId3"/>
          <a:stretch>
            <a:fillRect/>
          </a:stretch>
        </p:blipFill>
        <p:spPr>
          <a:xfrm>
            <a:off x="6266212" y="1680"/>
            <a:ext cx="5925788" cy="5925788"/>
          </a:xfrm>
          <a:prstGeom prst="rect">
            <a:avLst/>
          </a:prstGeom>
        </p:spPr>
      </p:pic>
      <p:sp>
        <p:nvSpPr>
          <p:cNvPr id="2" name="Title 1">
            <a:extLst>
              <a:ext uri="{FF2B5EF4-FFF2-40B4-BE49-F238E27FC236}">
                <a16:creationId xmlns:a16="http://schemas.microsoft.com/office/drawing/2014/main" id="{BA932395-92BA-FB07-CEC5-B6C7C78D8C62}"/>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5" name="Picture 4">
            <a:extLst>
              <a:ext uri="{FF2B5EF4-FFF2-40B4-BE49-F238E27FC236}">
                <a16:creationId xmlns:a16="http://schemas.microsoft.com/office/drawing/2014/main" id="{DEF18BF8-7652-1223-A375-08F6419776DB}"/>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4" name="Content Placeholder 2">
            <a:extLst>
              <a:ext uri="{FF2B5EF4-FFF2-40B4-BE49-F238E27FC236}">
                <a16:creationId xmlns:a16="http://schemas.microsoft.com/office/drawing/2014/main" id="{EDEB6318-F2BC-5334-A864-14CFEBCFFEA8}"/>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835546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6" name="Picture 5" descr="A green and black arrow&#10;&#10;Description automatically generated">
            <a:extLst>
              <a:ext uri="{FF2B5EF4-FFF2-40B4-BE49-F238E27FC236}">
                <a16:creationId xmlns:a16="http://schemas.microsoft.com/office/drawing/2014/main" id="{914A6D6E-2AE5-0B6A-A41E-12C141B4A339}"/>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3556817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Green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5" name="Picture 4" descr="A green and black arrow&#10;&#10;Description automatically generated">
            <a:extLst>
              <a:ext uri="{FF2B5EF4-FFF2-40B4-BE49-F238E27FC236}">
                <a16:creationId xmlns:a16="http://schemas.microsoft.com/office/drawing/2014/main" id="{A26FEA02-8177-4A53-B5C0-F265AB4E9A9E}"/>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339864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Text Slide white_ gray arrow">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2" name="Picture 1" descr="A black and white arrow&#10;&#10;Description automatically generated">
            <a:extLst>
              <a:ext uri="{FF2B5EF4-FFF2-40B4-BE49-F238E27FC236}">
                <a16:creationId xmlns:a16="http://schemas.microsoft.com/office/drawing/2014/main" id="{3DDAEFA4-E19C-65DC-C905-E9852C5D3022}"/>
              </a:ext>
            </a:extLst>
          </p:cNvPr>
          <p:cNvPicPr>
            <a:picLocks noChangeAspect="1"/>
          </p:cNvPicPr>
          <p:nvPr userDrawn="1"/>
        </p:nvPicPr>
        <p:blipFill>
          <a:blip r:embed="rId3"/>
          <a:stretch>
            <a:fillRect/>
          </a:stretch>
        </p:blipFill>
        <p:spPr>
          <a:xfrm>
            <a:off x="11204309" y="238733"/>
            <a:ext cx="726961" cy="726961"/>
          </a:xfrm>
          <a:prstGeom prst="rect">
            <a:avLst/>
          </a:prstGeom>
        </p:spPr>
      </p:pic>
    </p:spTree>
    <p:extLst>
      <p:ext uri="{BB962C8B-B14F-4D97-AF65-F5344CB8AC3E}">
        <p14:creationId xmlns:p14="http://schemas.microsoft.com/office/powerpoint/2010/main" val="3400135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green and black arrow&#10;&#10;Description automatically generated">
            <a:extLst>
              <a:ext uri="{FF2B5EF4-FFF2-40B4-BE49-F238E27FC236}">
                <a16:creationId xmlns:a16="http://schemas.microsoft.com/office/drawing/2014/main" id="{D4C966F6-219F-7BCF-ECB5-D8FDBA1EC913}"/>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3787082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Green Text Slide Split 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64369FB8-E633-F2D7-11FA-C2709DD3487A}"/>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1562088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en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270884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en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336331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72E8EB53-7DD0-7987-634C-B1FB2F1E55C8}"/>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2411807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nk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747B71-1382-D3C7-290B-50CC58ACE34E}"/>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6" name="Picture 5" descr="A black and white logo&#10;&#10;Description automatically generated">
            <a:extLst>
              <a:ext uri="{FF2B5EF4-FFF2-40B4-BE49-F238E27FC236}">
                <a16:creationId xmlns:a16="http://schemas.microsoft.com/office/drawing/2014/main" id="{443E2414-2AC9-6A1D-7644-6BA8D460B222}"/>
              </a:ext>
            </a:extLst>
          </p:cNvPr>
          <p:cNvPicPr>
            <a:picLocks noChangeAspect="1"/>
          </p:cNvPicPr>
          <p:nvPr userDrawn="1"/>
        </p:nvPicPr>
        <p:blipFill>
          <a:blip r:embed="rId2"/>
          <a:stretch>
            <a:fillRect/>
          </a:stretch>
        </p:blipFill>
        <p:spPr>
          <a:xfrm>
            <a:off x="498764" y="473331"/>
            <a:ext cx="3435927" cy="932013"/>
          </a:xfrm>
          <a:prstGeom prst="rect">
            <a:avLst/>
          </a:prstGeom>
        </p:spPr>
      </p:pic>
      <p:pic>
        <p:nvPicPr>
          <p:cNvPr id="12" name="Picture 11" descr="A pink and black square&#10;&#10;Description automatically generated">
            <a:extLst>
              <a:ext uri="{FF2B5EF4-FFF2-40B4-BE49-F238E27FC236}">
                <a16:creationId xmlns:a16="http://schemas.microsoft.com/office/drawing/2014/main" id="{FAECAAF0-F869-BCEA-A631-8D235C177B1A}"/>
              </a:ext>
            </a:extLst>
          </p:cNvPr>
          <p:cNvPicPr>
            <a:picLocks noChangeAspect="1"/>
          </p:cNvPicPr>
          <p:nvPr userDrawn="1"/>
        </p:nvPicPr>
        <p:blipFill>
          <a:blip r:embed="rId3"/>
          <a:stretch>
            <a:fillRect/>
          </a:stretch>
        </p:blipFill>
        <p:spPr>
          <a:xfrm>
            <a:off x="6277773" y="-7125"/>
            <a:ext cx="5925787" cy="5925787"/>
          </a:xfrm>
          <a:prstGeom prst="rect">
            <a:avLst/>
          </a:prstGeom>
        </p:spPr>
      </p:pic>
      <p:sp>
        <p:nvSpPr>
          <p:cNvPr id="2" name="Title 1">
            <a:extLst>
              <a:ext uri="{FF2B5EF4-FFF2-40B4-BE49-F238E27FC236}">
                <a16:creationId xmlns:a16="http://schemas.microsoft.com/office/drawing/2014/main" id="{7D4E23FB-313F-06C1-BBCD-7D898661335C}"/>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FBE24A08-026A-0DF2-4C9B-895B58396C55}"/>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5" name="Content Placeholder 2">
            <a:extLst>
              <a:ext uri="{FF2B5EF4-FFF2-40B4-BE49-F238E27FC236}">
                <a16:creationId xmlns:a16="http://schemas.microsoft.com/office/drawing/2014/main" id="{86FC7B60-520B-CE47-770B-9C3560DC592A}"/>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120706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nk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pink and black square&#10;&#10;Description automatically generated">
            <a:extLst>
              <a:ext uri="{FF2B5EF4-FFF2-40B4-BE49-F238E27FC236}">
                <a16:creationId xmlns:a16="http://schemas.microsoft.com/office/drawing/2014/main" id="{C7002DE0-C693-218E-9762-D775A3F4733E}"/>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1684108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Pink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pink and black square&#10;&#10;Description automatically generated">
            <a:extLst>
              <a:ext uri="{FF2B5EF4-FFF2-40B4-BE49-F238E27FC236}">
                <a16:creationId xmlns:a16="http://schemas.microsoft.com/office/drawing/2014/main" id="{3A11EC0C-0340-8512-F1AD-121C34788C00}"/>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1345147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nk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pink and black square&#10;&#10;Description automatically generated">
            <a:extLst>
              <a:ext uri="{FF2B5EF4-FFF2-40B4-BE49-F238E27FC236}">
                <a16:creationId xmlns:a16="http://schemas.microsoft.com/office/drawing/2014/main" id="{4DFD697E-6AF7-6976-BE04-FDA757A31796}"/>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1990112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ink Text Slide Split 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F56BE2C4-09A6-BF87-3E01-C7441B9A3F98}"/>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209858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aster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black square with a few squares&#10;&#10;Description automatically generated with medium confidence">
            <a:extLst>
              <a:ext uri="{FF2B5EF4-FFF2-40B4-BE49-F238E27FC236}">
                <a16:creationId xmlns:a16="http://schemas.microsoft.com/office/drawing/2014/main" id="{B2A37BB7-D9B9-FCFF-B70F-663F06CB41F8}"/>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1023714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nk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909548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nk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1980356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F27D137C-6544-88E9-B08E-DC7349A2FCFA}"/>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1287471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l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E128BA-3758-3E5E-8E70-AB3355D33AD7}"/>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6" name="Picture 5" descr="A black and white logo&#10;&#10;Description automatically generated">
            <a:extLst>
              <a:ext uri="{FF2B5EF4-FFF2-40B4-BE49-F238E27FC236}">
                <a16:creationId xmlns:a16="http://schemas.microsoft.com/office/drawing/2014/main" id="{7B14B842-E785-F1DF-C2E6-B7C183A10F5F}"/>
              </a:ext>
            </a:extLst>
          </p:cNvPr>
          <p:cNvPicPr>
            <a:picLocks noChangeAspect="1"/>
          </p:cNvPicPr>
          <p:nvPr userDrawn="1"/>
        </p:nvPicPr>
        <p:blipFill>
          <a:blip r:embed="rId2"/>
          <a:stretch>
            <a:fillRect/>
          </a:stretch>
        </p:blipFill>
        <p:spPr>
          <a:xfrm>
            <a:off x="498764" y="473331"/>
            <a:ext cx="3435927" cy="932013"/>
          </a:xfrm>
          <a:prstGeom prst="rect">
            <a:avLst/>
          </a:prstGeom>
        </p:spPr>
      </p:pic>
      <p:pic>
        <p:nvPicPr>
          <p:cNvPr id="14" name="Picture 13" descr="A green and black arrow&#10;&#10;Description automatically generated">
            <a:extLst>
              <a:ext uri="{FF2B5EF4-FFF2-40B4-BE49-F238E27FC236}">
                <a16:creationId xmlns:a16="http://schemas.microsoft.com/office/drawing/2014/main" id="{3AFF66A9-BBE4-D5EB-AB05-D0AB3FADFD7E}"/>
              </a:ext>
            </a:extLst>
          </p:cNvPr>
          <p:cNvPicPr>
            <a:picLocks noChangeAspect="1"/>
          </p:cNvPicPr>
          <p:nvPr userDrawn="1"/>
        </p:nvPicPr>
        <p:blipFill>
          <a:blip r:embed="rId3"/>
          <a:stretch>
            <a:fillRect/>
          </a:stretch>
        </p:blipFill>
        <p:spPr>
          <a:xfrm>
            <a:off x="6266214" y="-7125"/>
            <a:ext cx="5925786" cy="5925786"/>
          </a:xfrm>
          <a:prstGeom prst="rect">
            <a:avLst/>
          </a:prstGeom>
        </p:spPr>
      </p:pic>
      <p:sp>
        <p:nvSpPr>
          <p:cNvPr id="2" name="Title 1">
            <a:extLst>
              <a:ext uri="{FF2B5EF4-FFF2-40B4-BE49-F238E27FC236}">
                <a16:creationId xmlns:a16="http://schemas.microsoft.com/office/drawing/2014/main" id="{7D681D40-8461-897C-0814-66AD072915AB}"/>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9" name="Picture 8">
            <a:extLst>
              <a:ext uri="{FF2B5EF4-FFF2-40B4-BE49-F238E27FC236}">
                <a16:creationId xmlns:a16="http://schemas.microsoft.com/office/drawing/2014/main" id="{1DC5D7C9-9EE3-E0E6-B9A9-A17C4E566E59}"/>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3" name="Content Placeholder 2">
            <a:extLst>
              <a:ext uri="{FF2B5EF4-FFF2-40B4-BE49-F238E27FC236}">
                <a16:creationId xmlns:a16="http://schemas.microsoft.com/office/drawing/2014/main" id="{449C7D07-7956-8DFD-054B-8F2459CB7A54}"/>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448549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l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green and black arrow&#10;&#10;Description automatically generated">
            <a:extLst>
              <a:ext uri="{FF2B5EF4-FFF2-40B4-BE49-F238E27FC236}">
                <a16:creationId xmlns:a16="http://schemas.microsoft.com/office/drawing/2014/main" id="{73EA8FD8-B33C-252F-61D0-4BD2D8B8C415}"/>
              </a:ext>
            </a:extLst>
          </p:cNvPr>
          <p:cNvPicPr>
            <a:picLocks noChangeAspect="1"/>
          </p:cNvPicPr>
          <p:nvPr userDrawn="1"/>
        </p:nvPicPr>
        <p:blipFill>
          <a:blip r:embed="rId3"/>
          <a:stretch>
            <a:fillRect/>
          </a:stretch>
        </p:blipFill>
        <p:spPr>
          <a:xfrm>
            <a:off x="11221449" y="238734"/>
            <a:ext cx="709819" cy="709819"/>
          </a:xfrm>
          <a:prstGeom prst="rect">
            <a:avLst/>
          </a:prstGeom>
        </p:spPr>
      </p:pic>
    </p:spTree>
    <p:extLst>
      <p:ext uri="{BB962C8B-B14F-4D97-AF65-F5344CB8AC3E}">
        <p14:creationId xmlns:p14="http://schemas.microsoft.com/office/powerpoint/2010/main" val="10621207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eal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green and black arrow&#10;&#10;Description automatically generated">
            <a:extLst>
              <a:ext uri="{FF2B5EF4-FFF2-40B4-BE49-F238E27FC236}">
                <a16:creationId xmlns:a16="http://schemas.microsoft.com/office/drawing/2014/main" id="{D4D4D0F5-5B23-9006-560F-A71D84CB391F}"/>
              </a:ext>
            </a:extLst>
          </p:cNvPr>
          <p:cNvPicPr>
            <a:picLocks noChangeAspect="1"/>
          </p:cNvPicPr>
          <p:nvPr userDrawn="1"/>
        </p:nvPicPr>
        <p:blipFill>
          <a:blip r:embed="rId3"/>
          <a:stretch>
            <a:fillRect/>
          </a:stretch>
        </p:blipFill>
        <p:spPr>
          <a:xfrm>
            <a:off x="11221449" y="238734"/>
            <a:ext cx="709819" cy="709819"/>
          </a:xfrm>
          <a:prstGeom prst="rect">
            <a:avLst/>
          </a:prstGeom>
        </p:spPr>
      </p:pic>
    </p:spTree>
    <p:extLst>
      <p:ext uri="{BB962C8B-B14F-4D97-AF65-F5344CB8AC3E}">
        <p14:creationId xmlns:p14="http://schemas.microsoft.com/office/powerpoint/2010/main" val="1755629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l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96253"/>
            <a:ext cx="6096000" cy="69542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green and black arrow&#10;&#10;Description automatically generated">
            <a:extLst>
              <a:ext uri="{FF2B5EF4-FFF2-40B4-BE49-F238E27FC236}">
                <a16:creationId xmlns:a16="http://schemas.microsoft.com/office/drawing/2014/main" id="{616BB2CE-80C7-B6E5-A437-578C0FD05003}"/>
              </a:ext>
            </a:extLst>
          </p:cNvPr>
          <p:cNvPicPr>
            <a:picLocks noChangeAspect="1"/>
          </p:cNvPicPr>
          <p:nvPr userDrawn="1"/>
        </p:nvPicPr>
        <p:blipFill>
          <a:blip r:embed="rId3"/>
          <a:stretch>
            <a:fillRect/>
          </a:stretch>
        </p:blipFill>
        <p:spPr>
          <a:xfrm>
            <a:off x="11221449" y="238734"/>
            <a:ext cx="709819" cy="709819"/>
          </a:xfrm>
          <a:prstGeom prst="rect">
            <a:avLst/>
          </a:prstGeom>
        </p:spPr>
      </p:pic>
    </p:spTree>
    <p:extLst>
      <p:ext uri="{BB962C8B-B14F-4D97-AF65-F5344CB8AC3E}">
        <p14:creationId xmlns:p14="http://schemas.microsoft.com/office/powerpoint/2010/main" val="35467105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al Text Slide Split 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E359D695-34FA-2893-6671-A5ABDAF1890C}"/>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35592364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l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348596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l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91478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Master Text Slide black_gray arr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10" name="Picture 9" descr="A black and white arrow&#10;&#10;Description automatically generated">
            <a:extLst>
              <a:ext uri="{FF2B5EF4-FFF2-40B4-BE49-F238E27FC236}">
                <a16:creationId xmlns:a16="http://schemas.microsoft.com/office/drawing/2014/main" id="{72316643-267A-9562-C933-F525DAA301FC}"/>
              </a:ext>
            </a:extLst>
          </p:cNvPr>
          <p:cNvPicPr>
            <a:picLocks noChangeAspect="1"/>
          </p:cNvPicPr>
          <p:nvPr userDrawn="1"/>
        </p:nvPicPr>
        <p:blipFill>
          <a:blip r:embed="rId3"/>
          <a:stretch>
            <a:fillRect/>
          </a:stretch>
        </p:blipFill>
        <p:spPr>
          <a:xfrm>
            <a:off x="11204309" y="238733"/>
            <a:ext cx="726961" cy="726961"/>
          </a:xfrm>
          <a:prstGeom prst="rect">
            <a:avLst/>
          </a:prstGeom>
        </p:spPr>
      </p:pic>
    </p:spTree>
    <p:extLst>
      <p:ext uri="{BB962C8B-B14F-4D97-AF65-F5344CB8AC3E}">
        <p14:creationId xmlns:p14="http://schemas.microsoft.com/office/powerpoint/2010/main" val="3550486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E3B3C8D6-C4F6-2024-9E8D-D158D81FDBF3}"/>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692656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urpl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93C5F5-F7ED-8702-2723-C5691A2022C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6" name="Picture 5" descr="A black and white logo&#10;&#10;Description automatically generated">
            <a:extLst>
              <a:ext uri="{FF2B5EF4-FFF2-40B4-BE49-F238E27FC236}">
                <a16:creationId xmlns:a16="http://schemas.microsoft.com/office/drawing/2014/main" id="{A7919357-EB9B-BCC2-03DF-30DD7BD29314}"/>
              </a:ext>
            </a:extLst>
          </p:cNvPr>
          <p:cNvPicPr>
            <a:picLocks noChangeAspect="1"/>
          </p:cNvPicPr>
          <p:nvPr userDrawn="1"/>
        </p:nvPicPr>
        <p:blipFill>
          <a:blip r:embed="rId2"/>
          <a:stretch>
            <a:fillRect/>
          </a:stretch>
        </p:blipFill>
        <p:spPr>
          <a:xfrm>
            <a:off x="498764" y="473331"/>
            <a:ext cx="3435927" cy="932013"/>
          </a:xfrm>
          <a:prstGeom prst="rect">
            <a:avLst/>
          </a:prstGeom>
        </p:spPr>
      </p:pic>
      <p:pic>
        <p:nvPicPr>
          <p:cNvPr id="12" name="Picture 11" descr="A purple and black square&#10;&#10;Description automatically generated">
            <a:extLst>
              <a:ext uri="{FF2B5EF4-FFF2-40B4-BE49-F238E27FC236}">
                <a16:creationId xmlns:a16="http://schemas.microsoft.com/office/drawing/2014/main" id="{323E446D-B8C4-57ED-1A58-0969BDC99F79}"/>
              </a:ext>
            </a:extLst>
          </p:cNvPr>
          <p:cNvPicPr>
            <a:picLocks noChangeAspect="1"/>
          </p:cNvPicPr>
          <p:nvPr userDrawn="1"/>
        </p:nvPicPr>
        <p:blipFill>
          <a:blip r:embed="rId3"/>
          <a:stretch>
            <a:fillRect/>
          </a:stretch>
        </p:blipFill>
        <p:spPr>
          <a:xfrm>
            <a:off x="6266214" y="0"/>
            <a:ext cx="5925786" cy="5925786"/>
          </a:xfrm>
          <a:prstGeom prst="rect">
            <a:avLst/>
          </a:prstGeom>
        </p:spPr>
      </p:pic>
      <p:sp>
        <p:nvSpPr>
          <p:cNvPr id="2" name="Title 1">
            <a:extLst>
              <a:ext uri="{FF2B5EF4-FFF2-40B4-BE49-F238E27FC236}">
                <a16:creationId xmlns:a16="http://schemas.microsoft.com/office/drawing/2014/main" id="{28266EA1-0EA2-7F9A-B9CA-9E6076FBE2A6}"/>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37D5BF86-A1BF-E3E4-FE6E-E3930FC43EC2}"/>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5" name="Content Placeholder 2">
            <a:extLst>
              <a:ext uri="{FF2B5EF4-FFF2-40B4-BE49-F238E27FC236}">
                <a16:creationId xmlns:a16="http://schemas.microsoft.com/office/drawing/2014/main" id="{55F7BCF8-6C2E-8F0C-D842-03457F5F87CC}"/>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8054878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urple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purple and black square&#10;&#10;Description automatically generated">
            <a:extLst>
              <a:ext uri="{FF2B5EF4-FFF2-40B4-BE49-F238E27FC236}">
                <a16:creationId xmlns:a16="http://schemas.microsoft.com/office/drawing/2014/main" id="{5768A33F-E701-ADA9-79D9-A4D57FF8FD6E}"/>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2488064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Purple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purple and black square&#10;&#10;Description automatically generated">
            <a:extLst>
              <a:ext uri="{FF2B5EF4-FFF2-40B4-BE49-F238E27FC236}">
                <a16:creationId xmlns:a16="http://schemas.microsoft.com/office/drawing/2014/main" id="{73ECA28A-8CE3-5DF3-547E-02CD8819FDA0}"/>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1047895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urple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purple and black square&#10;&#10;Description automatically generated">
            <a:extLst>
              <a:ext uri="{FF2B5EF4-FFF2-40B4-BE49-F238E27FC236}">
                <a16:creationId xmlns:a16="http://schemas.microsoft.com/office/drawing/2014/main" id="{764EA8C5-56F0-402D-911A-04CE3BC4A24B}"/>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2887604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Purple Text Slide Split 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CDAE3D1E-A35F-A738-F926-BEC041AEAEB9}"/>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4273487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urple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514178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urple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40489455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sp>
        <p:nvSpPr>
          <p:cNvPr id="5" name="Date Placeholder 3">
            <a:extLst>
              <a:ext uri="{FF2B5EF4-FFF2-40B4-BE49-F238E27FC236}">
                <a16:creationId xmlns:a16="http://schemas.microsoft.com/office/drawing/2014/main" id="{4C495B5C-6F97-5372-4DD9-B018D9F763B8}"/>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C2AFC0-57AD-C34A-B462-57986A01765A}" type="datetimeFigureOut">
              <a:rPr lang="en-US" smtClean="0"/>
              <a:pPr/>
              <a:t>3/30/2026</a:t>
            </a:fld>
            <a:endParaRPr lang="en-US"/>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8975A960-DB60-CC15-8B43-A1F6BD7C8165}"/>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383668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black and white arrow&#10;&#10;Description automatically generated">
            <a:extLst>
              <a:ext uri="{FF2B5EF4-FFF2-40B4-BE49-F238E27FC236}">
                <a16:creationId xmlns:a16="http://schemas.microsoft.com/office/drawing/2014/main" id="{9D074308-3DF4-9FB4-12E5-7EC3A2EE591D}"/>
              </a:ext>
            </a:extLst>
          </p:cNvPr>
          <p:cNvPicPr>
            <a:picLocks noChangeAspect="1"/>
          </p:cNvPicPr>
          <p:nvPr userDrawn="1"/>
        </p:nvPicPr>
        <p:blipFill>
          <a:blip r:embed="rId3"/>
          <a:stretch>
            <a:fillRect/>
          </a:stretch>
        </p:blipFill>
        <p:spPr>
          <a:xfrm>
            <a:off x="11191682" y="223849"/>
            <a:ext cx="739588" cy="739588"/>
          </a:xfrm>
          <a:prstGeom prst="rect">
            <a:avLst/>
          </a:prstGeom>
        </p:spPr>
      </p:pic>
    </p:spTree>
    <p:extLst>
      <p:ext uri="{BB962C8B-B14F-4D97-AF65-F5344CB8AC3E}">
        <p14:creationId xmlns:p14="http://schemas.microsoft.com/office/powerpoint/2010/main" val="93910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aster Text Slide Split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59E8EF4E-CACE-CC2A-290D-1E578AE29C66}"/>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292379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ster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8341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2" name="Picture 1" descr="A black and white arrow&#10;&#10;Description automatically generated">
            <a:extLst>
              <a:ext uri="{FF2B5EF4-FFF2-40B4-BE49-F238E27FC236}">
                <a16:creationId xmlns:a16="http://schemas.microsoft.com/office/drawing/2014/main" id="{FCEEA154-24D8-B3F2-3BED-5E0EEAE1D51B}"/>
              </a:ext>
            </a:extLst>
          </p:cNvPr>
          <p:cNvPicPr>
            <a:picLocks noChangeAspect="1"/>
          </p:cNvPicPr>
          <p:nvPr userDrawn="1"/>
        </p:nvPicPr>
        <p:blipFill>
          <a:blip r:embed="rId2"/>
          <a:stretch>
            <a:fillRect/>
          </a:stretch>
        </p:blipFill>
        <p:spPr>
          <a:xfrm>
            <a:off x="11191682" y="223849"/>
            <a:ext cx="739588" cy="739588"/>
          </a:xfrm>
          <a:prstGeom prst="rect">
            <a:avLst/>
          </a:prstGeom>
        </p:spPr>
      </p:pic>
    </p:spTree>
    <p:extLst>
      <p:ext uri="{BB962C8B-B14F-4D97-AF65-F5344CB8AC3E}">
        <p14:creationId xmlns:p14="http://schemas.microsoft.com/office/powerpoint/2010/main" val="20830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173429"/>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94" r:id="rId3"/>
    <p:sldLayoutId id="2147483650" r:id="rId4"/>
    <p:sldLayoutId id="2147483693" r:id="rId5"/>
    <p:sldLayoutId id="2147483652" r:id="rId6"/>
    <p:sldLayoutId id="2147483736" r:id="rId7"/>
    <p:sldLayoutId id="2147483657" r:id="rId8"/>
    <p:sldLayoutId id="2147483667" r:id="rId9"/>
    <p:sldLayoutId id="214748366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190841"/>
      </p:ext>
    </p:extLst>
  </p:cSld>
  <p:clrMap bg1="lt1" tx1="dk1" bg2="lt2" tx2="dk2" accent1="accent1" accent2="accent2" accent3="accent3" accent4="accent4" accent5="accent5" accent6="accent6" hlink="hlink" folHlink="folHlink"/>
  <p:sldLayoutIdLst>
    <p:sldLayoutId id="2147483669" r:id="rId1"/>
    <p:sldLayoutId id="2147483676" r:id="rId2"/>
    <p:sldLayoutId id="2147483675" r:id="rId3"/>
    <p:sldLayoutId id="2147483677" r:id="rId4"/>
    <p:sldLayoutId id="2147483730"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811891"/>
      </p:ext>
    </p:extLst>
  </p:cSld>
  <p:clrMap bg1="lt1" tx1="dk1" bg2="lt2" tx2="dk2" accent1="accent1" accent2="accent2" accent3="accent3" accent4="accent4" accent5="accent5" accent6="accent6" hlink="hlink" folHlink="folHlink"/>
  <p:sldLayoutIdLst>
    <p:sldLayoutId id="2147483670" r:id="rId1"/>
    <p:sldLayoutId id="2147483699" r:id="rId2"/>
    <p:sldLayoutId id="2147483700" r:id="rId3"/>
    <p:sldLayoutId id="2147483701" r:id="rId4"/>
    <p:sldLayoutId id="2147483731" r:id="rId5"/>
    <p:sldLayoutId id="2147483702" r:id="rId6"/>
    <p:sldLayoutId id="2147483703" r:id="rId7"/>
    <p:sldLayoutId id="214748370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36199"/>
      </p:ext>
    </p:extLst>
  </p:cSld>
  <p:clrMap bg1="lt1" tx1="dk1" bg2="lt2" tx2="dk2" accent1="accent1" accent2="accent2" accent3="accent3" accent4="accent4" accent5="accent5" accent6="accent6" hlink="hlink" folHlink="folHlink"/>
  <p:sldLayoutIdLst>
    <p:sldLayoutId id="2147483671" r:id="rId1"/>
    <p:sldLayoutId id="2147483706" r:id="rId2"/>
    <p:sldLayoutId id="2147483707" r:id="rId3"/>
    <p:sldLayoutId id="2147483708" r:id="rId4"/>
    <p:sldLayoutId id="2147483732" r:id="rId5"/>
    <p:sldLayoutId id="2147483709" r:id="rId6"/>
    <p:sldLayoutId id="2147483710" r:id="rId7"/>
    <p:sldLayoutId id="214748371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642881"/>
      </p:ext>
    </p:extLst>
  </p:cSld>
  <p:clrMap bg1="lt1" tx1="dk1" bg2="lt2" tx2="dk2" accent1="accent1" accent2="accent2" accent3="accent3" accent4="accent4" accent5="accent5" accent6="accent6" hlink="hlink" folHlink="folHlink"/>
  <p:sldLayoutIdLst>
    <p:sldLayoutId id="2147483672" r:id="rId1"/>
    <p:sldLayoutId id="2147483712" r:id="rId2"/>
    <p:sldLayoutId id="2147483713" r:id="rId3"/>
    <p:sldLayoutId id="2147483714" r:id="rId4"/>
    <p:sldLayoutId id="2147483733" r:id="rId5"/>
    <p:sldLayoutId id="2147483715" r:id="rId6"/>
    <p:sldLayoutId id="2147483716" r:id="rId7"/>
    <p:sldLayoutId id="214748371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070991"/>
      </p:ext>
    </p:extLst>
  </p:cSld>
  <p:clrMap bg1="lt1" tx1="dk1" bg2="lt2" tx2="dk2" accent1="accent1" accent2="accent2" accent3="accent3" accent4="accent4" accent5="accent5" accent6="accent6" hlink="hlink" folHlink="folHlink"/>
  <p:sldLayoutIdLst>
    <p:sldLayoutId id="2147483673" r:id="rId1"/>
    <p:sldLayoutId id="2147483718" r:id="rId2"/>
    <p:sldLayoutId id="2147483719" r:id="rId3"/>
    <p:sldLayoutId id="2147483720" r:id="rId4"/>
    <p:sldLayoutId id="2147483734" r:id="rId5"/>
    <p:sldLayoutId id="2147483721" r:id="rId6"/>
    <p:sldLayoutId id="2147483722" r:id="rId7"/>
    <p:sldLayoutId id="214748372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178266"/>
      </p:ext>
    </p:extLst>
  </p:cSld>
  <p:clrMap bg1="lt1" tx1="dk1" bg2="lt2" tx2="dk2" accent1="accent1" accent2="accent2" accent3="accent3" accent4="accent4" accent5="accent5" accent6="accent6" hlink="hlink" folHlink="folHlink"/>
  <p:sldLayoutIdLst>
    <p:sldLayoutId id="2147483674" r:id="rId1"/>
    <p:sldLayoutId id="2147483724" r:id="rId2"/>
    <p:sldLayoutId id="2147483725" r:id="rId3"/>
    <p:sldLayoutId id="2147483726" r:id="rId4"/>
    <p:sldLayoutId id="2147483735" r:id="rId5"/>
    <p:sldLayoutId id="2147483727" r:id="rId6"/>
    <p:sldLayoutId id="2147483728" r:id="rId7"/>
    <p:sldLayoutId id="214748372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v.uk/student-financ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K1WqdD5ufuk?feature=oembed" TargetMode="Externa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9gD1IiK75uk?feature=oembed" TargetMode="Externa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RiBs9KZ_84g?feature=oembed" TargetMode="Externa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hyperlink" Target="http://www.youtube.com/watch?v=ku61X3RLrwI" TargetMode="External"/><Relationship Id="rId3" Type="http://schemas.openxmlformats.org/officeDocument/2006/relationships/hyperlink" Target="http://www.amazingapprenticeships.com/higher-technical-qualifications-htqs/" TargetMode="External"/><Relationship Id="rId7" Type="http://schemas.openxmlformats.org/officeDocument/2006/relationships/hyperlink" Target="http://www.youtube.com/watch?v=OyuBlv-FAgM&amp;t=55s" TargetMode="External"/><Relationship Id="rId12"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youtube.com/watch?v=sePiTIOFz3w&amp;list=PLJmvdK6moMhJ5K_qtLCxmx5QWzW0Lgsw3&amp;index=4" TargetMode="External"/><Relationship Id="rId11" Type="http://schemas.openxmlformats.org/officeDocument/2006/relationships/image" Target="../media/image32.png"/><Relationship Id="rId5" Type="http://schemas.openxmlformats.org/officeDocument/2006/relationships/hyperlink" Target="https://neiot.ac.uk/higher-technical-qualifications" TargetMode="External"/><Relationship Id="rId10" Type="http://schemas.openxmlformats.org/officeDocument/2006/relationships/hyperlink" Target="https://www.htqtoolkit.co.uk/" TargetMode="External"/><Relationship Id="rId4" Type="http://schemas.openxmlformats.org/officeDocument/2006/relationships/hyperlink" Target="https://www.ucas.com/applying/you-apply/what-and-where-study/choosing-course/higher-technical-qualifications" TargetMode="External"/><Relationship Id="rId9" Type="http://schemas.openxmlformats.org/officeDocument/2006/relationships/hyperlink" Target="https://qualifications.pearson.com/en/qualifications/btec-higher-nationals/higher-nationals/higher-technical-qualification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kDnPvQAjsA"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gov.uk/government/publications/list-of-higher-technical-qualifications" TargetMode="External"/><Relationship Id="rId7" Type="http://schemas.openxmlformats.org/officeDocument/2006/relationships/hyperlink" Target="https://digital.ucas.com/coursedisplay/results/courses?studyYear=2025&amp;destination=Undergraduate&amp;qualifications=Higher%20Technical%20Qualifications&amp;regions=North%20East%20England&amp;postcodeDistanceSystem=imperial&amp;pageNumber=1&amp;sort=MostRelevant&amp;clearingPreference=None"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132E-700B-68D7-0F4F-4B8FC21FF1DB}"/>
              </a:ext>
            </a:extLst>
          </p:cNvPr>
          <p:cNvSpPr>
            <a:spLocks noGrp="1"/>
          </p:cNvSpPr>
          <p:nvPr>
            <p:ph type="ctrTitle"/>
          </p:nvPr>
        </p:nvSpPr>
        <p:spPr>
          <a:xfrm>
            <a:off x="656832" y="3229937"/>
            <a:ext cx="5159768" cy="704684"/>
          </a:xfrm>
        </p:spPr>
        <p:txBody>
          <a:bodyPr/>
          <a:lstStyle/>
          <a:p>
            <a:r>
              <a:rPr lang="en-GB"/>
              <a:t>Higher Technical Qualifications (HTQs)</a:t>
            </a:r>
          </a:p>
        </p:txBody>
      </p:sp>
      <p:sp>
        <p:nvSpPr>
          <p:cNvPr id="3" name="Content Placeholder 2">
            <a:extLst>
              <a:ext uri="{FF2B5EF4-FFF2-40B4-BE49-F238E27FC236}">
                <a16:creationId xmlns:a16="http://schemas.microsoft.com/office/drawing/2014/main" id="{25A1528D-4396-4389-96EB-7DCB0146A7A7}"/>
              </a:ext>
            </a:extLst>
          </p:cNvPr>
          <p:cNvSpPr>
            <a:spLocks noGrp="1"/>
          </p:cNvSpPr>
          <p:nvPr>
            <p:ph idx="1"/>
          </p:nvPr>
        </p:nvSpPr>
        <p:spPr>
          <a:xfrm>
            <a:off x="656832" y="4235046"/>
            <a:ext cx="3826268" cy="704684"/>
          </a:xfrm>
        </p:spPr>
        <p:txBody>
          <a:bodyPr lIns="91440" tIns="45720" rIns="91440" bIns="45720" anchor="t"/>
          <a:lstStyle/>
          <a:p>
            <a:r>
              <a:rPr lang="en-GB">
                <a:latin typeface="Aptos"/>
              </a:rPr>
              <a:t>Find out more about these exciting qualifications and where they can take you</a:t>
            </a:r>
            <a:endParaRPr lang="en-GB"/>
          </a:p>
        </p:txBody>
      </p:sp>
      <p:sp>
        <p:nvSpPr>
          <p:cNvPr id="4" name="Content Placeholder 2">
            <a:extLst>
              <a:ext uri="{FF2B5EF4-FFF2-40B4-BE49-F238E27FC236}">
                <a16:creationId xmlns:a16="http://schemas.microsoft.com/office/drawing/2014/main" id="{8039CEEC-5C64-9917-8488-6981D68CB3DE}"/>
              </a:ext>
            </a:extLst>
          </p:cNvPr>
          <p:cNvSpPr txBox="1">
            <a:spLocks/>
          </p:cNvSpPr>
          <p:nvPr/>
        </p:nvSpPr>
        <p:spPr>
          <a:xfrm>
            <a:off x="8613320" y="180496"/>
            <a:ext cx="3292542" cy="704684"/>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chemeClr val="bg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pic>
        <p:nvPicPr>
          <p:cNvPr id="5" name="Picture 4">
            <a:extLst>
              <a:ext uri="{FF2B5EF4-FFF2-40B4-BE49-F238E27FC236}">
                <a16:creationId xmlns:a16="http://schemas.microsoft.com/office/drawing/2014/main" id="{630949D9-31C0-C326-1563-D1591ED73EA2}"/>
              </a:ext>
            </a:extLst>
          </p:cNvPr>
          <p:cNvPicPr>
            <a:picLocks noChangeAspect="1"/>
          </p:cNvPicPr>
          <p:nvPr/>
        </p:nvPicPr>
        <p:blipFill>
          <a:blip r:embed="rId3"/>
          <a:stretch>
            <a:fillRect/>
          </a:stretch>
        </p:blipFill>
        <p:spPr>
          <a:xfrm>
            <a:off x="6756400" y="2734636"/>
            <a:ext cx="2670160" cy="3000819"/>
          </a:xfrm>
          <a:prstGeom prst="rect">
            <a:avLst/>
          </a:prstGeom>
        </p:spPr>
      </p:pic>
    </p:spTree>
    <p:extLst>
      <p:ext uri="{BB962C8B-B14F-4D97-AF65-F5344CB8AC3E}">
        <p14:creationId xmlns:p14="http://schemas.microsoft.com/office/powerpoint/2010/main" val="86909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7EDF-52F1-871A-29AA-A95AEE3534F5}"/>
              </a:ext>
            </a:extLst>
          </p:cNvPr>
          <p:cNvSpPr>
            <a:spLocks noGrp="1"/>
          </p:cNvSpPr>
          <p:nvPr>
            <p:ph type="title"/>
          </p:nvPr>
        </p:nvSpPr>
        <p:spPr>
          <a:xfrm>
            <a:off x="705852" y="1119909"/>
            <a:ext cx="5001128" cy="771920"/>
          </a:xfrm>
        </p:spPr>
        <p:txBody>
          <a:bodyPr/>
          <a:lstStyle/>
          <a:p>
            <a:r>
              <a:rPr lang="en-GB"/>
              <a:t>Entry requirements</a:t>
            </a:r>
          </a:p>
        </p:txBody>
      </p:sp>
      <p:sp>
        <p:nvSpPr>
          <p:cNvPr id="3" name="Content Placeholder 2">
            <a:extLst>
              <a:ext uri="{FF2B5EF4-FFF2-40B4-BE49-F238E27FC236}">
                <a16:creationId xmlns:a16="http://schemas.microsoft.com/office/drawing/2014/main" id="{F24F7184-62CC-DFCD-7C45-BA6FA3667A60}"/>
              </a:ext>
            </a:extLst>
          </p:cNvPr>
          <p:cNvSpPr>
            <a:spLocks noGrp="1"/>
          </p:cNvSpPr>
          <p:nvPr>
            <p:ph idx="1"/>
          </p:nvPr>
        </p:nvSpPr>
        <p:spPr>
          <a:xfrm>
            <a:off x="705852" y="1733815"/>
            <a:ext cx="5181600" cy="4056419"/>
          </a:xfrm>
        </p:spPr>
        <p:txBody>
          <a:bodyPr lIns="91440" tIns="45720" rIns="91440" bIns="45720" anchor="t"/>
          <a:lstStyle/>
          <a:p>
            <a:r>
              <a:rPr lang="en-GB" sz="2000">
                <a:latin typeface="Aptos"/>
              </a:rPr>
              <a:t>Each education provider sets their own grade or qualification requirements.</a:t>
            </a:r>
          </a:p>
          <a:p>
            <a:pPr marL="0" indent="0">
              <a:buNone/>
            </a:pPr>
            <a:endParaRPr lang="en-GB" sz="2000"/>
          </a:p>
          <a:p>
            <a:r>
              <a:rPr lang="en-GB" sz="2000">
                <a:latin typeface="Aptos"/>
              </a:rPr>
              <a:t>Typically, HTQs require completion of a Level 3 qualification e.g. A Levels, T Levels, BTECs or some advanced apprenticeships. However, for mature students, significant experience will be considered as a pre-requisite.</a:t>
            </a:r>
          </a:p>
          <a:p>
            <a:pPr marL="0" indent="0">
              <a:buNone/>
            </a:pPr>
            <a:endParaRPr lang="en-GB" sz="2000"/>
          </a:p>
          <a:p>
            <a:r>
              <a:rPr lang="en-GB" sz="2000">
                <a:latin typeface="Aptos"/>
              </a:rPr>
              <a:t>Most providers state their entry requirements in terms of UCAS tariff points, and requirements could range from 0 – 112.</a:t>
            </a:r>
          </a:p>
        </p:txBody>
      </p:sp>
      <p:sp>
        <p:nvSpPr>
          <p:cNvPr id="4" name="Content Placeholder 3">
            <a:extLst>
              <a:ext uri="{FF2B5EF4-FFF2-40B4-BE49-F238E27FC236}">
                <a16:creationId xmlns:a16="http://schemas.microsoft.com/office/drawing/2014/main" id="{A8FC9AE3-64F8-CE7B-32BD-FCA7BB019C79}"/>
              </a:ext>
            </a:extLst>
          </p:cNvPr>
          <p:cNvSpPr>
            <a:spLocks noGrp="1"/>
          </p:cNvSpPr>
          <p:nvPr>
            <p:ph idx="10"/>
          </p:nvPr>
        </p:nvSpPr>
        <p:spPr>
          <a:xfrm>
            <a:off x="6485020" y="1733815"/>
            <a:ext cx="5181600" cy="4056419"/>
          </a:xfrm>
        </p:spPr>
        <p:txBody>
          <a:bodyPr/>
          <a:lstStyle/>
          <a:p>
            <a:pPr marL="0" indent="0">
              <a:buNone/>
            </a:pPr>
            <a:r>
              <a:rPr lang="en-GB" sz="2000" b="1" dirty="0"/>
              <a:t>Fees apply</a:t>
            </a:r>
          </a:p>
          <a:p>
            <a:pPr marL="0" indent="0">
              <a:buNone/>
            </a:pPr>
            <a:r>
              <a:rPr lang="en-GB" sz="2000" dirty="0"/>
              <a:t>If you study a HTQ, tuition fees will apply. These will vary depending on the course.</a:t>
            </a:r>
          </a:p>
          <a:p>
            <a:pPr marL="0" indent="0">
              <a:buNone/>
            </a:pPr>
            <a:r>
              <a:rPr lang="en-GB" sz="2000" b="1" dirty="0"/>
              <a:t>Cost</a:t>
            </a:r>
          </a:p>
          <a:p>
            <a:pPr marL="0" indent="0">
              <a:buNone/>
            </a:pPr>
            <a:r>
              <a:rPr lang="en-GB" sz="2000"/>
              <a:t>Fees are likely to be £6,000 - £9,500 for a one or two-year course</a:t>
            </a:r>
          </a:p>
          <a:p>
            <a:pPr marL="0" indent="0">
              <a:buNone/>
            </a:pPr>
            <a:r>
              <a:rPr lang="en-GB" sz="2000" b="1" dirty="0"/>
              <a:t>Support</a:t>
            </a:r>
          </a:p>
          <a:p>
            <a:pPr marL="0" indent="0">
              <a:buNone/>
            </a:pPr>
            <a:r>
              <a:rPr lang="en-GB" sz="2000" dirty="0"/>
              <a:t>You could be eligible for student support to cover tuition fees and maintenance loans.</a:t>
            </a:r>
          </a:p>
          <a:p>
            <a:pPr marL="0" indent="0">
              <a:buNone/>
            </a:pPr>
            <a:r>
              <a:rPr lang="en-GB" sz="2000" dirty="0"/>
              <a:t>A new Lifelong Learning Entitlement is being introduced next year making HTQs more accessible.</a:t>
            </a:r>
          </a:p>
          <a:p>
            <a:pPr marL="0" indent="0">
              <a:buNone/>
            </a:pPr>
            <a:r>
              <a:rPr lang="en-GB" sz="2000" b="1" dirty="0"/>
              <a:t>Find out more</a:t>
            </a:r>
          </a:p>
          <a:p>
            <a:pPr marL="0" indent="0">
              <a:buNone/>
            </a:pPr>
            <a:r>
              <a:rPr lang="en-GB" sz="2000" dirty="0"/>
              <a:t>Visit: </a:t>
            </a:r>
            <a:r>
              <a:rPr lang="en-GB" sz="2000" dirty="0">
                <a:hlinkClick r:id="rId3"/>
              </a:rPr>
              <a:t>www.gov.uk/student-finance</a:t>
            </a:r>
            <a:r>
              <a:rPr lang="en-GB" sz="2000" dirty="0"/>
              <a:t> </a:t>
            </a:r>
          </a:p>
          <a:p>
            <a:pPr marL="0" indent="0">
              <a:buNone/>
            </a:pPr>
            <a:endParaRPr lang="en-GB" sz="2000" dirty="0"/>
          </a:p>
          <a:p>
            <a:endParaRPr lang="en-GB" sz="2000" dirty="0"/>
          </a:p>
        </p:txBody>
      </p:sp>
      <p:sp>
        <p:nvSpPr>
          <p:cNvPr id="5" name="Title 1">
            <a:extLst>
              <a:ext uri="{FF2B5EF4-FFF2-40B4-BE49-F238E27FC236}">
                <a16:creationId xmlns:a16="http://schemas.microsoft.com/office/drawing/2014/main" id="{BE4BD672-8F1F-7377-A796-FEB87F1A1C2C}"/>
              </a:ext>
            </a:extLst>
          </p:cNvPr>
          <p:cNvSpPr txBox="1">
            <a:spLocks/>
          </p:cNvSpPr>
          <p:nvPr/>
        </p:nvSpPr>
        <p:spPr>
          <a:xfrm>
            <a:off x="6485020" y="1119909"/>
            <a:ext cx="5001128" cy="771920"/>
          </a:xfrm>
          <a:prstGeom prst="rect">
            <a:avLst/>
          </a:prstGeom>
        </p:spPr>
        <p:txBody>
          <a:bodyPr/>
          <a:lstStyle>
            <a:lvl1pPr algn="l" defTabSz="914400" rtl="0" eaLnBrk="1" latinLnBrk="0" hangingPunct="1">
              <a:lnSpc>
                <a:spcPts val="3500"/>
              </a:lnSpc>
              <a:spcBef>
                <a:spcPct val="0"/>
              </a:spcBef>
              <a:buNone/>
              <a:defRPr sz="4000" b="0" i="0" kern="1200">
                <a:solidFill>
                  <a:schemeClr val="tx1"/>
                </a:solidFill>
                <a:latin typeface="Aptos SemiBold" panose="020B0004020202020204" pitchFamily="34" charset="0"/>
                <a:ea typeface="+mj-ea"/>
                <a:cs typeface="+mj-cs"/>
              </a:defRPr>
            </a:lvl1pPr>
          </a:lstStyle>
          <a:p>
            <a:r>
              <a:rPr lang="en-GB"/>
              <a:t>Tuition fees</a:t>
            </a:r>
          </a:p>
        </p:txBody>
      </p:sp>
    </p:spTree>
    <p:extLst>
      <p:ext uri="{BB962C8B-B14F-4D97-AF65-F5344CB8AC3E}">
        <p14:creationId xmlns:p14="http://schemas.microsoft.com/office/powerpoint/2010/main" val="161438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2599-C988-5AB3-FCEB-7990ACF1D388}"/>
              </a:ext>
            </a:extLst>
          </p:cNvPr>
          <p:cNvSpPr>
            <a:spLocks noGrp="1"/>
          </p:cNvSpPr>
          <p:nvPr>
            <p:ph type="title"/>
          </p:nvPr>
        </p:nvSpPr>
        <p:spPr>
          <a:xfrm>
            <a:off x="705851" y="1046249"/>
            <a:ext cx="10515600" cy="771920"/>
          </a:xfrm>
        </p:spPr>
        <p:txBody>
          <a:bodyPr>
            <a:noAutofit/>
          </a:bodyPr>
          <a:lstStyle/>
          <a:p>
            <a:r>
              <a:rPr lang="en-GB"/>
              <a:t>Foundation Degree (</a:t>
            </a:r>
            <a:r>
              <a:rPr lang="en-GB" err="1"/>
              <a:t>FdA</a:t>
            </a:r>
            <a:r>
              <a:rPr lang="en-GB"/>
              <a:t>)</a:t>
            </a:r>
            <a:br>
              <a:rPr lang="en-GB"/>
            </a:br>
            <a:r>
              <a:rPr lang="en-GB"/>
              <a:t>Performing Arts at New College Durham</a:t>
            </a:r>
          </a:p>
        </p:txBody>
      </p:sp>
      <p:pic>
        <p:nvPicPr>
          <p:cNvPr id="6" name="Online Media 5" title="Foundation Degree Performing Arts at New College Durham">
            <a:hlinkClick r:id="" action="ppaction://media"/>
            <a:extLst>
              <a:ext uri="{FF2B5EF4-FFF2-40B4-BE49-F238E27FC236}">
                <a16:creationId xmlns:a16="http://schemas.microsoft.com/office/drawing/2014/main" id="{741ABFC4-9D53-D8CD-4E55-24F4710AC021}"/>
              </a:ext>
            </a:extLst>
          </p:cNvPr>
          <p:cNvPicPr>
            <a:picLocks noRot="1" noChangeAspect="1"/>
          </p:cNvPicPr>
          <p:nvPr>
            <a:videoFile r:link="rId1"/>
          </p:nvPr>
        </p:nvPicPr>
        <p:blipFill>
          <a:blip r:embed="rId4"/>
          <a:stretch>
            <a:fillRect/>
          </a:stretch>
        </p:blipFill>
        <p:spPr>
          <a:xfrm>
            <a:off x="2373900" y="2344380"/>
            <a:ext cx="7179502" cy="4056419"/>
          </a:xfrm>
          <a:prstGeom prst="rect">
            <a:avLst/>
          </a:prstGeom>
          <a:noFill/>
        </p:spPr>
      </p:pic>
    </p:spTree>
    <p:extLst>
      <p:ext uri="{BB962C8B-B14F-4D97-AF65-F5344CB8AC3E}">
        <p14:creationId xmlns:p14="http://schemas.microsoft.com/office/powerpoint/2010/main" val="26636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2599-C988-5AB3-FCEB-7990ACF1D388}"/>
              </a:ext>
            </a:extLst>
          </p:cNvPr>
          <p:cNvSpPr>
            <a:spLocks noGrp="1"/>
          </p:cNvSpPr>
          <p:nvPr>
            <p:ph type="title"/>
          </p:nvPr>
        </p:nvSpPr>
        <p:spPr>
          <a:xfrm>
            <a:off x="705851" y="1160549"/>
            <a:ext cx="10515600" cy="771920"/>
          </a:xfrm>
        </p:spPr>
        <p:txBody>
          <a:bodyPr>
            <a:normAutofit fontScale="90000"/>
          </a:bodyPr>
          <a:lstStyle/>
          <a:p>
            <a:r>
              <a:rPr lang="en-GB"/>
              <a:t>Higher Technical Qualification – Media</a:t>
            </a:r>
            <a:br>
              <a:rPr lang="en-GB"/>
            </a:br>
            <a:r>
              <a:rPr lang="en-GB"/>
              <a:t>New College Durham</a:t>
            </a:r>
          </a:p>
        </p:txBody>
      </p:sp>
      <p:pic>
        <p:nvPicPr>
          <p:cNvPr id="3" name="Online Media 2" title="Higher Technical Qualification - Media">
            <a:hlinkClick r:id="" action="ppaction://media"/>
            <a:extLst>
              <a:ext uri="{FF2B5EF4-FFF2-40B4-BE49-F238E27FC236}">
                <a16:creationId xmlns:a16="http://schemas.microsoft.com/office/drawing/2014/main" id="{6637D414-9FF2-9D4E-C148-834A53D407D4}"/>
              </a:ext>
            </a:extLst>
          </p:cNvPr>
          <p:cNvPicPr>
            <a:picLocks noRot="1" noChangeAspect="1"/>
          </p:cNvPicPr>
          <p:nvPr>
            <a:videoFile r:link="rId1"/>
          </p:nvPr>
        </p:nvPicPr>
        <p:blipFill>
          <a:blip r:embed="rId4"/>
          <a:stretch>
            <a:fillRect/>
          </a:stretch>
        </p:blipFill>
        <p:spPr>
          <a:xfrm>
            <a:off x="2373900" y="2344380"/>
            <a:ext cx="7179502" cy="4056419"/>
          </a:xfrm>
          <a:prstGeom prst="rect">
            <a:avLst/>
          </a:prstGeom>
          <a:noFill/>
        </p:spPr>
      </p:pic>
    </p:spTree>
    <p:extLst>
      <p:ext uri="{BB962C8B-B14F-4D97-AF65-F5344CB8AC3E}">
        <p14:creationId xmlns:p14="http://schemas.microsoft.com/office/powerpoint/2010/main" val="420587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2599-C988-5AB3-FCEB-7990ACF1D388}"/>
              </a:ext>
            </a:extLst>
          </p:cNvPr>
          <p:cNvSpPr>
            <a:spLocks noGrp="1"/>
          </p:cNvSpPr>
          <p:nvPr>
            <p:ph type="title"/>
          </p:nvPr>
        </p:nvSpPr>
        <p:spPr>
          <a:xfrm>
            <a:off x="705851" y="1109749"/>
            <a:ext cx="10515600" cy="771920"/>
          </a:xfrm>
        </p:spPr>
        <p:txBody>
          <a:bodyPr>
            <a:noAutofit/>
          </a:bodyPr>
          <a:lstStyle/>
          <a:p>
            <a:r>
              <a:rPr lang="en-GB" sz="3600"/>
              <a:t>Meet our </a:t>
            </a:r>
            <a:r>
              <a:rPr lang="en-GB" sz="3600" err="1"/>
              <a:t>FdA</a:t>
            </a:r>
            <a:r>
              <a:rPr lang="en-GB" sz="3600"/>
              <a:t> Culinary Arts students</a:t>
            </a:r>
            <a:br>
              <a:rPr lang="en-GB" sz="3600"/>
            </a:br>
            <a:r>
              <a:rPr lang="en-GB" sz="3600"/>
              <a:t>Newcastle College</a:t>
            </a:r>
          </a:p>
        </p:txBody>
      </p:sp>
      <p:pic>
        <p:nvPicPr>
          <p:cNvPr id="4" name="Online Media 3" title="Meet our FdA Culinary Arts students">
            <a:hlinkClick r:id="" action="ppaction://media"/>
            <a:extLst>
              <a:ext uri="{FF2B5EF4-FFF2-40B4-BE49-F238E27FC236}">
                <a16:creationId xmlns:a16="http://schemas.microsoft.com/office/drawing/2014/main" id="{6FE7F140-24F6-8082-32C6-E54A22FDA807}"/>
              </a:ext>
            </a:extLst>
          </p:cNvPr>
          <p:cNvPicPr>
            <a:picLocks noRot="1" noChangeAspect="1"/>
          </p:cNvPicPr>
          <p:nvPr>
            <a:videoFile r:link="rId1"/>
          </p:nvPr>
        </p:nvPicPr>
        <p:blipFill>
          <a:blip r:embed="rId4"/>
          <a:stretch>
            <a:fillRect/>
          </a:stretch>
        </p:blipFill>
        <p:spPr>
          <a:xfrm>
            <a:off x="2373900" y="2344380"/>
            <a:ext cx="7179502" cy="4056419"/>
          </a:xfrm>
          <a:prstGeom prst="rect">
            <a:avLst/>
          </a:prstGeom>
          <a:noFill/>
        </p:spPr>
      </p:pic>
    </p:spTree>
    <p:extLst>
      <p:ext uri="{BB962C8B-B14F-4D97-AF65-F5344CB8AC3E}">
        <p14:creationId xmlns:p14="http://schemas.microsoft.com/office/powerpoint/2010/main" val="12724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6509-AE70-D0D6-1995-1A973CAA1F9E}"/>
              </a:ext>
            </a:extLst>
          </p:cNvPr>
          <p:cNvSpPr>
            <a:spLocks noGrp="1"/>
          </p:cNvSpPr>
          <p:nvPr>
            <p:ph type="title"/>
          </p:nvPr>
        </p:nvSpPr>
        <p:spPr>
          <a:xfrm>
            <a:off x="728686" y="1407065"/>
            <a:ext cx="10515600" cy="771920"/>
          </a:xfrm>
        </p:spPr>
        <p:txBody>
          <a:bodyPr/>
          <a:lstStyle/>
          <a:p>
            <a:r>
              <a:rPr lang="en-GB"/>
              <a:t>Let’s review.</a:t>
            </a:r>
          </a:p>
        </p:txBody>
      </p:sp>
      <p:grpSp>
        <p:nvGrpSpPr>
          <p:cNvPr id="30" name="Group 29">
            <a:extLst>
              <a:ext uri="{FF2B5EF4-FFF2-40B4-BE49-F238E27FC236}">
                <a16:creationId xmlns:a16="http://schemas.microsoft.com/office/drawing/2014/main" id="{65DD2B8A-B82B-A89C-2399-865E6C9CFBDC}"/>
              </a:ext>
            </a:extLst>
          </p:cNvPr>
          <p:cNvGrpSpPr/>
          <p:nvPr/>
        </p:nvGrpSpPr>
        <p:grpSpPr>
          <a:xfrm>
            <a:off x="-457200" y="4172491"/>
            <a:ext cx="3149535" cy="3023969"/>
            <a:chOff x="-457200" y="4172491"/>
            <a:chExt cx="3149535" cy="3023969"/>
          </a:xfrm>
        </p:grpSpPr>
        <p:pic>
          <p:nvPicPr>
            <p:cNvPr id="4" name="Picture 3">
              <a:extLst>
                <a:ext uri="{FF2B5EF4-FFF2-40B4-BE49-F238E27FC236}">
                  <a16:creationId xmlns:a16="http://schemas.microsoft.com/office/drawing/2014/main" id="{3B76168F-A58C-9730-29B1-56F5169BE388}"/>
                </a:ext>
              </a:extLst>
            </p:cNvPr>
            <p:cNvPicPr>
              <a:picLocks noChangeAspect="1"/>
            </p:cNvPicPr>
            <p:nvPr/>
          </p:nvPicPr>
          <p:blipFill>
            <a:blip r:embed="rId3"/>
            <a:stretch>
              <a:fillRect/>
            </a:stretch>
          </p:blipFill>
          <p:spPr>
            <a:xfrm>
              <a:off x="-457200" y="4172491"/>
              <a:ext cx="3024000" cy="3023969"/>
            </a:xfrm>
            <a:prstGeom prst="rect">
              <a:avLst/>
            </a:prstGeom>
          </p:spPr>
        </p:pic>
        <p:sp>
          <p:nvSpPr>
            <p:cNvPr id="10" name="TextBox 9">
              <a:extLst>
                <a:ext uri="{FF2B5EF4-FFF2-40B4-BE49-F238E27FC236}">
                  <a16:creationId xmlns:a16="http://schemas.microsoft.com/office/drawing/2014/main" id="{13D29B57-4DAF-B94B-99D3-85B36EA16CBD}"/>
                </a:ext>
              </a:extLst>
            </p:cNvPr>
            <p:cNvSpPr txBox="1"/>
            <p:nvPr/>
          </p:nvSpPr>
          <p:spPr>
            <a:xfrm>
              <a:off x="235628" y="4394715"/>
              <a:ext cx="2456707" cy="826920"/>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Level 4 &amp; 5 qualifications</a:t>
              </a:r>
            </a:p>
          </p:txBody>
        </p:sp>
      </p:grpSp>
      <p:grpSp>
        <p:nvGrpSpPr>
          <p:cNvPr id="31" name="Group 30">
            <a:extLst>
              <a:ext uri="{FF2B5EF4-FFF2-40B4-BE49-F238E27FC236}">
                <a16:creationId xmlns:a16="http://schemas.microsoft.com/office/drawing/2014/main" id="{C044F49C-CC52-8A4C-C8B3-6FF096940643}"/>
              </a:ext>
            </a:extLst>
          </p:cNvPr>
          <p:cNvGrpSpPr/>
          <p:nvPr/>
        </p:nvGrpSpPr>
        <p:grpSpPr>
          <a:xfrm>
            <a:off x="1054581" y="2660255"/>
            <a:ext cx="3024000" cy="3073516"/>
            <a:chOff x="1054581" y="2660255"/>
            <a:chExt cx="3024000" cy="3073516"/>
          </a:xfrm>
        </p:grpSpPr>
        <p:pic>
          <p:nvPicPr>
            <p:cNvPr id="5" name="Picture 4">
              <a:extLst>
                <a:ext uri="{FF2B5EF4-FFF2-40B4-BE49-F238E27FC236}">
                  <a16:creationId xmlns:a16="http://schemas.microsoft.com/office/drawing/2014/main" id="{D0E409AF-F54E-96FA-30CD-AA6B7F38A7B5}"/>
                </a:ext>
              </a:extLst>
            </p:cNvPr>
            <p:cNvPicPr>
              <a:picLocks noChangeAspect="1"/>
            </p:cNvPicPr>
            <p:nvPr/>
          </p:nvPicPr>
          <p:blipFill>
            <a:blip r:embed="rId4"/>
            <a:stretch>
              <a:fillRect/>
            </a:stretch>
          </p:blipFill>
          <p:spPr>
            <a:xfrm>
              <a:off x="1054581" y="2660255"/>
              <a:ext cx="3024000" cy="3073516"/>
            </a:xfrm>
            <a:prstGeom prst="rect">
              <a:avLst/>
            </a:prstGeom>
          </p:spPr>
        </p:pic>
        <p:sp>
          <p:nvSpPr>
            <p:cNvPr id="11" name="TextBox 10">
              <a:extLst>
                <a:ext uri="{FF2B5EF4-FFF2-40B4-BE49-F238E27FC236}">
                  <a16:creationId xmlns:a16="http://schemas.microsoft.com/office/drawing/2014/main" id="{25373546-C161-3A9E-25FC-799C4354D0B7}"/>
                </a:ext>
              </a:extLst>
            </p:cNvPr>
            <p:cNvSpPr txBox="1"/>
            <p:nvPr/>
          </p:nvSpPr>
          <p:spPr>
            <a:xfrm>
              <a:off x="2182328" y="2774738"/>
              <a:ext cx="1813625" cy="1015663"/>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For those 18+ with a Level 3 qualification*</a:t>
              </a:r>
            </a:p>
          </p:txBody>
        </p:sp>
      </p:grpSp>
      <p:grpSp>
        <p:nvGrpSpPr>
          <p:cNvPr id="32" name="Group 31">
            <a:extLst>
              <a:ext uri="{FF2B5EF4-FFF2-40B4-BE49-F238E27FC236}">
                <a16:creationId xmlns:a16="http://schemas.microsoft.com/office/drawing/2014/main" id="{104B2AC5-4C76-A814-77AE-9FA67011631F}"/>
              </a:ext>
            </a:extLst>
          </p:cNvPr>
          <p:cNvGrpSpPr/>
          <p:nvPr/>
        </p:nvGrpSpPr>
        <p:grpSpPr>
          <a:xfrm>
            <a:off x="3234761" y="4394715"/>
            <a:ext cx="3024000" cy="3031133"/>
            <a:chOff x="3234761" y="4394715"/>
            <a:chExt cx="3024000" cy="3031133"/>
          </a:xfrm>
        </p:grpSpPr>
        <p:pic>
          <p:nvPicPr>
            <p:cNvPr id="6" name="Picture 5">
              <a:extLst>
                <a:ext uri="{FF2B5EF4-FFF2-40B4-BE49-F238E27FC236}">
                  <a16:creationId xmlns:a16="http://schemas.microsoft.com/office/drawing/2014/main" id="{A57B2D2E-E41B-65F6-9FBB-41E831F9DA88}"/>
                </a:ext>
              </a:extLst>
            </p:cNvPr>
            <p:cNvPicPr>
              <a:picLocks noChangeAspect="1"/>
            </p:cNvPicPr>
            <p:nvPr/>
          </p:nvPicPr>
          <p:blipFill>
            <a:blip r:embed="rId4"/>
            <a:stretch>
              <a:fillRect/>
            </a:stretch>
          </p:blipFill>
          <p:spPr>
            <a:xfrm>
              <a:off x="3234761" y="4394715"/>
              <a:ext cx="3024000" cy="3031133"/>
            </a:xfrm>
            <a:prstGeom prst="rect">
              <a:avLst/>
            </a:prstGeom>
          </p:spPr>
        </p:pic>
        <p:sp>
          <p:nvSpPr>
            <p:cNvPr id="12" name="TextBox 11">
              <a:extLst>
                <a:ext uri="{FF2B5EF4-FFF2-40B4-BE49-F238E27FC236}">
                  <a16:creationId xmlns:a16="http://schemas.microsoft.com/office/drawing/2014/main" id="{18582331-9067-6E2C-424E-22E32CC66292}"/>
                </a:ext>
              </a:extLst>
            </p:cNvPr>
            <p:cNvSpPr txBox="1"/>
            <p:nvPr/>
          </p:nvSpPr>
          <p:spPr>
            <a:xfrm>
              <a:off x="4007047" y="4536246"/>
              <a:ext cx="2235138" cy="1015663"/>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  Taught in FE colleges, Universities &amp; IoTs</a:t>
              </a:r>
            </a:p>
          </p:txBody>
        </p:sp>
      </p:grpSp>
      <p:grpSp>
        <p:nvGrpSpPr>
          <p:cNvPr id="35" name="Group 34">
            <a:extLst>
              <a:ext uri="{FF2B5EF4-FFF2-40B4-BE49-F238E27FC236}">
                <a16:creationId xmlns:a16="http://schemas.microsoft.com/office/drawing/2014/main" id="{F529EEE1-87F7-2E56-8F8A-AD0DDB91B2B4}"/>
              </a:ext>
            </a:extLst>
          </p:cNvPr>
          <p:cNvGrpSpPr/>
          <p:nvPr/>
        </p:nvGrpSpPr>
        <p:grpSpPr>
          <a:xfrm>
            <a:off x="6721403" y="4691010"/>
            <a:ext cx="3125599" cy="3031133"/>
            <a:chOff x="6721403" y="4691010"/>
            <a:chExt cx="3125599" cy="3031133"/>
          </a:xfrm>
        </p:grpSpPr>
        <p:pic>
          <p:nvPicPr>
            <p:cNvPr id="22" name="Picture 21">
              <a:extLst>
                <a:ext uri="{FF2B5EF4-FFF2-40B4-BE49-F238E27FC236}">
                  <a16:creationId xmlns:a16="http://schemas.microsoft.com/office/drawing/2014/main" id="{07000479-FCDD-AEA9-FA1B-931076828842}"/>
                </a:ext>
              </a:extLst>
            </p:cNvPr>
            <p:cNvPicPr>
              <a:picLocks noChangeAspect="1"/>
            </p:cNvPicPr>
            <p:nvPr/>
          </p:nvPicPr>
          <p:blipFill>
            <a:blip r:embed="rId5"/>
            <a:stretch>
              <a:fillRect/>
            </a:stretch>
          </p:blipFill>
          <p:spPr>
            <a:xfrm>
              <a:off x="6721403" y="4691010"/>
              <a:ext cx="3024000" cy="3031133"/>
            </a:xfrm>
            <a:prstGeom prst="rect">
              <a:avLst/>
            </a:prstGeom>
          </p:spPr>
        </p:pic>
        <p:sp>
          <p:nvSpPr>
            <p:cNvPr id="23" name="TextBox 22">
              <a:extLst>
                <a:ext uri="{FF2B5EF4-FFF2-40B4-BE49-F238E27FC236}">
                  <a16:creationId xmlns:a16="http://schemas.microsoft.com/office/drawing/2014/main" id="{DD8919AD-7DDD-60F3-21D8-97A757581E29}"/>
                </a:ext>
              </a:extLst>
            </p:cNvPr>
            <p:cNvSpPr txBox="1"/>
            <p:nvPr/>
          </p:nvSpPr>
          <p:spPr>
            <a:xfrm>
              <a:off x="7507701" y="4966737"/>
              <a:ext cx="2339301" cy="1015663"/>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Typically delivered in classroom settings</a:t>
              </a:r>
            </a:p>
          </p:txBody>
        </p:sp>
      </p:grpSp>
      <p:grpSp>
        <p:nvGrpSpPr>
          <p:cNvPr id="34" name="Group 33">
            <a:extLst>
              <a:ext uri="{FF2B5EF4-FFF2-40B4-BE49-F238E27FC236}">
                <a16:creationId xmlns:a16="http://schemas.microsoft.com/office/drawing/2014/main" id="{23B35928-DEDA-52FD-0E9B-36CCFE618AE3}"/>
              </a:ext>
            </a:extLst>
          </p:cNvPr>
          <p:cNvGrpSpPr/>
          <p:nvPr/>
        </p:nvGrpSpPr>
        <p:grpSpPr>
          <a:xfrm>
            <a:off x="6205515" y="1364740"/>
            <a:ext cx="3023878" cy="3029975"/>
            <a:chOff x="6205515" y="1364740"/>
            <a:chExt cx="3023878" cy="3029975"/>
          </a:xfrm>
        </p:grpSpPr>
        <p:pic>
          <p:nvPicPr>
            <p:cNvPr id="25" name="Picture 24">
              <a:extLst>
                <a:ext uri="{FF2B5EF4-FFF2-40B4-BE49-F238E27FC236}">
                  <a16:creationId xmlns:a16="http://schemas.microsoft.com/office/drawing/2014/main" id="{63083332-5BB6-764C-FBEE-AC090EDD28C4}"/>
                </a:ext>
              </a:extLst>
            </p:cNvPr>
            <p:cNvPicPr>
              <a:picLocks noChangeAspect="1"/>
            </p:cNvPicPr>
            <p:nvPr/>
          </p:nvPicPr>
          <p:blipFill>
            <a:blip r:embed="rId6"/>
            <a:stretch>
              <a:fillRect/>
            </a:stretch>
          </p:blipFill>
          <p:spPr>
            <a:xfrm>
              <a:off x="6205515" y="1364740"/>
              <a:ext cx="3023878" cy="3029975"/>
            </a:xfrm>
            <a:prstGeom prst="rect">
              <a:avLst/>
            </a:prstGeom>
          </p:spPr>
        </p:pic>
        <p:sp>
          <p:nvSpPr>
            <p:cNvPr id="13" name="TextBox 12">
              <a:extLst>
                <a:ext uri="{FF2B5EF4-FFF2-40B4-BE49-F238E27FC236}">
                  <a16:creationId xmlns:a16="http://schemas.microsoft.com/office/drawing/2014/main" id="{E91FA31C-B3D9-FB38-AF7B-DF3F584861DD}"/>
                </a:ext>
              </a:extLst>
            </p:cNvPr>
            <p:cNvSpPr txBox="1"/>
            <p:nvPr/>
          </p:nvSpPr>
          <p:spPr>
            <a:xfrm>
              <a:off x="7275956" y="1459617"/>
              <a:ext cx="1824215" cy="1015663"/>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Flexible – full/part time study</a:t>
              </a:r>
            </a:p>
          </p:txBody>
        </p:sp>
      </p:grpSp>
      <p:grpSp>
        <p:nvGrpSpPr>
          <p:cNvPr id="33" name="Group 32">
            <a:extLst>
              <a:ext uri="{FF2B5EF4-FFF2-40B4-BE49-F238E27FC236}">
                <a16:creationId xmlns:a16="http://schemas.microsoft.com/office/drawing/2014/main" id="{0D05D665-C469-614E-62DB-2B04EFF5B616}"/>
              </a:ext>
            </a:extLst>
          </p:cNvPr>
          <p:cNvGrpSpPr/>
          <p:nvPr/>
        </p:nvGrpSpPr>
        <p:grpSpPr>
          <a:xfrm>
            <a:off x="4707228" y="2828348"/>
            <a:ext cx="3024000" cy="3031133"/>
            <a:chOff x="4707228" y="2828348"/>
            <a:chExt cx="3024000" cy="3031133"/>
          </a:xfrm>
        </p:grpSpPr>
        <p:pic>
          <p:nvPicPr>
            <p:cNvPr id="7" name="Picture 6">
              <a:extLst>
                <a:ext uri="{FF2B5EF4-FFF2-40B4-BE49-F238E27FC236}">
                  <a16:creationId xmlns:a16="http://schemas.microsoft.com/office/drawing/2014/main" id="{3A522FFA-6FBB-F3AE-7FCF-4A7E0341CDC0}"/>
                </a:ext>
              </a:extLst>
            </p:cNvPr>
            <p:cNvPicPr>
              <a:picLocks noChangeAspect="1"/>
            </p:cNvPicPr>
            <p:nvPr/>
          </p:nvPicPr>
          <p:blipFill>
            <a:blip r:embed="rId4"/>
            <a:stretch>
              <a:fillRect/>
            </a:stretch>
          </p:blipFill>
          <p:spPr>
            <a:xfrm>
              <a:off x="4707228" y="2828348"/>
              <a:ext cx="3024000" cy="3031133"/>
            </a:xfrm>
            <a:prstGeom prst="rect">
              <a:avLst/>
            </a:prstGeom>
          </p:spPr>
        </p:pic>
        <p:sp>
          <p:nvSpPr>
            <p:cNvPr id="27" name="TextBox 26">
              <a:extLst>
                <a:ext uri="{FF2B5EF4-FFF2-40B4-BE49-F238E27FC236}">
                  <a16:creationId xmlns:a16="http://schemas.microsoft.com/office/drawing/2014/main" id="{74BB21D1-1564-7FAD-9C7B-69B34460A136}"/>
                </a:ext>
              </a:extLst>
            </p:cNvPr>
            <p:cNvSpPr txBox="1"/>
            <p:nvPr/>
          </p:nvSpPr>
          <p:spPr>
            <a:xfrm>
              <a:off x="5777913" y="2929949"/>
              <a:ext cx="1824215" cy="1015663"/>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Usually take </a:t>
              </a:r>
            </a:p>
            <a:p>
              <a:pPr algn="ctr"/>
              <a:r>
                <a:rPr lang="en-GB" sz="2000" b="1">
                  <a:solidFill>
                    <a:schemeClr val="bg1"/>
                  </a:solidFill>
                  <a:latin typeface="Aptos Display" panose="020B0004020202020204" pitchFamily="34" charset="0"/>
                </a:rPr>
                <a:t>1-2 years to complete</a:t>
              </a:r>
            </a:p>
          </p:txBody>
        </p:sp>
      </p:grpSp>
      <p:grpSp>
        <p:nvGrpSpPr>
          <p:cNvPr id="36" name="Group 35">
            <a:extLst>
              <a:ext uri="{FF2B5EF4-FFF2-40B4-BE49-F238E27FC236}">
                <a16:creationId xmlns:a16="http://schemas.microsoft.com/office/drawing/2014/main" id="{E9C3B2A5-13A9-75D6-9D75-61B82318EDD3}"/>
              </a:ext>
            </a:extLst>
          </p:cNvPr>
          <p:cNvGrpSpPr/>
          <p:nvPr/>
        </p:nvGrpSpPr>
        <p:grpSpPr>
          <a:xfrm>
            <a:off x="8188064" y="3205624"/>
            <a:ext cx="3133136" cy="3031133"/>
            <a:chOff x="8188064" y="3205624"/>
            <a:chExt cx="3133136" cy="3031133"/>
          </a:xfrm>
        </p:grpSpPr>
        <p:pic>
          <p:nvPicPr>
            <p:cNvPr id="24" name="Picture 23">
              <a:extLst>
                <a:ext uri="{FF2B5EF4-FFF2-40B4-BE49-F238E27FC236}">
                  <a16:creationId xmlns:a16="http://schemas.microsoft.com/office/drawing/2014/main" id="{D3DB3DA7-667A-9AC2-9C55-6F37D909F473}"/>
                </a:ext>
              </a:extLst>
            </p:cNvPr>
            <p:cNvPicPr>
              <a:picLocks noChangeAspect="1"/>
            </p:cNvPicPr>
            <p:nvPr/>
          </p:nvPicPr>
          <p:blipFill>
            <a:blip r:embed="rId5"/>
            <a:stretch>
              <a:fillRect/>
            </a:stretch>
          </p:blipFill>
          <p:spPr>
            <a:xfrm>
              <a:off x="8188064" y="3205624"/>
              <a:ext cx="3024000" cy="3031133"/>
            </a:xfrm>
            <a:prstGeom prst="rect">
              <a:avLst/>
            </a:prstGeom>
          </p:spPr>
        </p:pic>
        <p:sp>
          <p:nvSpPr>
            <p:cNvPr id="28" name="TextBox 27">
              <a:extLst>
                <a:ext uri="{FF2B5EF4-FFF2-40B4-BE49-F238E27FC236}">
                  <a16:creationId xmlns:a16="http://schemas.microsoft.com/office/drawing/2014/main" id="{5629E78C-ECC2-94C5-6F46-92EE229F397D}"/>
                </a:ext>
              </a:extLst>
            </p:cNvPr>
            <p:cNvSpPr txBox="1"/>
            <p:nvPr/>
          </p:nvSpPr>
          <p:spPr>
            <a:xfrm>
              <a:off x="8981899" y="3449817"/>
              <a:ext cx="2339301" cy="1015663"/>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Students can access student finance</a:t>
              </a:r>
            </a:p>
          </p:txBody>
        </p:sp>
      </p:grpSp>
      <p:grpSp>
        <p:nvGrpSpPr>
          <p:cNvPr id="37" name="Group 36">
            <a:extLst>
              <a:ext uri="{FF2B5EF4-FFF2-40B4-BE49-F238E27FC236}">
                <a16:creationId xmlns:a16="http://schemas.microsoft.com/office/drawing/2014/main" id="{D50B9124-622A-0B38-F64D-F62F664DE7BE}"/>
              </a:ext>
            </a:extLst>
          </p:cNvPr>
          <p:cNvGrpSpPr/>
          <p:nvPr/>
        </p:nvGrpSpPr>
        <p:grpSpPr>
          <a:xfrm>
            <a:off x="9686229" y="1771863"/>
            <a:ext cx="3023878" cy="3029975"/>
            <a:chOff x="9686229" y="1771863"/>
            <a:chExt cx="3023878" cy="3029975"/>
          </a:xfrm>
        </p:grpSpPr>
        <p:pic>
          <p:nvPicPr>
            <p:cNvPr id="26" name="Picture 25">
              <a:extLst>
                <a:ext uri="{FF2B5EF4-FFF2-40B4-BE49-F238E27FC236}">
                  <a16:creationId xmlns:a16="http://schemas.microsoft.com/office/drawing/2014/main" id="{C7360419-08F6-7A3B-9753-0F409566B610}"/>
                </a:ext>
              </a:extLst>
            </p:cNvPr>
            <p:cNvPicPr>
              <a:picLocks noChangeAspect="1"/>
            </p:cNvPicPr>
            <p:nvPr/>
          </p:nvPicPr>
          <p:blipFill>
            <a:blip r:embed="rId6"/>
            <a:stretch>
              <a:fillRect/>
            </a:stretch>
          </p:blipFill>
          <p:spPr>
            <a:xfrm>
              <a:off x="9686229" y="1771863"/>
              <a:ext cx="3023878" cy="3029975"/>
            </a:xfrm>
            <a:prstGeom prst="rect">
              <a:avLst/>
            </a:prstGeom>
          </p:spPr>
        </p:pic>
        <p:sp>
          <p:nvSpPr>
            <p:cNvPr id="29" name="TextBox 28">
              <a:extLst>
                <a:ext uri="{FF2B5EF4-FFF2-40B4-BE49-F238E27FC236}">
                  <a16:creationId xmlns:a16="http://schemas.microsoft.com/office/drawing/2014/main" id="{A441D121-D90D-C521-28B9-BFB5FA7AA6E3}"/>
                </a:ext>
              </a:extLst>
            </p:cNvPr>
            <p:cNvSpPr txBox="1"/>
            <p:nvPr/>
          </p:nvSpPr>
          <p:spPr>
            <a:xfrm>
              <a:off x="10186676" y="2171841"/>
              <a:ext cx="2339301" cy="707886"/>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Progression opportunities</a:t>
              </a:r>
            </a:p>
          </p:txBody>
        </p:sp>
      </p:grpSp>
    </p:spTree>
    <p:extLst>
      <p:ext uri="{BB962C8B-B14F-4D97-AF65-F5344CB8AC3E}">
        <p14:creationId xmlns:p14="http://schemas.microsoft.com/office/powerpoint/2010/main" val="3791657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705851" y="1097049"/>
            <a:ext cx="10515600" cy="771920"/>
          </a:xfrm>
        </p:spPr>
        <p:txBody>
          <a:bodyPr/>
          <a:lstStyle/>
          <a:p>
            <a:r>
              <a:rPr lang="en-GB" b="1"/>
              <a:t>Support available and useful resources</a:t>
            </a:r>
          </a:p>
        </p:txBody>
      </p:sp>
      <p:sp>
        <p:nvSpPr>
          <p:cNvPr id="4" name="Content Placeholder 3">
            <a:extLst>
              <a:ext uri="{FF2B5EF4-FFF2-40B4-BE49-F238E27FC236}">
                <a16:creationId xmlns:a16="http://schemas.microsoft.com/office/drawing/2014/main" id="{3BBFFCBD-EA2B-82A0-F8E4-AE6BEBBA37A1}"/>
              </a:ext>
            </a:extLst>
          </p:cNvPr>
          <p:cNvSpPr>
            <a:spLocks noGrp="1"/>
          </p:cNvSpPr>
          <p:nvPr>
            <p:ph idx="1"/>
          </p:nvPr>
        </p:nvSpPr>
        <p:spPr>
          <a:xfrm>
            <a:off x="705850" y="1988780"/>
            <a:ext cx="11206749" cy="4056419"/>
          </a:xfrm>
        </p:spPr>
        <p:txBody>
          <a:bodyPr/>
          <a:lstStyle/>
          <a:p>
            <a:pPr marL="0" indent="0">
              <a:buNone/>
            </a:pPr>
            <a:r>
              <a:rPr lang="en-GB" sz="2000" dirty="0">
                <a:hlinkClick r:id="rId3">
                  <a:extLst>
                    <a:ext uri="{A12FA001-AC4F-418D-AE19-62706E023703}">
                      <ahyp:hlinkClr xmlns:ahyp="http://schemas.microsoft.com/office/drawing/2018/hyperlinkcolor" val="tx"/>
                    </a:ext>
                  </a:extLst>
                </a:hlinkClick>
              </a:rPr>
              <a:t>Amazing Apprenticeships: HTQs</a:t>
            </a:r>
            <a:endParaRPr lang="en-GB" sz="2000" dirty="0"/>
          </a:p>
          <a:p>
            <a:pPr marL="0" indent="0">
              <a:buNone/>
            </a:pPr>
            <a:r>
              <a:rPr lang="en-GB" sz="2000" dirty="0">
                <a:hlinkClick r:id="rId4">
                  <a:extLst>
                    <a:ext uri="{A12FA001-AC4F-418D-AE19-62706E023703}">
                      <ahyp:hlinkClr xmlns:ahyp="http://schemas.microsoft.com/office/drawing/2018/hyperlinkcolor" val="tx"/>
                    </a:ext>
                  </a:extLst>
                </a:hlinkClick>
              </a:rPr>
              <a:t>UCAS: HTQs</a:t>
            </a:r>
            <a:endParaRPr lang="en-GB" sz="2000" dirty="0"/>
          </a:p>
          <a:p>
            <a:pPr marL="0" indent="0">
              <a:buNone/>
            </a:pPr>
            <a:r>
              <a:rPr lang="en-GB" sz="2000" dirty="0">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North East Institute of Technology</a:t>
            </a:r>
            <a:endParaRPr lang="en-GB" sz="2000" dirty="0">
              <a:ea typeface="Aptos" panose="020B0004020202020204" pitchFamily="34" charset="0"/>
              <a:cs typeface="Aptos" panose="020B0004020202020204" pitchFamily="34" charset="0"/>
            </a:endParaRPr>
          </a:p>
          <a:p>
            <a:pPr marL="0" indent="0">
              <a:buNone/>
            </a:pPr>
            <a:r>
              <a:rPr lang="en-GB" sz="2000" u="sng" dirty="0">
                <a:effectLst/>
                <a:latin typeface="Aptos" panose="020B0004020202020204" pitchFamily="34" charset="0"/>
                <a:ea typeface="Aptos" panose="020B000402020202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Study a Degree in Sport Coaching at Newcastle College University Centre (video)</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GB" sz="2000" u="sng" dirty="0">
                <a:hlinkClick r:id="rId7">
                  <a:extLst>
                    <a:ext uri="{A12FA001-AC4F-418D-AE19-62706E023703}">
                      <ahyp:hlinkClr xmlns:ahyp="http://schemas.microsoft.com/office/drawing/2018/hyperlinkcolor" val="tx"/>
                    </a:ext>
                  </a:extLst>
                </a:hlinkClick>
              </a:rPr>
              <a:t>Study a HTQ at Newcastle College University Centre (video)</a:t>
            </a:r>
            <a:endParaRPr lang="en-GB" sz="2000" u="sng" dirty="0"/>
          </a:p>
          <a:p>
            <a:pPr marL="0" indent="0">
              <a:buNone/>
            </a:pPr>
            <a:r>
              <a:rPr lang="en-GB" sz="2000" u="sng" dirty="0">
                <a:effectLst/>
                <a:latin typeface="Aptos" panose="020B0004020202020204" pitchFamily="34" charset="0"/>
                <a:ea typeface="Aptos" panose="020B0004020202020204" pitchFamily="34" charset="0"/>
                <a:cs typeface="Aptos" panose="020B0004020202020204" pitchFamily="34" charset="0"/>
                <a:hlinkClick r:id="rId8">
                  <a:extLst>
                    <a:ext uri="{A12FA001-AC4F-418D-AE19-62706E023703}">
                      <ahyp:hlinkClr xmlns:ahyp="http://schemas.microsoft.com/office/drawing/2018/hyperlinkcolor" val="tx"/>
                    </a:ext>
                  </a:extLst>
                </a:hlinkClick>
              </a:rPr>
              <a:t>Study a Degree in Business at Newcastle College University Centre (video)</a:t>
            </a:r>
            <a:endParaRPr lang="en-GB" sz="2000" u="sng"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GB" sz="2000" u="sng" dirty="0">
                <a:effectLst/>
                <a:latin typeface="Aptos" panose="020B0004020202020204" pitchFamily="34" charset="0"/>
                <a:ea typeface="Aptos" panose="020B0004020202020204" pitchFamily="34" charset="0"/>
                <a:cs typeface="Aptos" panose="020B0004020202020204" pitchFamily="34" charset="0"/>
                <a:hlinkClick r:id="rId9"/>
              </a:rPr>
              <a:t>https://qualifications.pearson.com/en/qualifications/btec-higher-nationals/higher-nationals/higher-technical-qualifications.html</a:t>
            </a:r>
            <a:endParaRPr lang="en-GB" sz="2000" u="sng"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GB" sz="2000" dirty="0">
                <a:hlinkClick r:id="rId10"/>
              </a:rPr>
              <a:t>https://www.htqtoolkit.co.uk/</a:t>
            </a:r>
            <a:endParaRPr lang="en-GB" sz="2000" dirty="0"/>
          </a:p>
          <a:p>
            <a:pPr marL="0" indent="0">
              <a:buNone/>
            </a:pPr>
            <a:endParaRPr lang="en-GB" sz="2000" dirty="0"/>
          </a:p>
        </p:txBody>
      </p:sp>
      <p:pic>
        <p:nvPicPr>
          <p:cNvPr id="5" name="Picture 4">
            <a:extLst>
              <a:ext uri="{FF2B5EF4-FFF2-40B4-BE49-F238E27FC236}">
                <a16:creationId xmlns:a16="http://schemas.microsoft.com/office/drawing/2014/main" id="{749D5668-2B3B-C975-4D61-D213338A723B}"/>
              </a:ext>
            </a:extLst>
          </p:cNvPr>
          <p:cNvPicPr>
            <a:picLocks noChangeAspect="1"/>
          </p:cNvPicPr>
          <p:nvPr/>
        </p:nvPicPr>
        <p:blipFill>
          <a:blip r:embed="rId11"/>
          <a:stretch>
            <a:fillRect/>
          </a:stretch>
        </p:blipFill>
        <p:spPr>
          <a:xfrm>
            <a:off x="10202246" y="1868969"/>
            <a:ext cx="1710353" cy="1687031"/>
          </a:xfrm>
          <a:prstGeom prst="rect">
            <a:avLst/>
          </a:prstGeom>
        </p:spPr>
      </p:pic>
      <p:pic>
        <p:nvPicPr>
          <p:cNvPr id="6" name="Picture 5">
            <a:extLst>
              <a:ext uri="{FF2B5EF4-FFF2-40B4-BE49-F238E27FC236}">
                <a16:creationId xmlns:a16="http://schemas.microsoft.com/office/drawing/2014/main" id="{00FE5BD1-2348-D677-B355-BA09CD8036CF}"/>
              </a:ext>
            </a:extLst>
          </p:cNvPr>
          <p:cNvPicPr>
            <a:picLocks noChangeAspect="1"/>
          </p:cNvPicPr>
          <p:nvPr/>
        </p:nvPicPr>
        <p:blipFill>
          <a:blip r:embed="rId12"/>
          <a:stretch>
            <a:fillRect/>
          </a:stretch>
        </p:blipFill>
        <p:spPr>
          <a:xfrm>
            <a:off x="10202246" y="1257300"/>
            <a:ext cx="1621452" cy="2298700"/>
          </a:xfrm>
          <a:prstGeom prst="rect">
            <a:avLst/>
          </a:prstGeom>
        </p:spPr>
      </p:pic>
    </p:spTree>
    <p:extLst>
      <p:ext uri="{BB962C8B-B14F-4D97-AF65-F5344CB8AC3E}">
        <p14:creationId xmlns:p14="http://schemas.microsoft.com/office/powerpoint/2010/main" val="174329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9F2A-1075-D3FC-77BF-4F129782A495}"/>
              </a:ext>
            </a:extLst>
          </p:cNvPr>
          <p:cNvSpPr>
            <a:spLocks noGrp="1"/>
          </p:cNvSpPr>
          <p:nvPr>
            <p:ph type="ctrTitle"/>
          </p:nvPr>
        </p:nvSpPr>
        <p:spPr>
          <a:xfrm>
            <a:off x="576119" y="2131126"/>
            <a:ext cx="8679082" cy="1997540"/>
          </a:xfrm>
        </p:spPr>
        <p:txBody>
          <a:bodyPr/>
          <a:lstStyle/>
          <a:p>
            <a:r>
              <a:rPr lang="en-GB"/>
              <a:t>Any questions?</a:t>
            </a:r>
          </a:p>
        </p:txBody>
      </p:sp>
    </p:spTree>
    <p:extLst>
      <p:ext uri="{BB962C8B-B14F-4D97-AF65-F5344CB8AC3E}">
        <p14:creationId xmlns:p14="http://schemas.microsoft.com/office/powerpoint/2010/main" val="328076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6509-AE70-D0D6-1995-1A973CAA1F9E}"/>
              </a:ext>
            </a:extLst>
          </p:cNvPr>
          <p:cNvSpPr>
            <a:spLocks noGrp="1"/>
          </p:cNvSpPr>
          <p:nvPr>
            <p:ph type="title"/>
          </p:nvPr>
        </p:nvSpPr>
        <p:spPr>
          <a:xfrm>
            <a:off x="670766" y="1173744"/>
            <a:ext cx="10515600" cy="771920"/>
          </a:xfrm>
        </p:spPr>
        <p:txBody>
          <a:bodyPr/>
          <a:lstStyle/>
          <a:p>
            <a:r>
              <a:rPr lang="en-GB"/>
              <a:t>Learning objectives</a:t>
            </a:r>
          </a:p>
        </p:txBody>
      </p:sp>
      <p:grpSp>
        <p:nvGrpSpPr>
          <p:cNvPr id="3" name="Group 2">
            <a:extLst>
              <a:ext uri="{FF2B5EF4-FFF2-40B4-BE49-F238E27FC236}">
                <a16:creationId xmlns:a16="http://schemas.microsoft.com/office/drawing/2014/main" id="{7701C560-3ABB-3152-D854-98BFF92F6C9B}"/>
              </a:ext>
            </a:extLst>
          </p:cNvPr>
          <p:cNvGrpSpPr/>
          <p:nvPr/>
        </p:nvGrpSpPr>
        <p:grpSpPr>
          <a:xfrm>
            <a:off x="312443" y="2132668"/>
            <a:ext cx="2588298" cy="2588298"/>
            <a:chOff x="312443" y="2132668"/>
            <a:chExt cx="2588298" cy="2588298"/>
          </a:xfrm>
        </p:grpSpPr>
        <p:pic>
          <p:nvPicPr>
            <p:cNvPr id="4" name="Picture 3">
              <a:extLst>
                <a:ext uri="{FF2B5EF4-FFF2-40B4-BE49-F238E27FC236}">
                  <a16:creationId xmlns:a16="http://schemas.microsoft.com/office/drawing/2014/main" id="{3B76168F-A58C-9730-29B1-56F5169BE388}"/>
                </a:ext>
              </a:extLst>
            </p:cNvPr>
            <p:cNvPicPr>
              <a:picLocks noChangeAspect="1"/>
            </p:cNvPicPr>
            <p:nvPr/>
          </p:nvPicPr>
          <p:blipFill>
            <a:blip r:embed="rId3"/>
            <a:stretch>
              <a:fillRect/>
            </a:stretch>
          </p:blipFill>
          <p:spPr>
            <a:xfrm>
              <a:off x="312443" y="2132668"/>
              <a:ext cx="2588298" cy="2588298"/>
            </a:xfrm>
            <a:prstGeom prst="rect">
              <a:avLst/>
            </a:prstGeom>
          </p:spPr>
        </p:pic>
        <p:sp>
          <p:nvSpPr>
            <p:cNvPr id="10" name="TextBox 9">
              <a:extLst>
                <a:ext uri="{FF2B5EF4-FFF2-40B4-BE49-F238E27FC236}">
                  <a16:creationId xmlns:a16="http://schemas.microsoft.com/office/drawing/2014/main" id="{13D29B57-4DAF-B94B-99D3-85B36EA16CBD}"/>
                </a:ext>
              </a:extLst>
            </p:cNvPr>
            <p:cNvSpPr txBox="1"/>
            <p:nvPr/>
          </p:nvSpPr>
          <p:spPr>
            <a:xfrm>
              <a:off x="1413164" y="2244436"/>
              <a:ext cx="1211283" cy="707886"/>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What are HTQs?</a:t>
              </a:r>
            </a:p>
          </p:txBody>
        </p:sp>
      </p:grpSp>
      <p:grpSp>
        <p:nvGrpSpPr>
          <p:cNvPr id="16" name="Group 15">
            <a:extLst>
              <a:ext uri="{FF2B5EF4-FFF2-40B4-BE49-F238E27FC236}">
                <a16:creationId xmlns:a16="http://schemas.microsoft.com/office/drawing/2014/main" id="{3F8EACA2-3786-200E-7866-DAC1AE504BFD}"/>
              </a:ext>
            </a:extLst>
          </p:cNvPr>
          <p:cNvGrpSpPr/>
          <p:nvPr/>
        </p:nvGrpSpPr>
        <p:grpSpPr>
          <a:xfrm>
            <a:off x="3343638" y="2131305"/>
            <a:ext cx="2584928" cy="2591025"/>
            <a:chOff x="3343638" y="2131305"/>
            <a:chExt cx="2584928" cy="2591025"/>
          </a:xfrm>
        </p:grpSpPr>
        <p:pic>
          <p:nvPicPr>
            <p:cNvPr id="5" name="Picture 4">
              <a:extLst>
                <a:ext uri="{FF2B5EF4-FFF2-40B4-BE49-F238E27FC236}">
                  <a16:creationId xmlns:a16="http://schemas.microsoft.com/office/drawing/2014/main" id="{D0E409AF-F54E-96FA-30CD-AA6B7F38A7B5}"/>
                </a:ext>
              </a:extLst>
            </p:cNvPr>
            <p:cNvPicPr>
              <a:picLocks noChangeAspect="1"/>
            </p:cNvPicPr>
            <p:nvPr/>
          </p:nvPicPr>
          <p:blipFill>
            <a:blip r:embed="rId4"/>
            <a:stretch>
              <a:fillRect/>
            </a:stretch>
          </p:blipFill>
          <p:spPr>
            <a:xfrm>
              <a:off x="3343638" y="2131305"/>
              <a:ext cx="2584928" cy="2591025"/>
            </a:xfrm>
            <a:prstGeom prst="rect">
              <a:avLst/>
            </a:prstGeom>
          </p:spPr>
        </p:pic>
        <p:sp>
          <p:nvSpPr>
            <p:cNvPr id="11" name="TextBox 10">
              <a:extLst>
                <a:ext uri="{FF2B5EF4-FFF2-40B4-BE49-F238E27FC236}">
                  <a16:creationId xmlns:a16="http://schemas.microsoft.com/office/drawing/2014/main" id="{25373546-C161-3A9E-25FC-799C4354D0B7}"/>
                </a:ext>
              </a:extLst>
            </p:cNvPr>
            <p:cNvSpPr txBox="1"/>
            <p:nvPr/>
          </p:nvSpPr>
          <p:spPr>
            <a:xfrm>
              <a:off x="4492690" y="2244436"/>
              <a:ext cx="1211283" cy="707886"/>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Who are they for?</a:t>
              </a:r>
            </a:p>
          </p:txBody>
        </p:sp>
      </p:grpSp>
      <p:grpSp>
        <p:nvGrpSpPr>
          <p:cNvPr id="17" name="Group 16">
            <a:extLst>
              <a:ext uri="{FF2B5EF4-FFF2-40B4-BE49-F238E27FC236}">
                <a16:creationId xmlns:a16="http://schemas.microsoft.com/office/drawing/2014/main" id="{E1F9C730-125D-820F-2781-5F0751BFEBC5}"/>
              </a:ext>
            </a:extLst>
          </p:cNvPr>
          <p:cNvGrpSpPr/>
          <p:nvPr/>
        </p:nvGrpSpPr>
        <p:grpSpPr>
          <a:xfrm>
            <a:off x="6371463" y="2131305"/>
            <a:ext cx="2584928" cy="2591025"/>
            <a:chOff x="6371463" y="2131305"/>
            <a:chExt cx="2584928" cy="2591025"/>
          </a:xfrm>
        </p:grpSpPr>
        <p:pic>
          <p:nvPicPr>
            <p:cNvPr id="6" name="Picture 5">
              <a:extLst>
                <a:ext uri="{FF2B5EF4-FFF2-40B4-BE49-F238E27FC236}">
                  <a16:creationId xmlns:a16="http://schemas.microsoft.com/office/drawing/2014/main" id="{A57B2D2E-E41B-65F6-9FBB-41E831F9DA88}"/>
                </a:ext>
              </a:extLst>
            </p:cNvPr>
            <p:cNvPicPr>
              <a:picLocks noChangeAspect="1"/>
            </p:cNvPicPr>
            <p:nvPr/>
          </p:nvPicPr>
          <p:blipFill>
            <a:blip r:embed="rId4"/>
            <a:stretch>
              <a:fillRect/>
            </a:stretch>
          </p:blipFill>
          <p:spPr>
            <a:xfrm>
              <a:off x="6371463" y="2131305"/>
              <a:ext cx="2584928" cy="2591025"/>
            </a:xfrm>
            <a:prstGeom prst="rect">
              <a:avLst/>
            </a:prstGeom>
          </p:spPr>
        </p:pic>
        <p:sp>
          <p:nvSpPr>
            <p:cNvPr id="12" name="TextBox 11">
              <a:extLst>
                <a:ext uri="{FF2B5EF4-FFF2-40B4-BE49-F238E27FC236}">
                  <a16:creationId xmlns:a16="http://schemas.microsoft.com/office/drawing/2014/main" id="{18582331-9067-6E2C-424E-22E32CC66292}"/>
                </a:ext>
              </a:extLst>
            </p:cNvPr>
            <p:cNvSpPr txBox="1"/>
            <p:nvPr/>
          </p:nvSpPr>
          <p:spPr>
            <a:xfrm>
              <a:off x="7386453" y="2244436"/>
              <a:ext cx="1381880" cy="707886"/>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What can you study?</a:t>
              </a:r>
            </a:p>
          </p:txBody>
        </p:sp>
      </p:grpSp>
      <p:grpSp>
        <p:nvGrpSpPr>
          <p:cNvPr id="18" name="Group 17">
            <a:extLst>
              <a:ext uri="{FF2B5EF4-FFF2-40B4-BE49-F238E27FC236}">
                <a16:creationId xmlns:a16="http://schemas.microsoft.com/office/drawing/2014/main" id="{F7006A33-DF98-71F1-3516-559ACDA61537}"/>
              </a:ext>
            </a:extLst>
          </p:cNvPr>
          <p:cNvGrpSpPr/>
          <p:nvPr/>
        </p:nvGrpSpPr>
        <p:grpSpPr>
          <a:xfrm>
            <a:off x="9399287" y="2131305"/>
            <a:ext cx="2584928" cy="2591025"/>
            <a:chOff x="9399287" y="2131305"/>
            <a:chExt cx="2584928" cy="2591025"/>
          </a:xfrm>
        </p:grpSpPr>
        <p:pic>
          <p:nvPicPr>
            <p:cNvPr id="7" name="Picture 6">
              <a:extLst>
                <a:ext uri="{FF2B5EF4-FFF2-40B4-BE49-F238E27FC236}">
                  <a16:creationId xmlns:a16="http://schemas.microsoft.com/office/drawing/2014/main" id="{3A522FFA-6FBB-F3AE-7FCF-4A7E0341CDC0}"/>
                </a:ext>
              </a:extLst>
            </p:cNvPr>
            <p:cNvPicPr>
              <a:picLocks noChangeAspect="1"/>
            </p:cNvPicPr>
            <p:nvPr/>
          </p:nvPicPr>
          <p:blipFill>
            <a:blip r:embed="rId4"/>
            <a:stretch>
              <a:fillRect/>
            </a:stretch>
          </p:blipFill>
          <p:spPr>
            <a:xfrm>
              <a:off x="9399287" y="2131305"/>
              <a:ext cx="2584928" cy="2591025"/>
            </a:xfrm>
            <a:prstGeom prst="rect">
              <a:avLst/>
            </a:prstGeom>
          </p:spPr>
        </p:pic>
        <p:sp>
          <p:nvSpPr>
            <p:cNvPr id="13" name="TextBox 12">
              <a:extLst>
                <a:ext uri="{FF2B5EF4-FFF2-40B4-BE49-F238E27FC236}">
                  <a16:creationId xmlns:a16="http://schemas.microsoft.com/office/drawing/2014/main" id="{E91FA31C-B3D9-FB38-AF7B-DF3F584861DD}"/>
                </a:ext>
              </a:extLst>
            </p:cNvPr>
            <p:cNvSpPr txBox="1"/>
            <p:nvPr/>
          </p:nvSpPr>
          <p:spPr>
            <a:xfrm>
              <a:off x="10426536" y="2244436"/>
              <a:ext cx="1365472" cy="707886"/>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Where can you study?</a:t>
              </a:r>
            </a:p>
          </p:txBody>
        </p:sp>
      </p:grpSp>
      <p:grpSp>
        <p:nvGrpSpPr>
          <p:cNvPr id="19" name="Group 18">
            <a:extLst>
              <a:ext uri="{FF2B5EF4-FFF2-40B4-BE49-F238E27FC236}">
                <a16:creationId xmlns:a16="http://schemas.microsoft.com/office/drawing/2014/main" id="{9C2468DD-4925-F44A-4E5E-B048CAE651D1}"/>
              </a:ext>
            </a:extLst>
          </p:cNvPr>
          <p:cNvGrpSpPr/>
          <p:nvPr/>
        </p:nvGrpSpPr>
        <p:grpSpPr>
          <a:xfrm>
            <a:off x="1941582" y="4081041"/>
            <a:ext cx="2584928" cy="2591025"/>
            <a:chOff x="1941582" y="4081041"/>
            <a:chExt cx="2584928" cy="2591025"/>
          </a:xfrm>
        </p:grpSpPr>
        <p:pic>
          <p:nvPicPr>
            <p:cNvPr id="8" name="Picture 7">
              <a:extLst>
                <a:ext uri="{FF2B5EF4-FFF2-40B4-BE49-F238E27FC236}">
                  <a16:creationId xmlns:a16="http://schemas.microsoft.com/office/drawing/2014/main" id="{45A9967E-40A4-D6B4-E256-C702989D9240}"/>
                </a:ext>
              </a:extLst>
            </p:cNvPr>
            <p:cNvPicPr>
              <a:picLocks noChangeAspect="1"/>
            </p:cNvPicPr>
            <p:nvPr/>
          </p:nvPicPr>
          <p:blipFill>
            <a:blip r:embed="rId4"/>
            <a:stretch>
              <a:fillRect/>
            </a:stretch>
          </p:blipFill>
          <p:spPr>
            <a:xfrm>
              <a:off x="1941582" y="4081041"/>
              <a:ext cx="2584928" cy="2591025"/>
            </a:xfrm>
            <a:prstGeom prst="rect">
              <a:avLst/>
            </a:prstGeom>
          </p:spPr>
        </p:pic>
        <p:sp>
          <p:nvSpPr>
            <p:cNvPr id="14" name="TextBox 13">
              <a:extLst>
                <a:ext uri="{FF2B5EF4-FFF2-40B4-BE49-F238E27FC236}">
                  <a16:creationId xmlns:a16="http://schemas.microsoft.com/office/drawing/2014/main" id="{8DD89D31-EF4D-B789-A879-1C772CF2AC1C}"/>
                </a:ext>
              </a:extLst>
            </p:cNvPr>
            <p:cNvSpPr txBox="1"/>
            <p:nvPr/>
          </p:nvSpPr>
          <p:spPr>
            <a:xfrm>
              <a:off x="2705132" y="4367023"/>
              <a:ext cx="1761365" cy="707886"/>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How to search &amp; apply</a:t>
              </a:r>
            </a:p>
          </p:txBody>
        </p:sp>
      </p:grpSp>
      <p:grpSp>
        <p:nvGrpSpPr>
          <p:cNvPr id="20" name="Group 19">
            <a:extLst>
              <a:ext uri="{FF2B5EF4-FFF2-40B4-BE49-F238E27FC236}">
                <a16:creationId xmlns:a16="http://schemas.microsoft.com/office/drawing/2014/main" id="{D76BB634-C53F-50C5-C6E0-8CA6D60EA751}"/>
              </a:ext>
            </a:extLst>
          </p:cNvPr>
          <p:cNvGrpSpPr/>
          <p:nvPr/>
        </p:nvGrpSpPr>
        <p:grpSpPr>
          <a:xfrm>
            <a:off x="7986123" y="4081040"/>
            <a:ext cx="2584928" cy="2591025"/>
            <a:chOff x="7986123" y="4081040"/>
            <a:chExt cx="2584928" cy="2591025"/>
          </a:xfrm>
        </p:grpSpPr>
        <p:pic>
          <p:nvPicPr>
            <p:cNvPr id="9" name="Picture 8">
              <a:extLst>
                <a:ext uri="{FF2B5EF4-FFF2-40B4-BE49-F238E27FC236}">
                  <a16:creationId xmlns:a16="http://schemas.microsoft.com/office/drawing/2014/main" id="{140E89CE-7E2D-B023-DBE6-998FBF25C819}"/>
                </a:ext>
              </a:extLst>
            </p:cNvPr>
            <p:cNvPicPr>
              <a:picLocks noChangeAspect="1"/>
            </p:cNvPicPr>
            <p:nvPr/>
          </p:nvPicPr>
          <p:blipFill>
            <a:blip r:embed="rId5"/>
            <a:stretch>
              <a:fillRect/>
            </a:stretch>
          </p:blipFill>
          <p:spPr>
            <a:xfrm>
              <a:off x="7986123" y="4081040"/>
              <a:ext cx="2584928" cy="2591025"/>
            </a:xfrm>
            <a:prstGeom prst="rect">
              <a:avLst/>
            </a:prstGeom>
          </p:spPr>
        </p:pic>
        <p:sp>
          <p:nvSpPr>
            <p:cNvPr id="15" name="TextBox 14">
              <a:extLst>
                <a:ext uri="{FF2B5EF4-FFF2-40B4-BE49-F238E27FC236}">
                  <a16:creationId xmlns:a16="http://schemas.microsoft.com/office/drawing/2014/main" id="{080F5C2A-8643-5A8E-D07F-030EE0ACDDAF}"/>
                </a:ext>
              </a:extLst>
            </p:cNvPr>
            <p:cNvSpPr txBox="1"/>
            <p:nvPr/>
          </p:nvSpPr>
          <p:spPr>
            <a:xfrm>
              <a:off x="9039135" y="4213580"/>
              <a:ext cx="1211283" cy="707886"/>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Support available</a:t>
              </a:r>
            </a:p>
          </p:txBody>
        </p:sp>
      </p:grpSp>
    </p:spTree>
    <p:extLst>
      <p:ext uri="{BB962C8B-B14F-4D97-AF65-F5344CB8AC3E}">
        <p14:creationId xmlns:p14="http://schemas.microsoft.com/office/powerpoint/2010/main" val="2871890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6337303" y="304292"/>
            <a:ext cx="3831718" cy="771920"/>
          </a:xfrm>
        </p:spPr>
        <p:txBody>
          <a:bodyPr/>
          <a:lstStyle/>
          <a:p>
            <a:pPr algn="ctr"/>
            <a:r>
              <a:rPr lang="en-GB" b="1">
                <a:solidFill>
                  <a:schemeClr val="bg1"/>
                </a:solidFill>
              </a:rPr>
              <a:t>What are HTQs?</a:t>
            </a:r>
          </a:p>
        </p:txBody>
      </p:sp>
      <p:sp>
        <p:nvSpPr>
          <p:cNvPr id="3" name="Content Placeholder 2">
            <a:extLst>
              <a:ext uri="{FF2B5EF4-FFF2-40B4-BE49-F238E27FC236}">
                <a16:creationId xmlns:a16="http://schemas.microsoft.com/office/drawing/2014/main" id="{C6F34258-DF88-9403-EE73-3EC31516137A}"/>
              </a:ext>
            </a:extLst>
          </p:cNvPr>
          <p:cNvSpPr>
            <a:spLocks noGrp="1"/>
          </p:cNvSpPr>
          <p:nvPr>
            <p:ph idx="1"/>
          </p:nvPr>
        </p:nvSpPr>
        <p:spPr>
          <a:xfrm>
            <a:off x="274050" y="1191522"/>
            <a:ext cx="5580649" cy="5666477"/>
          </a:xfrm>
        </p:spPr>
        <p:txBody>
          <a:bodyPr lIns="91440" tIns="45720" rIns="91440" bIns="45720" anchor="t"/>
          <a:lstStyle/>
          <a:p>
            <a:r>
              <a:rPr lang="en-GB" sz="2000" dirty="0">
                <a:latin typeface="Aptos"/>
              </a:rPr>
              <a:t>HTQs are qualifications approved by employer standards.</a:t>
            </a:r>
            <a:r>
              <a:rPr lang="en-GB" sz="2000" dirty="0"/>
              <a:t> This means you can get the skills employers want.</a:t>
            </a:r>
            <a:endParaRPr lang="en-GB" sz="2000" dirty="0">
              <a:latin typeface="Aptos"/>
            </a:endParaRPr>
          </a:p>
          <a:p>
            <a:r>
              <a:rPr lang="en-GB" sz="2000" dirty="0">
                <a:latin typeface="Aptos"/>
              </a:rPr>
              <a:t>HTQs are level 4 and 5 qualifications. They focus on high quality technical skills that are sector specific.</a:t>
            </a:r>
            <a:endParaRPr lang="en-GB" dirty="0">
              <a:latin typeface="Aptos"/>
            </a:endParaRPr>
          </a:p>
          <a:p>
            <a:r>
              <a:rPr lang="en-GB" sz="2000" dirty="0"/>
              <a:t>HTQs commonly last from between 1 year through to 4 years depending on the level and full/part time study option.</a:t>
            </a:r>
          </a:p>
          <a:p>
            <a:r>
              <a:rPr lang="en-GB" sz="2000" dirty="0"/>
              <a:t>HTQs are usually taught in the classroom and teach industry relevant practical skills. They provide a blend of academic and technical learning and projects.</a:t>
            </a:r>
          </a:p>
          <a:p>
            <a:pPr marL="0" indent="0">
              <a:buNone/>
            </a:pPr>
            <a:endParaRPr lang="en-GB" sz="1200" dirty="0"/>
          </a:p>
          <a:p>
            <a:pPr marL="0" indent="0" algn="ctr">
              <a:buNone/>
            </a:pPr>
            <a:r>
              <a:rPr lang="en-US" sz="1800" dirty="0">
                <a:hlinkClick r:id="rId3"/>
              </a:rPr>
              <a:t>Video: Introduction To Higher Technical Qualifications (HTQs) - Short Version</a:t>
            </a:r>
            <a:endParaRPr lang="en-US" sz="1800" dirty="0"/>
          </a:p>
          <a:p>
            <a:pPr marL="0" indent="0">
              <a:buNone/>
            </a:pPr>
            <a:endParaRPr lang="en-GB" sz="1800" dirty="0"/>
          </a:p>
        </p:txBody>
      </p:sp>
      <p:pic>
        <p:nvPicPr>
          <p:cNvPr id="1026" name="Picture 2">
            <a:extLst>
              <a:ext uri="{FF2B5EF4-FFF2-40B4-BE49-F238E27FC236}">
                <a16:creationId xmlns:a16="http://schemas.microsoft.com/office/drawing/2014/main" id="{296500E2-F872-4CD2-722B-60A485D7B9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550"/>
          <a:stretch/>
        </p:blipFill>
        <p:spPr bwMode="auto">
          <a:xfrm>
            <a:off x="6384438" y="1191522"/>
            <a:ext cx="5807562" cy="536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1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6337302" y="304292"/>
            <a:ext cx="4864098" cy="771920"/>
          </a:xfrm>
        </p:spPr>
        <p:txBody>
          <a:bodyPr/>
          <a:lstStyle/>
          <a:p>
            <a:r>
              <a:rPr lang="en-GB" b="1">
                <a:solidFill>
                  <a:schemeClr val="bg1"/>
                </a:solidFill>
              </a:rPr>
              <a:t>HTQ Language</a:t>
            </a:r>
          </a:p>
        </p:txBody>
      </p:sp>
      <p:sp>
        <p:nvSpPr>
          <p:cNvPr id="3" name="Content Placeholder 2">
            <a:extLst>
              <a:ext uri="{FF2B5EF4-FFF2-40B4-BE49-F238E27FC236}">
                <a16:creationId xmlns:a16="http://schemas.microsoft.com/office/drawing/2014/main" id="{C6F34258-DF88-9403-EE73-3EC31516137A}"/>
              </a:ext>
            </a:extLst>
          </p:cNvPr>
          <p:cNvSpPr>
            <a:spLocks noGrp="1"/>
          </p:cNvSpPr>
          <p:nvPr>
            <p:ph idx="1"/>
          </p:nvPr>
        </p:nvSpPr>
        <p:spPr>
          <a:xfrm>
            <a:off x="176078" y="1142873"/>
            <a:ext cx="5919922" cy="5666477"/>
          </a:xfrm>
        </p:spPr>
        <p:txBody>
          <a:bodyPr lIns="91440" tIns="45720" rIns="91440" bIns="45720" anchor="t"/>
          <a:lstStyle/>
          <a:p>
            <a:pPr marL="0" indent="0">
              <a:spcBef>
                <a:spcPts val="0"/>
              </a:spcBef>
              <a:buNone/>
            </a:pPr>
            <a:r>
              <a:rPr lang="en-GB" sz="1800" b="1" dirty="0">
                <a:latin typeface="Aptos"/>
              </a:rPr>
              <a:t>Course title abbreviations sitting under the </a:t>
            </a:r>
          </a:p>
          <a:p>
            <a:pPr marL="0" indent="0">
              <a:spcBef>
                <a:spcPts val="0"/>
              </a:spcBef>
              <a:buNone/>
            </a:pPr>
            <a:r>
              <a:rPr lang="en-GB" sz="1800" b="1" dirty="0">
                <a:latin typeface="Aptos"/>
              </a:rPr>
              <a:t>HTQ kitemark</a:t>
            </a:r>
            <a:endParaRPr lang="en-GB" sz="1800" b="1" dirty="0"/>
          </a:p>
          <a:p>
            <a:pPr marL="0" indent="0">
              <a:spcBef>
                <a:spcPts val="600"/>
              </a:spcBef>
              <a:buNone/>
            </a:pPr>
            <a:endParaRPr lang="en-GB" sz="1050" b="1" dirty="0"/>
          </a:p>
          <a:p>
            <a:pPr marL="0" indent="0">
              <a:lnSpc>
                <a:spcPct val="100000"/>
              </a:lnSpc>
              <a:spcBef>
                <a:spcPts val="0"/>
              </a:spcBef>
              <a:buNone/>
            </a:pPr>
            <a:r>
              <a:rPr lang="en-GB" sz="1800" dirty="0"/>
              <a:t>HNC is a Higher National Diploma (Level 4)</a:t>
            </a:r>
          </a:p>
          <a:p>
            <a:pPr marL="0" indent="0">
              <a:lnSpc>
                <a:spcPct val="100000"/>
              </a:lnSpc>
              <a:spcBef>
                <a:spcPts val="0"/>
              </a:spcBef>
              <a:buNone/>
            </a:pPr>
            <a:endParaRPr lang="en-GB" sz="1800" dirty="0"/>
          </a:p>
          <a:p>
            <a:pPr marL="0" indent="0">
              <a:lnSpc>
                <a:spcPct val="100000"/>
              </a:lnSpc>
              <a:spcBef>
                <a:spcPts val="0"/>
              </a:spcBef>
              <a:buNone/>
            </a:pPr>
            <a:r>
              <a:rPr lang="en-GB" sz="1800" dirty="0" err="1"/>
              <a:t>CertHE</a:t>
            </a:r>
            <a:r>
              <a:rPr lang="en-GB" sz="1800" dirty="0"/>
              <a:t> is a Certificate of Higher Education (Level 4)</a:t>
            </a:r>
          </a:p>
          <a:p>
            <a:pPr marL="0" indent="0">
              <a:lnSpc>
                <a:spcPct val="100000"/>
              </a:lnSpc>
              <a:spcBef>
                <a:spcPts val="0"/>
              </a:spcBef>
              <a:buNone/>
            </a:pPr>
            <a:endParaRPr lang="en-GB" sz="1800" dirty="0"/>
          </a:p>
          <a:p>
            <a:pPr marL="0" indent="0">
              <a:lnSpc>
                <a:spcPct val="100000"/>
              </a:lnSpc>
              <a:spcBef>
                <a:spcPts val="0"/>
              </a:spcBef>
              <a:buNone/>
            </a:pPr>
            <a:r>
              <a:rPr lang="en-GB" sz="1800" dirty="0"/>
              <a:t>HND is a Higher National Certificate (Level 5)</a:t>
            </a:r>
          </a:p>
          <a:p>
            <a:pPr marL="0" indent="0">
              <a:lnSpc>
                <a:spcPct val="100000"/>
              </a:lnSpc>
              <a:spcBef>
                <a:spcPts val="0"/>
              </a:spcBef>
              <a:buNone/>
            </a:pPr>
            <a:endParaRPr lang="en-GB" sz="1800" dirty="0"/>
          </a:p>
          <a:p>
            <a:pPr marL="0" indent="0">
              <a:lnSpc>
                <a:spcPct val="100000"/>
              </a:lnSpc>
              <a:spcBef>
                <a:spcPts val="0"/>
              </a:spcBef>
              <a:buNone/>
            </a:pPr>
            <a:r>
              <a:rPr lang="en-GB" sz="1800" dirty="0" err="1"/>
              <a:t>FdA</a:t>
            </a:r>
            <a:r>
              <a:rPr lang="en-GB" sz="1800" dirty="0"/>
              <a:t> or </a:t>
            </a:r>
            <a:r>
              <a:rPr lang="en-GB" sz="1800" dirty="0" err="1"/>
              <a:t>FdSc</a:t>
            </a:r>
            <a:r>
              <a:rPr lang="en-GB" sz="1800" dirty="0"/>
              <a:t> are Foundation Degrees (Level 5)</a:t>
            </a:r>
          </a:p>
          <a:p>
            <a:pPr marL="0" indent="0">
              <a:lnSpc>
                <a:spcPct val="100000"/>
              </a:lnSpc>
              <a:spcBef>
                <a:spcPts val="0"/>
              </a:spcBef>
              <a:buNone/>
            </a:pPr>
            <a:r>
              <a:rPr lang="en-GB" sz="1600" i="1" dirty="0"/>
              <a:t>A for Arts and Sc for Science</a:t>
            </a:r>
          </a:p>
          <a:p>
            <a:pPr marL="0" indent="0">
              <a:lnSpc>
                <a:spcPct val="100000"/>
              </a:lnSpc>
              <a:spcBef>
                <a:spcPts val="0"/>
              </a:spcBef>
              <a:buNone/>
            </a:pPr>
            <a:endParaRPr lang="en-GB" sz="1600" i="1" dirty="0"/>
          </a:p>
          <a:p>
            <a:pPr marL="0" indent="0">
              <a:lnSpc>
                <a:spcPct val="100000"/>
              </a:lnSpc>
              <a:spcBef>
                <a:spcPts val="0"/>
              </a:spcBef>
              <a:buNone/>
            </a:pPr>
            <a:r>
              <a:rPr lang="en-GB" sz="1800" dirty="0"/>
              <a:t>DipHE is a Diploma of Higher Education (Level 5)</a:t>
            </a:r>
          </a:p>
          <a:p>
            <a:pPr marL="0" indent="0">
              <a:buNone/>
            </a:pPr>
            <a:endParaRPr lang="en-GB" sz="1100" dirty="0"/>
          </a:p>
          <a:p>
            <a:pPr marL="0" indent="0">
              <a:buNone/>
            </a:pPr>
            <a:r>
              <a:rPr lang="en-GB" sz="1800" b="1" dirty="0"/>
              <a:t>Course credits</a:t>
            </a:r>
            <a:endParaRPr lang="en-GB" sz="1050" b="1" dirty="0"/>
          </a:p>
          <a:p>
            <a:pPr marL="0" indent="0">
              <a:spcBef>
                <a:spcPts val="0"/>
              </a:spcBef>
              <a:buNone/>
            </a:pPr>
            <a:r>
              <a:rPr lang="en-GB" sz="1800" dirty="0"/>
              <a:t>HTQs at both Level 4 and 5 earn credits:</a:t>
            </a:r>
          </a:p>
          <a:p>
            <a:pPr marL="0" indent="0">
              <a:spcBef>
                <a:spcPts val="0"/>
              </a:spcBef>
              <a:buNone/>
            </a:pPr>
            <a:endParaRPr lang="en-GB" sz="1800" dirty="0"/>
          </a:p>
          <a:p>
            <a:pPr marL="0" indent="0">
              <a:spcBef>
                <a:spcPts val="0"/>
              </a:spcBef>
              <a:buNone/>
            </a:pPr>
            <a:r>
              <a:rPr lang="en-GB" sz="1800" dirty="0"/>
              <a:t>Level 4 – typically 120 credits earned</a:t>
            </a:r>
          </a:p>
          <a:p>
            <a:pPr marL="0" indent="0">
              <a:spcBef>
                <a:spcPts val="0"/>
              </a:spcBef>
              <a:buNone/>
            </a:pPr>
            <a:r>
              <a:rPr lang="en-GB" sz="1800" dirty="0"/>
              <a:t>Level 5 – typically 120 additional credits earned</a:t>
            </a:r>
          </a:p>
        </p:txBody>
      </p:sp>
      <p:pic>
        <p:nvPicPr>
          <p:cNvPr id="6" name="Picture 5">
            <a:extLst>
              <a:ext uri="{FF2B5EF4-FFF2-40B4-BE49-F238E27FC236}">
                <a16:creationId xmlns:a16="http://schemas.microsoft.com/office/drawing/2014/main" id="{C5103663-649B-E4B2-F1D2-128023798CEA}"/>
              </a:ext>
            </a:extLst>
          </p:cNvPr>
          <p:cNvPicPr>
            <a:picLocks noChangeAspect="1"/>
          </p:cNvPicPr>
          <p:nvPr/>
        </p:nvPicPr>
        <p:blipFill>
          <a:blip r:embed="rId3"/>
          <a:stretch>
            <a:fillRect/>
          </a:stretch>
        </p:blipFill>
        <p:spPr>
          <a:xfrm>
            <a:off x="6486038" y="1142873"/>
            <a:ext cx="4816962" cy="5410835"/>
          </a:xfrm>
          <a:prstGeom prst="rect">
            <a:avLst/>
          </a:prstGeom>
        </p:spPr>
      </p:pic>
    </p:spTree>
    <p:extLst>
      <p:ext uri="{BB962C8B-B14F-4D97-AF65-F5344CB8AC3E}">
        <p14:creationId xmlns:p14="http://schemas.microsoft.com/office/powerpoint/2010/main" val="141972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0C91A-B47B-9654-CAC3-E4CC967351A9}"/>
              </a:ext>
            </a:extLst>
          </p:cNvPr>
          <p:cNvSpPr>
            <a:spLocks noGrp="1"/>
          </p:cNvSpPr>
          <p:nvPr>
            <p:ph type="title"/>
          </p:nvPr>
        </p:nvSpPr>
        <p:spPr>
          <a:xfrm>
            <a:off x="0" y="444500"/>
            <a:ext cx="11526064" cy="691528"/>
          </a:xfrm>
        </p:spPr>
        <p:txBody>
          <a:bodyPr/>
          <a:lstStyle/>
          <a:p>
            <a:r>
              <a:rPr lang="en-GB"/>
              <a:t>Where do HTQs fit alongside other qualifications?</a:t>
            </a:r>
          </a:p>
        </p:txBody>
      </p:sp>
      <p:pic>
        <p:nvPicPr>
          <p:cNvPr id="6" name="Picture 5">
            <a:extLst>
              <a:ext uri="{FF2B5EF4-FFF2-40B4-BE49-F238E27FC236}">
                <a16:creationId xmlns:a16="http://schemas.microsoft.com/office/drawing/2014/main" id="{3DB1FD37-B170-2466-70AC-53FF29825E58}"/>
              </a:ext>
            </a:extLst>
          </p:cNvPr>
          <p:cNvPicPr>
            <a:picLocks noChangeAspect="1"/>
          </p:cNvPicPr>
          <p:nvPr/>
        </p:nvPicPr>
        <p:blipFill>
          <a:blip r:embed="rId3"/>
          <a:srcRect t="9618"/>
          <a:stretch/>
        </p:blipFill>
        <p:spPr>
          <a:xfrm>
            <a:off x="381000" y="1257300"/>
            <a:ext cx="10494835" cy="5334000"/>
          </a:xfrm>
          <a:prstGeom prst="rect">
            <a:avLst/>
          </a:prstGeom>
        </p:spPr>
      </p:pic>
    </p:spTree>
    <p:extLst>
      <p:ext uri="{BB962C8B-B14F-4D97-AF65-F5344CB8AC3E}">
        <p14:creationId xmlns:p14="http://schemas.microsoft.com/office/powerpoint/2010/main" val="1817019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6337302" y="304292"/>
            <a:ext cx="4229097" cy="771920"/>
          </a:xfrm>
        </p:spPr>
        <p:txBody>
          <a:bodyPr/>
          <a:lstStyle/>
          <a:p>
            <a:pPr algn="ctr"/>
            <a:r>
              <a:rPr lang="en-GB" b="1">
                <a:solidFill>
                  <a:schemeClr val="bg1"/>
                </a:solidFill>
              </a:rPr>
              <a:t>Who are they for?</a:t>
            </a:r>
          </a:p>
        </p:txBody>
      </p:sp>
      <p:sp>
        <p:nvSpPr>
          <p:cNvPr id="3" name="Content Placeholder 2">
            <a:extLst>
              <a:ext uri="{FF2B5EF4-FFF2-40B4-BE49-F238E27FC236}">
                <a16:creationId xmlns:a16="http://schemas.microsoft.com/office/drawing/2014/main" id="{C6F34258-DF88-9403-EE73-3EC31516137A}"/>
              </a:ext>
            </a:extLst>
          </p:cNvPr>
          <p:cNvSpPr>
            <a:spLocks noGrp="1"/>
          </p:cNvSpPr>
          <p:nvPr>
            <p:ph idx="1"/>
          </p:nvPr>
        </p:nvSpPr>
        <p:spPr>
          <a:xfrm>
            <a:off x="261955" y="1076212"/>
            <a:ext cx="5592744" cy="5872095"/>
          </a:xfrm>
        </p:spPr>
        <p:txBody>
          <a:bodyPr lIns="91440" tIns="45720" rIns="91440" bIns="45720" anchor="t"/>
          <a:lstStyle/>
          <a:p>
            <a:pPr marL="0" indent="0">
              <a:buNone/>
            </a:pPr>
            <a:r>
              <a:rPr lang="en-GB" sz="2000" b="1" dirty="0">
                <a:latin typeface="Aptos"/>
              </a:rPr>
              <a:t>You need to be at least 18 </a:t>
            </a:r>
            <a:r>
              <a:rPr lang="en-GB" sz="2000" dirty="0">
                <a:latin typeface="Aptos"/>
              </a:rPr>
              <a:t>to start a HTQ, but you can apply while you are still at school sixth form/college before you turn 18.</a:t>
            </a:r>
            <a:endParaRPr lang="en-GB" sz="2000" b="1" dirty="0"/>
          </a:p>
          <a:p>
            <a:pPr marL="0" indent="0">
              <a:buNone/>
            </a:pPr>
            <a:r>
              <a:rPr lang="en-GB" sz="2000" dirty="0">
                <a:latin typeface="Aptos"/>
              </a:rPr>
              <a:t>HTQs are also suitable for anyone looking to </a:t>
            </a:r>
            <a:r>
              <a:rPr lang="en-GB" sz="2000" b="1" dirty="0">
                <a:latin typeface="Aptos"/>
              </a:rPr>
              <a:t>upskill or retrain</a:t>
            </a:r>
            <a:r>
              <a:rPr lang="en-GB" sz="2000" dirty="0">
                <a:latin typeface="Aptos"/>
              </a:rPr>
              <a:t>, there is no upper age limit.</a:t>
            </a:r>
          </a:p>
          <a:p>
            <a:pPr marL="0" indent="0">
              <a:buNone/>
            </a:pPr>
            <a:r>
              <a:rPr lang="en-GB" sz="2000" dirty="0">
                <a:latin typeface="Aptos"/>
              </a:rPr>
              <a:t>HTQs can offer a </a:t>
            </a:r>
            <a:r>
              <a:rPr lang="en-GB" sz="2000" b="1" dirty="0">
                <a:latin typeface="Aptos"/>
              </a:rPr>
              <a:t>cheaper alternative </a:t>
            </a:r>
            <a:r>
              <a:rPr lang="en-GB" sz="2000" dirty="0">
                <a:latin typeface="Aptos"/>
              </a:rPr>
              <a:t>to a full-time degree.</a:t>
            </a:r>
          </a:p>
          <a:p>
            <a:pPr marL="0" indent="0">
              <a:buNone/>
            </a:pPr>
            <a:r>
              <a:rPr lang="en-GB" sz="2000" dirty="0">
                <a:latin typeface="Aptos"/>
              </a:rPr>
              <a:t>If you are </a:t>
            </a:r>
            <a:r>
              <a:rPr lang="en-GB" sz="2000" b="1" dirty="0">
                <a:latin typeface="Aptos"/>
              </a:rPr>
              <a:t>undecided about a full time University pathway</a:t>
            </a:r>
            <a:r>
              <a:rPr lang="en-GB" sz="2000" dirty="0">
                <a:latin typeface="Aptos"/>
              </a:rPr>
              <a:t>, HTQs offer a route into Year 2 Higher Education course or a faster route into employment.</a:t>
            </a:r>
          </a:p>
          <a:p>
            <a:pPr marL="0" indent="0">
              <a:buNone/>
            </a:pPr>
            <a:r>
              <a:rPr lang="en-GB" sz="2000" dirty="0">
                <a:latin typeface="Aptos"/>
              </a:rPr>
              <a:t>HTQs enable you to </a:t>
            </a:r>
            <a:r>
              <a:rPr lang="en-GB" sz="2000" b="1" dirty="0">
                <a:latin typeface="Aptos"/>
              </a:rPr>
              <a:t>gain UCAS credits</a:t>
            </a:r>
            <a:r>
              <a:rPr lang="en-GB" sz="2000" dirty="0">
                <a:latin typeface="Aptos"/>
              </a:rPr>
              <a:t> to use for future applications, but they are also a highly sought after qualification in their own right and improve your </a:t>
            </a:r>
            <a:r>
              <a:rPr lang="en-GB" sz="2000" b="1" dirty="0">
                <a:latin typeface="Aptos"/>
              </a:rPr>
              <a:t>career prospects </a:t>
            </a:r>
            <a:r>
              <a:rPr lang="en-GB" sz="2000" dirty="0">
                <a:latin typeface="Aptos"/>
              </a:rPr>
              <a:t>as they are </a:t>
            </a:r>
            <a:r>
              <a:rPr lang="en-GB" sz="2000" b="1" dirty="0">
                <a:latin typeface="Aptos"/>
              </a:rPr>
              <a:t>approved by employers.</a:t>
            </a:r>
          </a:p>
          <a:p>
            <a:pPr marL="0" indent="0">
              <a:buNone/>
            </a:pPr>
            <a:r>
              <a:rPr lang="en-GB" sz="2000" dirty="0">
                <a:latin typeface="Aptos"/>
              </a:rPr>
              <a:t>You can study </a:t>
            </a:r>
            <a:r>
              <a:rPr lang="en-GB" sz="2000" b="1" dirty="0">
                <a:latin typeface="Aptos"/>
              </a:rPr>
              <a:t>full time or part time</a:t>
            </a:r>
            <a:r>
              <a:rPr lang="en-GB" sz="2000" dirty="0">
                <a:latin typeface="Aptos"/>
              </a:rPr>
              <a:t>, alongside a job or other responsibilities you may have.</a:t>
            </a:r>
            <a:endParaRPr lang="en-GB" dirty="0"/>
          </a:p>
        </p:txBody>
      </p:sp>
      <p:pic>
        <p:nvPicPr>
          <p:cNvPr id="4" name="Picture 3">
            <a:extLst>
              <a:ext uri="{FF2B5EF4-FFF2-40B4-BE49-F238E27FC236}">
                <a16:creationId xmlns:a16="http://schemas.microsoft.com/office/drawing/2014/main" id="{4DA8AA92-E55E-0591-C50C-10B9990BB57F}"/>
              </a:ext>
            </a:extLst>
          </p:cNvPr>
          <p:cNvPicPr>
            <a:picLocks noChangeAspect="1"/>
          </p:cNvPicPr>
          <p:nvPr/>
        </p:nvPicPr>
        <p:blipFill>
          <a:blip r:embed="rId3"/>
          <a:srcRect r="27905"/>
          <a:stretch/>
        </p:blipFill>
        <p:spPr>
          <a:xfrm>
            <a:off x="6384438" y="1191522"/>
            <a:ext cx="5807562" cy="5373594"/>
          </a:xfrm>
          <a:prstGeom prst="rect">
            <a:avLst/>
          </a:prstGeom>
        </p:spPr>
      </p:pic>
    </p:spTree>
    <p:extLst>
      <p:ext uri="{BB962C8B-B14F-4D97-AF65-F5344CB8AC3E}">
        <p14:creationId xmlns:p14="http://schemas.microsoft.com/office/powerpoint/2010/main" val="339231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6337302" y="304292"/>
            <a:ext cx="4864098" cy="771920"/>
          </a:xfrm>
        </p:spPr>
        <p:txBody>
          <a:bodyPr/>
          <a:lstStyle/>
          <a:p>
            <a:pPr algn="ctr"/>
            <a:r>
              <a:rPr lang="en-GB" b="1">
                <a:solidFill>
                  <a:schemeClr val="bg1"/>
                </a:solidFill>
              </a:rPr>
              <a:t>What can you study?</a:t>
            </a:r>
          </a:p>
        </p:txBody>
      </p:sp>
      <p:sp>
        <p:nvSpPr>
          <p:cNvPr id="3" name="Content Placeholder 2">
            <a:extLst>
              <a:ext uri="{FF2B5EF4-FFF2-40B4-BE49-F238E27FC236}">
                <a16:creationId xmlns:a16="http://schemas.microsoft.com/office/drawing/2014/main" id="{C6F34258-DF88-9403-EE73-3EC31516137A}"/>
              </a:ext>
            </a:extLst>
          </p:cNvPr>
          <p:cNvSpPr>
            <a:spLocks noGrp="1"/>
          </p:cNvSpPr>
          <p:nvPr>
            <p:ph idx="1"/>
          </p:nvPr>
        </p:nvSpPr>
        <p:spPr>
          <a:xfrm>
            <a:off x="274050" y="1191522"/>
            <a:ext cx="5580649" cy="5666477"/>
          </a:xfrm>
        </p:spPr>
        <p:txBody>
          <a:bodyPr/>
          <a:lstStyle/>
          <a:p>
            <a:pPr marL="0" indent="0">
              <a:spcBef>
                <a:spcPts val="600"/>
              </a:spcBef>
              <a:buNone/>
            </a:pPr>
            <a:endParaRPr lang="en-GB" sz="1100" b="1" dirty="0"/>
          </a:p>
          <a:p>
            <a:pPr>
              <a:lnSpc>
                <a:spcPct val="100000"/>
              </a:lnSpc>
              <a:spcBef>
                <a:spcPts val="0"/>
              </a:spcBef>
              <a:buFont typeface="Wingdings" panose="05000000000000000000" pitchFamily="2" charset="2"/>
              <a:buChar char="ü"/>
            </a:pPr>
            <a:r>
              <a:rPr lang="en-GB" sz="2000" dirty="0"/>
              <a:t>Business &amp; Administration</a:t>
            </a:r>
          </a:p>
          <a:p>
            <a:pPr>
              <a:lnSpc>
                <a:spcPct val="100000"/>
              </a:lnSpc>
              <a:spcBef>
                <a:spcPts val="0"/>
              </a:spcBef>
              <a:buFont typeface="Wingdings" panose="05000000000000000000" pitchFamily="2" charset="2"/>
              <a:buChar char="ü"/>
            </a:pPr>
            <a:r>
              <a:rPr lang="en-GB" sz="2000" dirty="0"/>
              <a:t>Construction &amp; the Built Environment</a:t>
            </a:r>
          </a:p>
          <a:p>
            <a:pPr>
              <a:lnSpc>
                <a:spcPct val="100000"/>
              </a:lnSpc>
              <a:spcBef>
                <a:spcPts val="0"/>
              </a:spcBef>
              <a:buFont typeface="Wingdings" panose="05000000000000000000" pitchFamily="2" charset="2"/>
              <a:buChar char="ü"/>
            </a:pPr>
            <a:r>
              <a:rPr lang="en-GB" sz="2000" dirty="0"/>
              <a:t>Digital</a:t>
            </a:r>
          </a:p>
          <a:p>
            <a:pPr>
              <a:lnSpc>
                <a:spcPct val="100000"/>
              </a:lnSpc>
              <a:spcBef>
                <a:spcPts val="0"/>
              </a:spcBef>
              <a:buFont typeface="Wingdings" panose="05000000000000000000" pitchFamily="2" charset="2"/>
              <a:buChar char="ü"/>
            </a:pPr>
            <a:r>
              <a:rPr lang="en-GB" sz="2000" dirty="0"/>
              <a:t>Education &amp; Early Years</a:t>
            </a:r>
          </a:p>
          <a:p>
            <a:pPr>
              <a:lnSpc>
                <a:spcPct val="100000"/>
              </a:lnSpc>
              <a:spcBef>
                <a:spcPts val="0"/>
              </a:spcBef>
              <a:buFont typeface="Wingdings" panose="05000000000000000000" pitchFamily="2" charset="2"/>
              <a:buChar char="ü"/>
            </a:pPr>
            <a:r>
              <a:rPr lang="en-GB" sz="2000" dirty="0"/>
              <a:t>Engineering &amp; Manufacturing</a:t>
            </a:r>
          </a:p>
          <a:p>
            <a:pPr>
              <a:lnSpc>
                <a:spcPct val="100000"/>
              </a:lnSpc>
              <a:spcBef>
                <a:spcPts val="0"/>
              </a:spcBef>
              <a:buFont typeface="Wingdings" panose="05000000000000000000" pitchFamily="2" charset="2"/>
              <a:buChar char="ü"/>
            </a:pPr>
            <a:r>
              <a:rPr lang="en-GB" sz="2000" dirty="0"/>
              <a:t>Health &amp; Science</a:t>
            </a:r>
          </a:p>
          <a:p>
            <a:pPr>
              <a:lnSpc>
                <a:spcPct val="100000"/>
              </a:lnSpc>
              <a:spcBef>
                <a:spcPts val="0"/>
              </a:spcBef>
              <a:buFont typeface="Wingdings" panose="05000000000000000000" pitchFamily="2" charset="2"/>
              <a:buChar char="ü"/>
            </a:pPr>
            <a:r>
              <a:rPr lang="en-GB" sz="2000" dirty="0"/>
              <a:t>Legal, Finance &amp; Accounting</a:t>
            </a:r>
            <a:endParaRPr lang="en-GB" sz="1100" b="1" dirty="0"/>
          </a:p>
          <a:p>
            <a:pPr>
              <a:spcBef>
                <a:spcPts val="0"/>
              </a:spcBef>
              <a:buFont typeface="Wingdings" panose="05000000000000000000" pitchFamily="2" charset="2"/>
              <a:buChar char="Ø"/>
            </a:pPr>
            <a:r>
              <a:rPr lang="en-GB" sz="2000" dirty="0"/>
              <a:t>Agriculture, Environment &amp; Animal Care</a:t>
            </a:r>
          </a:p>
          <a:p>
            <a:pPr>
              <a:spcBef>
                <a:spcPts val="0"/>
              </a:spcBef>
              <a:buFont typeface="Wingdings" panose="05000000000000000000" pitchFamily="2" charset="2"/>
              <a:buChar char="Ø"/>
            </a:pPr>
            <a:r>
              <a:rPr lang="en-GB" sz="2000" dirty="0"/>
              <a:t>Care Services</a:t>
            </a:r>
          </a:p>
          <a:p>
            <a:pPr>
              <a:spcBef>
                <a:spcPts val="0"/>
              </a:spcBef>
              <a:buFont typeface="Wingdings" panose="05000000000000000000" pitchFamily="2" charset="2"/>
              <a:buChar char="Ø"/>
            </a:pPr>
            <a:r>
              <a:rPr lang="en-GB" sz="2000" dirty="0"/>
              <a:t>Catering &amp; Hospitality</a:t>
            </a:r>
          </a:p>
          <a:p>
            <a:pPr>
              <a:spcBef>
                <a:spcPts val="0"/>
              </a:spcBef>
              <a:buFont typeface="Wingdings" panose="05000000000000000000" pitchFamily="2" charset="2"/>
              <a:buChar char="Ø"/>
            </a:pPr>
            <a:r>
              <a:rPr lang="en-GB" sz="2000" dirty="0"/>
              <a:t>Creative &amp; Design</a:t>
            </a:r>
          </a:p>
          <a:p>
            <a:pPr>
              <a:spcBef>
                <a:spcPts val="0"/>
              </a:spcBef>
              <a:buFont typeface="Wingdings" panose="05000000000000000000" pitchFamily="2" charset="2"/>
              <a:buChar char="Ø"/>
            </a:pPr>
            <a:r>
              <a:rPr lang="en-GB" sz="2000" dirty="0"/>
              <a:t>Protective Services</a:t>
            </a:r>
          </a:p>
          <a:p>
            <a:pPr>
              <a:spcBef>
                <a:spcPts val="0"/>
              </a:spcBef>
              <a:buFont typeface="Wingdings" panose="05000000000000000000" pitchFamily="2" charset="2"/>
              <a:buChar char="Ø"/>
            </a:pPr>
            <a:r>
              <a:rPr lang="en-GB" sz="2000" dirty="0"/>
              <a:t>Sales, Marketing &amp; Procurement</a:t>
            </a:r>
          </a:p>
        </p:txBody>
      </p:sp>
      <p:pic>
        <p:nvPicPr>
          <p:cNvPr id="6" name="Picture 5">
            <a:extLst>
              <a:ext uri="{FF2B5EF4-FFF2-40B4-BE49-F238E27FC236}">
                <a16:creationId xmlns:a16="http://schemas.microsoft.com/office/drawing/2014/main" id="{C5103663-649B-E4B2-F1D2-128023798CEA}"/>
              </a:ext>
            </a:extLst>
          </p:cNvPr>
          <p:cNvPicPr>
            <a:picLocks noChangeAspect="1"/>
          </p:cNvPicPr>
          <p:nvPr/>
        </p:nvPicPr>
        <p:blipFill>
          <a:blip r:embed="rId3"/>
          <a:stretch>
            <a:fillRect/>
          </a:stretch>
        </p:blipFill>
        <p:spPr>
          <a:xfrm>
            <a:off x="6486038" y="1142873"/>
            <a:ext cx="4816962" cy="5410835"/>
          </a:xfrm>
          <a:prstGeom prst="rect">
            <a:avLst/>
          </a:prstGeom>
        </p:spPr>
      </p:pic>
    </p:spTree>
    <p:extLst>
      <p:ext uri="{BB962C8B-B14F-4D97-AF65-F5344CB8AC3E}">
        <p14:creationId xmlns:p14="http://schemas.microsoft.com/office/powerpoint/2010/main" val="16928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6337302" y="304292"/>
            <a:ext cx="5067298" cy="771920"/>
          </a:xfrm>
        </p:spPr>
        <p:txBody>
          <a:bodyPr/>
          <a:lstStyle/>
          <a:p>
            <a:pPr algn="ctr"/>
            <a:r>
              <a:rPr lang="en-GB" sz="3600" b="1">
                <a:solidFill>
                  <a:schemeClr val="bg1"/>
                </a:solidFill>
              </a:rPr>
              <a:t>Where can you study?</a:t>
            </a:r>
          </a:p>
        </p:txBody>
      </p:sp>
      <p:sp>
        <p:nvSpPr>
          <p:cNvPr id="3" name="Content Placeholder 2">
            <a:extLst>
              <a:ext uri="{FF2B5EF4-FFF2-40B4-BE49-F238E27FC236}">
                <a16:creationId xmlns:a16="http://schemas.microsoft.com/office/drawing/2014/main" id="{C6F34258-DF88-9403-EE73-3EC31516137A}"/>
              </a:ext>
            </a:extLst>
          </p:cNvPr>
          <p:cNvSpPr>
            <a:spLocks noGrp="1"/>
          </p:cNvSpPr>
          <p:nvPr>
            <p:ph idx="1"/>
          </p:nvPr>
        </p:nvSpPr>
        <p:spPr>
          <a:xfrm>
            <a:off x="141514" y="1076212"/>
            <a:ext cx="6110388" cy="6074229"/>
          </a:xfrm>
        </p:spPr>
        <p:txBody>
          <a:bodyPr/>
          <a:lstStyle/>
          <a:p>
            <a:pPr marL="0" indent="0">
              <a:buNone/>
            </a:pPr>
            <a:r>
              <a:rPr lang="en-GB" sz="1800"/>
              <a:t>More training offers are becoming available – but here is a flavour of what is available in the North East.</a:t>
            </a:r>
          </a:p>
          <a:p>
            <a:pPr marL="0" indent="0">
              <a:buNone/>
            </a:pPr>
            <a:r>
              <a:rPr lang="en-GB" sz="1800" b="1"/>
              <a:t>Newcastle College</a:t>
            </a:r>
          </a:p>
          <a:p>
            <a:pPr marL="0" indent="0">
              <a:buNone/>
            </a:pPr>
            <a:r>
              <a:rPr lang="en-GB" sz="1800"/>
              <a:t>HE Cert Integrated Health, Social Care and Wellbeing</a:t>
            </a:r>
          </a:p>
          <a:p>
            <a:pPr marL="0" indent="0">
              <a:buNone/>
            </a:pPr>
            <a:r>
              <a:rPr lang="en-GB" sz="1800" err="1"/>
              <a:t>FdSc</a:t>
            </a:r>
            <a:r>
              <a:rPr lang="en-GB" sz="1800"/>
              <a:t> Networking &amp; Cyber Security  </a:t>
            </a:r>
          </a:p>
          <a:p>
            <a:pPr marL="0" indent="0">
              <a:buNone/>
            </a:pPr>
            <a:r>
              <a:rPr lang="en-GB" sz="1800" err="1"/>
              <a:t>FdA</a:t>
            </a:r>
            <a:r>
              <a:rPr lang="en-GB" sz="1800"/>
              <a:t> Business Management</a:t>
            </a:r>
          </a:p>
          <a:p>
            <a:pPr marL="0" indent="0">
              <a:buNone/>
            </a:pPr>
            <a:r>
              <a:rPr lang="en-GB" sz="1800" err="1"/>
              <a:t>FdA</a:t>
            </a:r>
            <a:r>
              <a:rPr lang="en-GB" sz="1800"/>
              <a:t> Culinary Arts</a:t>
            </a:r>
          </a:p>
          <a:p>
            <a:pPr marL="0" indent="0">
              <a:buNone/>
            </a:pPr>
            <a:r>
              <a:rPr lang="en-GB" sz="1800" err="1"/>
              <a:t>FdSc</a:t>
            </a:r>
            <a:r>
              <a:rPr lang="en-GB" sz="1800"/>
              <a:t> Criminology, Policing and Criminal Law</a:t>
            </a:r>
          </a:p>
          <a:p>
            <a:pPr marL="0" indent="0">
              <a:buNone/>
            </a:pPr>
            <a:endParaRPr lang="en-GB" sz="1800"/>
          </a:p>
          <a:p>
            <a:pPr marL="0" indent="0">
              <a:buNone/>
            </a:pPr>
            <a:r>
              <a:rPr lang="en-GB" sz="1800" b="1"/>
              <a:t>New College Durham</a:t>
            </a:r>
          </a:p>
          <a:p>
            <a:pPr marL="0" indent="0">
              <a:buNone/>
            </a:pPr>
            <a:r>
              <a:rPr lang="en-GB" sz="1800"/>
              <a:t>HNC Construction Management for England</a:t>
            </a:r>
          </a:p>
          <a:p>
            <a:pPr marL="0" indent="0">
              <a:buNone/>
            </a:pPr>
            <a:r>
              <a:rPr lang="en-GB" sz="1800"/>
              <a:t>CMI Diploma in Operational Management </a:t>
            </a:r>
          </a:p>
          <a:p>
            <a:pPr marL="0" indent="0">
              <a:buNone/>
            </a:pPr>
            <a:r>
              <a:rPr lang="en-GB" sz="1800"/>
              <a:t>HNC Mechatronics for England</a:t>
            </a:r>
          </a:p>
          <a:p>
            <a:pPr marL="0" indent="0">
              <a:buNone/>
            </a:pPr>
            <a:r>
              <a:rPr lang="en-GB" sz="1800" err="1"/>
              <a:t>FdA</a:t>
            </a:r>
            <a:r>
              <a:rPr lang="en-GB" sz="1800"/>
              <a:t> Film and Media Production</a:t>
            </a:r>
          </a:p>
          <a:p>
            <a:pPr marL="0" indent="0">
              <a:buNone/>
            </a:pPr>
            <a:r>
              <a:rPr lang="en-GB" sz="1800"/>
              <a:t>HNC Architectural Technology for England</a:t>
            </a:r>
          </a:p>
        </p:txBody>
      </p:sp>
      <p:pic>
        <p:nvPicPr>
          <p:cNvPr id="5" name="Picture 4">
            <a:extLst>
              <a:ext uri="{FF2B5EF4-FFF2-40B4-BE49-F238E27FC236}">
                <a16:creationId xmlns:a16="http://schemas.microsoft.com/office/drawing/2014/main" id="{85BB0FF9-2797-15C9-D0F2-00C02F40667B}"/>
              </a:ext>
            </a:extLst>
          </p:cNvPr>
          <p:cNvPicPr>
            <a:picLocks noChangeAspect="1"/>
          </p:cNvPicPr>
          <p:nvPr/>
        </p:nvPicPr>
        <p:blipFill>
          <a:blip r:embed="rId3"/>
          <a:srcRect r="27905"/>
          <a:stretch/>
        </p:blipFill>
        <p:spPr>
          <a:xfrm>
            <a:off x="6384438" y="1191522"/>
            <a:ext cx="5807562" cy="5373594"/>
          </a:xfrm>
          <a:prstGeom prst="rect">
            <a:avLst/>
          </a:prstGeom>
        </p:spPr>
      </p:pic>
    </p:spTree>
    <p:extLst>
      <p:ext uri="{BB962C8B-B14F-4D97-AF65-F5344CB8AC3E}">
        <p14:creationId xmlns:p14="http://schemas.microsoft.com/office/powerpoint/2010/main" val="88941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6184902" y="570992"/>
            <a:ext cx="5270498" cy="771920"/>
          </a:xfrm>
        </p:spPr>
        <p:txBody>
          <a:bodyPr/>
          <a:lstStyle/>
          <a:p>
            <a:pPr algn="ctr"/>
            <a:r>
              <a:rPr lang="en-GB" b="1">
                <a:solidFill>
                  <a:schemeClr val="bg1"/>
                </a:solidFill>
              </a:rPr>
              <a:t>How to search &amp; apply</a:t>
            </a:r>
          </a:p>
        </p:txBody>
      </p:sp>
      <p:sp>
        <p:nvSpPr>
          <p:cNvPr id="3" name="Content Placeholder 2">
            <a:extLst>
              <a:ext uri="{FF2B5EF4-FFF2-40B4-BE49-F238E27FC236}">
                <a16:creationId xmlns:a16="http://schemas.microsoft.com/office/drawing/2014/main" id="{C6F34258-DF88-9403-EE73-3EC31516137A}"/>
              </a:ext>
            </a:extLst>
          </p:cNvPr>
          <p:cNvSpPr>
            <a:spLocks noGrp="1"/>
          </p:cNvSpPr>
          <p:nvPr>
            <p:ph idx="1"/>
          </p:nvPr>
        </p:nvSpPr>
        <p:spPr>
          <a:xfrm>
            <a:off x="6398267" y="1370032"/>
            <a:ext cx="5580649" cy="1209788"/>
          </a:xfrm>
        </p:spPr>
        <p:txBody>
          <a:bodyPr/>
          <a:lstStyle/>
          <a:p>
            <a:pPr marL="0" indent="0">
              <a:buNone/>
            </a:pPr>
            <a:r>
              <a:rPr lang="en-GB" sz="2000">
                <a:solidFill>
                  <a:schemeClr val="bg1"/>
                </a:solidFill>
              </a:rPr>
              <a:t>Visit:</a:t>
            </a:r>
          </a:p>
          <a:p>
            <a:pPr marL="0" indent="0">
              <a:buNone/>
            </a:pPr>
            <a:r>
              <a:rPr lang="en-GB" sz="2000">
                <a:solidFill>
                  <a:schemeClr val="bg1"/>
                </a:solidFill>
                <a:hlinkClick r:id="rId3"/>
              </a:rPr>
              <a:t>www.gov.uk/government/publications/list-of-higher-technical-qualifications</a:t>
            </a:r>
            <a:r>
              <a:rPr lang="en-GB" sz="2000">
                <a:solidFill>
                  <a:schemeClr val="bg1"/>
                </a:solidFill>
              </a:rPr>
              <a:t> </a:t>
            </a:r>
          </a:p>
        </p:txBody>
      </p:sp>
      <p:pic>
        <p:nvPicPr>
          <p:cNvPr id="5" name="Picture 4">
            <a:extLst>
              <a:ext uri="{FF2B5EF4-FFF2-40B4-BE49-F238E27FC236}">
                <a16:creationId xmlns:a16="http://schemas.microsoft.com/office/drawing/2014/main" id="{1B9718E4-A589-9B34-6B3D-B5F13D27C876}"/>
              </a:ext>
            </a:extLst>
          </p:cNvPr>
          <p:cNvPicPr>
            <a:picLocks noChangeAspect="1"/>
          </p:cNvPicPr>
          <p:nvPr/>
        </p:nvPicPr>
        <p:blipFill>
          <a:blip r:embed="rId4"/>
          <a:stretch>
            <a:fillRect/>
          </a:stretch>
        </p:blipFill>
        <p:spPr>
          <a:xfrm>
            <a:off x="213084" y="1191523"/>
            <a:ext cx="1566808" cy="1566808"/>
          </a:xfrm>
          <a:prstGeom prst="rect">
            <a:avLst/>
          </a:prstGeom>
        </p:spPr>
      </p:pic>
      <p:sp>
        <p:nvSpPr>
          <p:cNvPr id="6" name="Content Placeholder 2">
            <a:extLst>
              <a:ext uri="{FF2B5EF4-FFF2-40B4-BE49-F238E27FC236}">
                <a16:creationId xmlns:a16="http://schemas.microsoft.com/office/drawing/2014/main" id="{77636385-94C2-2986-74B3-8FC09FAF7AC9}"/>
              </a:ext>
            </a:extLst>
          </p:cNvPr>
          <p:cNvSpPr txBox="1">
            <a:spLocks/>
          </p:cNvSpPr>
          <p:nvPr/>
        </p:nvSpPr>
        <p:spPr>
          <a:xfrm>
            <a:off x="2069940" y="1743190"/>
            <a:ext cx="2629060" cy="4634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t>Find Providers</a:t>
            </a:r>
          </a:p>
        </p:txBody>
      </p:sp>
      <p:pic>
        <p:nvPicPr>
          <p:cNvPr id="7" name="Picture 6">
            <a:extLst>
              <a:ext uri="{FF2B5EF4-FFF2-40B4-BE49-F238E27FC236}">
                <a16:creationId xmlns:a16="http://schemas.microsoft.com/office/drawing/2014/main" id="{BA6BBF7F-708E-8487-AC21-C1836D19E25C}"/>
              </a:ext>
            </a:extLst>
          </p:cNvPr>
          <p:cNvPicPr>
            <a:picLocks noChangeAspect="1"/>
          </p:cNvPicPr>
          <p:nvPr/>
        </p:nvPicPr>
        <p:blipFill>
          <a:blip r:embed="rId5"/>
          <a:stretch>
            <a:fillRect/>
          </a:stretch>
        </p:blipFill>
        <p:spPr>
          <a:xfrm>
            <a:off x="213084" y="3348046"/>
            <a:ext cx="1688738" cy="1353429"/>
          </a:xfrm>
          <a:prstGeom prst="rect">
            <a:avLst/>
          </a:prstGeom>
        </p:spPr>
      </p:pic>
      <p:pic>
        <p:nvPicPr>
          <p:cNvPr id="8" name="Picture 7">
            <a:extLst>
              <a:ext uri="{FF2B5EF4-FFF2-40B4-BE49-F238E27FC236}">
                <a16:creationId xmlns:a16="http://schemas.microsoft.com/office/drawing/2014/main" id="{29406AB2-00A1-6FD7-2368-38A61B17CFA2}"/>
              </a:ext>
            </a:extLst>
          </p:cNvPr>
          <p:cNvPicPr>
            <a:picLocks noChangeAspect="1"/>
          </p:cNvPicPr>
          <p:nvPr/>
        </p:nvPicPr>
        <p:blipFill>
          <a:blip r:embed="rId6"/>
          <a:stretch>
            <a:fillRect/>
          </a:stretch>
        </p:blipFill>
        <p:spPr>
          <a:xfrm>
            <a:off x="213084" y="5291190"/>
            <a:ext cx="1652159" cy="1237595"/>
          </a:xfrm>
          <a:prstGeom prst="rect">
            <a:avLst/>
          </a:prstGeom>
        </p:spPr>
      </p:pic>
      <p:sp>
        <p:nvSpPr>
          <p:cNvPr id="9" name="Content Placeholder 2">
            <a:extLst>
              <a:ext uri="{FF2B5EF4-FFF2-40B4-BE49-F238E27FC236}">
                <a16:creationId xmlns:a16="http://schemas.microsoft.com/office/drawing/2014/main" id="{AD5B6E91-41BC-5DE9-1AE1-EE65870B4E03}"/>
              </a:ext>
            </a:extLst>
          </p:cNvPr>
          <p:cNvSpPr txBox="1">
            <a:spLocks/>
          </p:cNvSpPr>
          <p:nvPr/>
        </p:nvSpPr>
        <p:spPr>
          <a:xfrm>
            <a:off x="2069940" y="3793023"/>
            <a:ext cx="3251360" cy="4634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t>Contact Providers</a:t>
            </a:r>
          </a:p>
        </p:txBody>
      </p:sp>
      <p:sp>
        <p:nvSpPr>
          <p:cNvPr id="10" name="Content Placeholder 2">
            <a:extLst>
              <a:ext uri="{FF2B5EF4-FFF2-40B4-BE49-F238E27FC236}">
                <a16:creationId xmlns:a16="http://schemas.microsoft.com/office/drawing/2014/main" id="{70502AA0-80C8-C968-4915-10E97EEDF8A0}"/>
              </a:ext>
            </a:extLst>
          </p:cNvPr>
          <p:cNvSpPr txBox="1">
            <a:spLocks/>
          </p:cNvSpPr>
          <p:nvPr/>
        </p:nvSpPr>
        <p:spPr>
          <a:xfrm>
            <a:off x="2069940" y="5678250"/>
            <a:ext cx="2629060" cy="4634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t>UCAS</a:t>
            </a:r>
          </a:p>
        </p:txBody>
      </p:sp>
      <p:sp>
        <p:nvSpPr>
          <p:cNvPr id="11" name="Content Placeholder 2">
            <a:extLst>
              <a:ext uri="{FF2B5EF4-FFF2-40B4-BE49-F238E27FC236}">
                <a16:creationId xmlns:a16="http://schemas.microsoft.com/office/drawing/2014/main" id="{B355B888-71D4-8854-879E-F96D1A5C8349}"/>
              </a:ext>
            </a:extLst>
          </p:cNvPr>
          <p:cNvSpPr txBox="1">
            <a:spLocks/>
          </p:cNvSpPr>
          <p:nvPr/>
        </p:nvSpPr>
        <p:spPr>
          <a:xfrm>
            <a:off x="6398266" y="3651602"/>
            <a:ext cx="5580649" cy="945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bg1"/>
                </a:solidFill>
              </a:rPr>
              <a:t>Contact or visit the websites of local FE colleges, Universities, Independent Training Providers and Institutes of Technology.</a:t>
            </a:r>
          </a:p>
        </p:txBody>
      </p:sp>
      <p:sp>
        <p:nvSpPr>
          <p:cNvPr id="12" name="Content Placeholder 2">
            <a:extLst>
              <a:ext uri="{FF2B5EF4-FFF2-40B4-BE49-F238E27FC236}">
                <a16:creationId xmlns:a16="http://schemas.microsoft.com/office/drawing/2014/main" id="{7E9B230D-7ACB-D18F-3003-9843FB6E409C}"/>
              </a:ext>
            </a:extLst>
          </p:cNvPr>
          <p:cNvSpPr txBox="1">
            <a:spLocks/>
          </p:cNvSpPr>
          <p:nvPr/>
        </p:nvSpPr>
        <p:spPr>
          <a:xfrm>
            <a:off x="6398265" y="5437087"/>
            <a:ext cx="5580649" cy="945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bg1"/>
                </a:solidFill>
              </a:rPr>
              <a:t>Search on UCAS, this link will take you to a pre-filtered list of HTQs: </a:t>
            </a:r>
            <a:r>
              <a:rPr lang="en-GB" sz="2000">
                <a:solidFill>
                  <a:schemeClr val="bg1"/>
                </a:solidFill>
                <a:hlinkClick r:id="rId7"/>
              </a:rPr>
              <a:t>click here.</a:t>
            </a:r>
            <a:endParaRPr lang="en-GB" sz="2000">
              <a:solidFill>
                <a:schemeClr val="bg1"/>
              </a:solidFill>
            </a:endParaRPr>
          </a:p>
        </p:txBody>
      </p:sp>
    </p:spTree>
    <p:extLst>
      <p:ext uri="{BB962C8B-B14F-4D97-AF65-F5344CB8AC3E}">
        <p14:creationId xmlns:p14="http://schemas.microsoft.com/office/powerpoint/2010/main" val="3789015781"/>
      </p:ext>
    </p:extLst>
  </p:cSld>
  <p:clrMapOvr>
    <a:masterClrMapping/>
  </p:clrMapOvr>
</p:sld>
</file>

<file path=ppt/theme/theme1.xml><?xml version="1.0" encoding="utf-8"?>
<a:theme xmlns:a="http://schemas.openxmlformats.org/drawingml/2006/main" name="Master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 East CA Powerpoint TEMPLATE  -  Read-Only" id="{C38AC32C-0A6F-4365-BF84-86ABC066B582}" vid="{0174CFB3-6DCA-45E1-8014-E5BE2E716C30}"/>
    </a:ext>
  </a:extLst>
</a:theme>
</file>

<file path=ppt/theme/theme2.xml><?xml version="1.0" encoding="utf-8"?>
<a:theme xmlns:a="http://schemas.openxmlformats.org/drawingml/2006/main" name="Orange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 East CA Powerpoint TEMPLATE  -  Read-Only" id="{C38AC32C-0A6F-4365-BF84-86ABC066B582}" vid="{E90D883E-D8D5-409D-86D3-F5671B364686}"/>
    </a:ext>
  </a:extLst>
</a:theme>
</file>

<file path=ppt/theme/theme3.xml><?xml version="1.0" encoding="utf-8"?>
<a:theme xmlns:a="http://schemas.openxmlformats.org/drawingml/2006/main" name="Blue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 East CA Powerpoint TEMPLATE  -  Read-Only" id="{C38AC32C-0A6F-4365-BF84-86ABC066B582}" vid="{14FD89CC-973A-4596-8C46-C00C245C8D36}"/>
    </a:ext>
  </a:extLst>
</a:theme>
</file>

<file path=ppt/theme/theme4.xml><?xml version="1.0" encoding="utf-8"?>
<a:theme xmlns:a="http://schemas.openxmlformats.org/drawingml/2006/main" name="Green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 East CA Powerpoint TEMPLATE  -  Read-Only" id="{C38AC32C-0A6F-4365-BF84-86ABC066B582}" vid="{10F9AF15-5FEC-4EA4-BB87-98B237A350CA}"/>
    </a:ext>
  </a:extLst>
</a:theme>
</file>

<file path=ppt/theme/theme5.xml><?xml version="1.0" encoding="utf-8"?>
<a:theme xmlns:a="http://schemas.openxmlformats.org/drawingml/2006/main" name="Pink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 East CA Powerpoint TEMPLATE  -  Read-Only" id="{C38AC32C-0A6F-4365-BF84-86ABC066B582}" vid="{1309FC71-884F-44D1-887B-1DCEDE3A1736}"/>
    </a:ext>
  </a:extLst>
</a:theme>
</file>

<file path=ppt/theme/theme6.xml><?xml version="1.0" encoding="utf-8"?>
<a:theme xmlns:a="http://schemas.openxmlformats.org/drawingml/2006/main" name="Teal Master">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 East CA Powerpoint TEMPLATE  -  Read-Only" id="{C38AC32C-0A6F-4365-BF84-86ABC066B582}" vid="{E0B2A608-4B84-49C0-AA56-EB05712A116C}"/>
    </a:ext>
  </a:extLst>
</a:theme>
</file>

<file path=ppt/theme/theme7.xml><?xml version="1.0" encoding="utf-8"?>
<a:theme xmlns:a="http://schemas.openxmlformats.org/drawingml/2006/main" name="Purple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 East CA Powerpoint TEMPLATE  -  Read-Only" id="{C38AC32C-0A6F-4365-BF84-86ABC066B582}" vid="{BCCDC633-D784-4D1A-9394-75DDB4484C5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fdfd17d-da80-475e-a8d1-eb7a6ebfc63a" xsi:nil="true"/>
    <lcf76f155ced4ddcb4097134ff3c332f xmlns="993e6cba-b68b-4371-b50a-4ee2f97b2db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CC21FE81E44342A74639D0638ED448" ma:contentTypeVersion="5" ma:contentTypeDescription="Create a new document." ma:contentTypeScope="" ma:versionID="ede8bb3c4a89fdca8dd2865c815cf34f">
  <xsd:schema xmlns:xsd="http://www.w3.org/2001/XMLSchema" xmlns:xs="http://www.w3.org/2001/XMLSchema" xmlns:p="http://schemas.microsoft.com/office/2006/metadata/properties" xmlns:ns2="b63d275e-959e-45eb-99c8-57156ccfb80a" xmlns:ns3="dd923a34-5cc4-47bb-a92d-bff4e3bc03b3" xmlns:ns4="993e6cba-b68b-4371-b50a-4ee2f97b2db8" xmlns:ns5="5fdfd17d-da80-475e-a8d1-eb7a6ebfc63a" targetNamespace="http://schemas.microsoft.com/office/2006/metadata/properties" ma:root="true" ma:fieldsID="862e78a28a0d819cc982c3a7d80c9d83" ns2:_="" ns3:_="" ns4:_="" ns5:_="">
    <xsd:import namespace="b63d275e-959e-45eb-99c8-57156ccfb80a"/>
    <xsd:import namespace="dd923a34-5cc4-47bb-a92d-bff4e3bc03b3"/>
    <xsd:import namespace="993e6cba-b68b-4371-b50a-4ee2f97b2db8"/>
    <xsd:import namespace="5fdfd17d-da80-475e-a8d1-eb7a6ebfc6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3:SharedWithUsers" minOccurs="0"/>
                <xsd:element ref="ns3:SharedWithDetails" minOccurs="0"/>
                <xsd:element ref="ns4:lcf76f155ced4ddcb4097134ff3c332f" minOccurs="0"/>
                <xsd:element ref="ns5:TaxCatchAll"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d275e-959e-45eb-99c8-57156ccfb8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923a34-5cc4-47bb-a92d-bff4e3bc03b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3e6cba-b68b-4371-b50a-4ee2f97b2db8"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dfd17d-da80-475e-a8d1-eb7a6ebfc6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c2858d2-eae9-49df-87e2-a7b9b68a7186}" ma:internalName="TaxCatchAll" ma:showField="CatchAllData" ma:web="5fdfd17d-da80-475e-a8d1-eb7a6ebfc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E859E6-22D3-44A1-9AFA-818BAD5458A8}">
  <ds:schemaRefs>
    <ds:schemaRef ds:uri="http://schemas.microsoft.com/sharepoint/v3/contenttype/forms"/>
  </ds:schemaRefs>
</ds:datastoreItem>
</file>

<file path=customXml/itemProps2.xml><?xml version="1.0" encoding="utf-8"?>
<ds:datastoreItem xmlns:ds="http://schemas.openxmlformats.org/officeDocument/2006/customXml" ds:itemID="{9F2C9210-31DD-4618-AC12-F2FF01B52D61}">
  <ds:schemaRefs>
    <ds:schemaRef ds:uri="5fdfd17d-da80-475e-a8d1-eb7a6ebfc63a"/>
    <ds:schemaRef ds:uri="993e6cba-b68b-4371-b50a-4ee2f97b2db8"/>
    <ds:schemaRef ds:uri="b63d275e-959e-45eb-99c8-57156ccfb80a"/>
    <ds:schemaRef ds:uri="dd923a34-5cc4-47bb-a92d-bff4e3bc03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5D13816-386D-4B55-9A27-4795B494ACF1}"/>
</file>

<file path=docProps/app.xml><?xml version="1.0" encoding="utf-8"?>
<Properties xmlns="http://schemas.openxmlformats.org/officeDocument/2006/extended-properties" xmlns:vt="http://schemas.openxmlformats.org/officeDocument/2006/docPropsVTypes">
  <Template/>
  <TotalTime>29</TotalTime>
  <Words>2095</Words>
  <Application>Microsoft Office PowerPoint</Application>
  <PresentationFormat>Widescreen</PresentationFormat>
  <Paragraphs>210</Paragraphs>
  <Slides>16</Slides>
  <Notes>15</Notes>
  <HiddenSlides>0</HiddenSlides>
  <MMClips>3</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16</vt:i4>
      </vt:variant>
    </vt:vector>
  </HeadingPairs>
  <TitlesOfParts>
    <vt:vector size="29" baseType="lpstr">
      <vt:lpstr>Aptos</vt:lpstr>
      <vt:lpstr>Aptos Display</vt:lpstr>
      <vt:lpstr>Aptos SemiBold</vt:lpstr>
      <vt:lpstr>Arial</vt:lpstr>
      <vt:lpstr>Calibri</vt:lpstr>
      <vt:lpstr>Wingdings</vt:lpstr>
      <vt:lpstr>Master Template</vt:lpstr>
      <vt:lpstr>Orange Template</vt:lpstr>
      <vt:lpstr>Blue Template</vt:lpstr>
      <vt:lpstr>Green Template</vt:lpstr>
      <vt:lpstr>Pink Template</vt:lpstr>
      <vt:lpstr>Teal Master</vt:lpstr>
      <vt:lpstr>Purple Template</vt:lpstr>
      <vt:lpstr>Higher Technical Qualifications (HTQs)</vt:lpstr>
      <vt:lpstr>Learning objectives</vt:lpstr>
      <vt:lpstr>What are HTQs?</vt:lpstr>
      <vt:lpstr>HTQ Language</vt:lpstr>
      <vt:lpstr>Where do HTQs fit alongside other qualifications?</vt:lpstr>
      <vt:lpstr>Who are they for?</vt:lpstr>
      <vt:lpstr>What can you study?</vt:lpstr>
      <vt:lpstr>Where can you study?</vt:lpstr>
      <vt:lpstr>How to search &amp; apply</vt:lpstr>
      <vt:lpstr>Entry requirements</vt:lpstr>
      <vt:lpstr>Foundation Degree (FdA) Performing Arts at New College Durham</vt:lpstr>
      <vt:lpstr>Higher Technical Qualification – Media New College Durham</vt:lpstr>
      <vt:lpstr>Meet our FdA Culinary Arts students Newcastle College</vt:lpstr>
      <vt:lpstr>Let’s review.</vt:lpstr>
      <vt:lpstr>Support available and useful resources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Kirkbride</dc:creator>
  <cp:lastModifiedBy>Kim Smith (North East CA)</cp:lastModifiedBy>
  <cp:revision>3</cp:revision>
  <dcterms:created xsi:type="dcterms:W3CDTF">2024-04-16T13:52:11Z</dcterms:created>
  <dcterms:modified xsi:type="dcterms:W3CDTF">2026-03-30T11:57:44Z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0x010100BCCC21FE81E44342A74639D0638ED448</vt:lpwstr>
  </property>
  <property fmtid="{D5CDD505-2E9C-101B-9397-08002B2CF9AE}" pid="3" name="MediaServiceImageTags">
    <vt:lpwstr/>
  </property>
</Properties>
</file>