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4" r:id="rId6"/>
    <p:sldMasterId id="2147483676" r:id="rId7"/>
    <p:sldMasterId id="2147483714" r:id="rId8"/>
    <p:sldMasterId id="2147483720" r:id="rId9"/>
  </p:sldMasterIdLst>
  <p:notesMasterIdLst>
    <p:notesMasterId r:id="rId33"/>
  </p:notesMasterIdLst>
  <p:sldIdLst>
    <p:sldId id="256" r:id="rId10"/>
    <p:sldId id="257" r:id="rId11"/>
    <p:sldId id="258" r:id="rId12"/>
    <p:sldId id="259" r:id="rId13"/>
    <p:sldId id="260" r:id="rId14"/>
    <p:sldId id="261" r:id="rId15"/>
    <p:sldId id="262" r:id="rId16"/>
    <p:sldId id="265" r:id="rId17"/>
    <p:sldId id="266" r:id="rId18"/>
    <p:sldId id="267" r:id="rId19"/>
    <p:sldId id="268" r:id="rId20"/>
    <p:sldId id="269" r:id="rId21"/>
    <p:sldId id="270" r:id="rId22"/>
    <p:sldId id="2076136758" r:id="rId23"/>
    <p:sldId id="271" r:id="rId24"/>
    <p:sldId id="2076136764" r:id="rId25"/>
    <p:sldId id="2076136765" r:id="rId26"/>
    <p:sldId id="2076136766" r:id="rId27"/>
    <p:sldId id="2076136767" r:id="rId28"/>
    <p:sldId id="2076136769" r:id="rId29"/>
    <p:sldId id="2076136771" r:id="rId30"/>
    <p:sldId id="2076136773" r:id="rId31"/>
    <p:sldId id="20761367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3E8D"/>
    <a:srgbClr val="F25C29"/>
    <a:srgbClr val="33A3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95360-86D6-4E06-9C3C-DA60B926B676}" v="4" dt="2025-09-08T14:13:52.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55" autoAdjust="0"/>
    <p:restoredTop sz="94660"/>
  </p:normalViewPr>
  <p:slideViewPr>
    <p:cSldViewPr snapToGrid="0">
      <p:cViewPr varScale="1">
        <p:scale>
          <a:sx n="111" d="100"/>
          <a:sy n="111" d="100"/>
        </p:scale>
        <p:origin x="9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rgbClr val="8F3E8D"/>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rgbClr val="8F3E8D"/>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rgbClr val="8F3E8D"/>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rgbClr val="8F3E8D"/>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rgbClr val="8F3E8D">
            <a:alpha val="40000"/>
          </a:srgb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5"/>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5"/>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5"/>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5"/>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5">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4"/>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4"/>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4"/>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4"/>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4">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6"/>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6"/>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6"/>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6"/>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6">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E6A186-2361-4ACC-A665-884D157D847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9683503-4A08-4A57-8B1C-EF179BA9B2EA}">
      <dgm:prSet/>
      <dgm:spPr/>
      <dgm:t>
        <a:bodyPr/>
        <a:lstStyle/>
        <a:p>
          <a:r>
            <a:rPr lang="en-GB"/>
            <a:t>Ambition​</a:t>
          </a:r>
          <a:endParaRPr lang="en-US"/>
        </a:p>
      </dgm:t>
    </dgm:pt>
    <dgm:pt modelId="{40CF166C-BAA8-4559-8388-AF043BB0B89F}" type="parTrans" cxnId="{6AA3AF7D-39A9-4C09-ACA1-FAB526CFFBAB}">
      <dgm:prSet/>
      <dgm:spPr/>
      <dgm:t>
        <a:bodyPr/>
        <a:lstStyle/>
        <a:p>
          <a:endParaRPr lang="en-US"/>
        </a:p>
      </dgm:t>
    </dgm:pt>
    <dgm:pt modelId="{6BE19BE2-1A16-4265-B73B-7400A61A31C9}" type="sibTrans" cxnId="{6AA3AF7D-39A9-4C09-ACA1-FAB526CFFBAB}">
      <dgm:prSet/>
      <dgm:spPr/>
      <dgm:t>
        <a:bodyPr/>
        <a:lstStyle/>
        <a:p>
          <a:endParaRPr lang="en-US"/>
        </a:p>
      </dgm:t>
    </dgm:pt>
    <dgm:pt modelId="{BC68E458-FA5C-4E78-8768-6C474D34BE26}">
      <dgm:prSet/>
      <dgm:spPr/>
      <dgm:t>
        <a:bodyPr/>
        <a:lstStyle/>
        <a:p>
          <a:r>
            <a:rPr lang="en-GB"/>
            <a:t>Innovation ​</a:t>
          </a:r>
          <a:endParaRPr lang="en-US"/>
        </a:p>
      </dgm:t>
    </dgm:pt>
    <dgm:pt modelId="{0F28180A-5F30-4062-AD45-97D929DFFBBC}" type="parTrans" cxnId="{E98170FA-BF94-4213-98A4-114D215BC679}">
      <dgm:prSet/>
      <dgm:spPr/>
      <dgm:t>
        <a:bodyPr/>
        <a:lstStyle/>
        <a:p>
          <a:endParaRPr lang="en-US"/>
        </a:p>
      </dgm:t>
    </dgm:pt>
    <dgm:pt modelId="{4248332B-B50B-4F68-A9FA-F48F4AA6479E}" type="sibTrans" cxnId="{E98170FA-BF94-4213-98A4-114D215BC679}">
      <dgm:prSet/>
      <dgm:spPr/>
      <dgm:t>
        <a:bodyPr/>
        <a:lstStyle/>
        <a:p>
          <a:endParaRPr lang="en-US"/>
        </a:p>
      </dgm:t>
    </dgm:pt>
    <dgm:pt modelId="{3AC9AB92-27CF-4300-9CB7-B1E89C956892}">
      <dgm:prSet/>
      <dgm:spPr/>
      <dgm:t>
        <a:bodyPr/>
        <a:lstStyle/>
        <a:p>
          <a:r>
            <a:rPr lang="en-GB"/>
            <a:t>Resilience ​</a:t>
          </a:r>
          <a:endParaRPr lang="en-US"/>
        </a:p>
      </dgm:t>
    </dgm:pt>
    <dgm:pt modelId="{5E89132C-14E7-4419-A9E0-F4359F633417}" type="parTrans" cxnId="{D3E24B33-428A-48A1-96B5-0620FE87B14A}">
      <dgm:prSet/>
      <dgm:spPr/>
      <dgm:t>
        <a:bodyPr/>
        <a:lstStyle/>
        <a:p>
          <a:endParaRPr lang="en-US"/>
        </a:p>
      </dgm:t>
    </dgm:pt>
    <dgm:pt modelId="{E99697A7-4D66-4ECA-A50A-6D80866A7B45}" type="sibTrans" cxnId="{D3E24B33-428A-48A1-96B5-0620FE87B14A}">
      <dgm:prSet/>
      <dgm:spPr/>
      <dgm:t>
        <a:bodyPr/>
        <a:lstStyle/>
        <a:p>
          <a:endParaRPr lang="en-US"/>
        </a:p>
      </dgm:t>
    </dgm:pt>
    <dgm:pt modelId="{2B4675A6-CEC3-46E3-AAC9-3656E9E45706}">
      <dgm:prSet/>
      <dgm:spPr/>
      <dgm:t>
        <a:bodyPr/>
        <a:lstStyle/>
        <a:p>
          <a:r>
            <a:rPr lang="en-GB"/>
            <a:t>Communication ​</a:t>
          </a:r>
          <a:endParaRPr lang="en-US"/>
        </a:p>
      </dgm:t>
    </dgm:pt>
    <dgm:pt modelId="{FEB63DDB-F130-4BA6-9734-7E08EEDF6282}" type="parTrans" cxnId="{F337E703-B3EE-48D5-9AF6-3880EF65E8E6}">
      <dgm:prSet/>
      <dgm:spPr/>
      <dgm:t>
        <a:bodyPr/>
        <a:lstStyle/>
        <a:p>
          <a:endParaRPr lang="en-US"/>
        </a:p>
      </dgm:t>
    </dgm:pt>
    <dgm:pt modelId="{4B1F41F4-2E7A-4FCA-A97A-2BCAAB804F5A}" type="sibTrans" cxnId="{F337E703-B3EE-48D5-9AF6-3880EF65E8E6}">
      <dgm:prSet/>
      <dgm:spPr/>
      <dgm:t>
        <a:bodyPr/>
        <a:lstStyle/>
        <a:p>
          <a:endParaRPr lang="en-US"/>
        </a:p>
      </dgm:t>
    </dgm:pt>
    <dgm:pt modelId="{6DE1FE69-17F9-4675-BFBF-CDED398F45DE}">
      <dgm:prSet/>
      <dgm:spPr/>
      <dgm:t>
        <a:bodyPr/>
        <a:lstStyle/>
        <a:p>
          <a:r>
            <a:rPr lang="en-GB"/>
            <a:t>Integrity​</a:t>
          </a:r>
          <a:endParaRPr lang="en-US"/>
        </a:p>
      </dgm:t>
    </dgm:pt>
    <dgm:pt modelId="{09432E2F-E6E8-4CB8-BB10-EA3B53C3A587}" type="parTrans" cxnId="{50D50A29-06F7-4EBB-8F51-E0C14C08BB50}">
      <dgm:prSet/>
      <dgm:spPr/>
      <dgm:t>
        <a:bodyPr/>
        <a:lstStyle/>
        <a:p>
          <a:endParaRPr lang="en-US"/>
        </a:p>
      </dgm:t>
    </dgm:pt>
    <dgm:pt modelId="{9D10A25D-EC72-445B-A9E1-9EF7DCEC0F12}" type="sibTrans" cxnId="{50D50A29-06F7-4EBB-8F51-E0C14C08BB50}">
      <dgm:prSet/>
      <dgm:spPr/>
      <dgm:t>
        <a:bodyPr/>
        <a:lstStyle/>
        <a:p>
          <a:endParaRPr lang="en-US"/>
        </a:p>
      </dgm:t>
    </dgm:pt>
    <dgm:pt modelId="{B0C84711-1C06-402A-AB5C-BF764DCED294}">
      <dgm:prSet/>
      <dgm:spPr/>
      <dgm:t>
        <a:bodyPr/>
        <a:lstStyle/>
        <a:p>
          <a:r>
            <a:rPr lang="en-GB"/>
            <a:t>Professionalism​</a:t>
          </a:r>
          <a:endParaRPr lang="en-US"/>
        </a:p>
      </dgm:t>
    </dgm:pt>
    <dgm:pt modelId="{07612102-F807-4FFA-ADF1-7A67049A5C47}" type="parTrans" cxnId="{C8CB08AA-9A6B-4858-8627-4A7C678EF5EB}">
      <dgm:prSet/>
      <dgm:spPr/>
      <dgm:t>
        <a:bodyPr/>
        <a:lstStyle/>
        <a:p>
          <a:endParaRPr lang="en-US"/>
        </a:p>
      </dgm:t>
    </dgm:pt>
    <dgm:pt modelId="{5088DF66-D08F-4493-8404-37691F2FC2AD}" type="sibTrans" cxnId="{C8CB08AA-9A6B-4858-8627-4A7C678EF5EB}">
      <dgm:prSet/>
      <dgm:spPr/>
      <dgm:t>
        <a:bodyPr/>
        <a:lstStyle/>
        <a:p>
          <a:endParaRPr lang="en-US"/>
        </a:p>
      </dgm:t>
    </dgm:pt>
    <dgm:pt modelId="{FEFD4CB1-8BB1-4B44-A5A6-CD11E7EAA46A}">
      <dgm:prSet/>
      <dgm:spPr/>
      <dgm:t>
        <a:bodyPr/>
        <a:lstStyle/>
        <a:p>
          <a:r>
            <a:rPr lang="en-GB"/>
            <a:t>Leadership​</a:t>
          </a:r>
          <a:endParaRPr lang="en-US"/>
        </a:p>
      </dgm:t>
    </dgm:pt>
    <dgm:pt modelId="{AD693732-2C42-429E-893E-B9EB37389C61}" type="parTrans" cxnId="{C2BC68F1-9ADE-450A-8B9A-5209FDE93179}">
      <dgm:prSet/>
      <dgm:spPr/>
      <dgm:t>
        <a:bodyPr/>
        <a:lstStyle/>
        <a:p>
          <a:endParaRPr lang="en-US"/>
        </a:p>
      </dgm:t>
    </dgm:pt>
    <dgm:pt modelId="{93A08A80-BDC0-4F78-AAE4-6B76A0620F72}" type="sibTrans" cxnId="{C2BC68F1-9ADE-450A-8B9A-5209FDE93179}">
      <dgm:prSet/>
      <dgm:spPr/>
      <dgm:t>
        <a:bodyPr/>
        <a:lstStyle/>
        <a:p>
          <a:endParaRPr lang="en-US"/>
        </a:p>
      </dgm:t>
    </dgm:pt>
    <dgm:pt modelId="{D211346F-D641-43B8-B10E-87EFEAB1EC7F}">
      <dgm:prSet/>
      <dgm:spPr/>
      <dgm:t>
        <a:bodyPr/>
        <a:lstStyle/>
        <a:p>
          <a:r>
            <a:rPr lang="en-GB"/>
            <a:t>Analytical Skills </a:t>
          </a:r>
          <a:endParaRPr lang="en-US"/>
        </a:p>
      </dgm:t>
    </dgm:pt>
    <dgm:pt modelId="{F97FDA05-441B-4E67-999A-9C21340CB290}" type="parTrans" cxnId="{01E4E635-D247-41A7-8573-EEE4D7CA23B7}">
      <dgm:prSet/>
      <dgm:spPr/>
      <dgm:t>
        <a:bodyPr/>
        <a:lstStyle/>
        <a:p>
          <a:endParaRPr lang="en-US"/>
        </a:p>
      </dgm:t>
    </dgm:pt>
    <dgm:pt modelId="{E32E040F-EA17-4812-8FF9-558CB793E66E}" type="sibTrans" cxnId="{01E4E635-D247-41A7-8573-EEE4D7CA23B7}">
      <dgm:prSet/>
      <dgm:spPr/>
      <dgm:t>
        <a:bodyPr/>
        <a:lstStyle/>
        <a:p>
          <a:endParaRPr lang="en-US"/>
        </a:p>
      </dgm:t>
    </dgm:pt>
    <dgm:pt modelId="{AEBDE256-DA6A-48A8-9F6C-CF25D0E9C313}" type="pres">
      <dgm:prSet presAssocID="{E9E6A186-2361-4ACC-A665-884D157D8476}" presName="vert0" presStyleCnt="0">
        <dgm:presLayoutVars>
          <dgm:dir/>
          <dgm:animOne val="branch"/>
          <dgm:animLvl val="lvl"/>
        </dgm:presLayoutVars>
      </dgm:prSet>
      <dgm:spPr/>
    </dgm:pt>
    <dgm:pt modelId="{E67212B1-0762-42E3-ABDB-4DE0C61F7B36}" type="pres">
      <dgm:prSet presAssocID="{E9683503-4A08-4A57-8B1C-EF179BA9B2EA}" presName="thickLine" presStyleLbl="alignNode1" presStyleIdx="0" presStyleCnt="8"/>
      <dgm:spPr/>
    </dgm:pt>
    <dgm:pt modelId="{33193C9A-B5F1-45AC-842B-D3A4BE017A61}" type="pres">
      <dgm:prSet presAssocID="{E9683503-4A08-4A57-8B1C-EF179BA9B2EA}" presName="horz1" presStyleCnt="0"/>
      <dgm:spPr/>
    </dgm:pt>
    <dgm:pt modelId="{8971885A-F4CA-44DC-B231-DA172A7452B2}" type="pres">
      <dgm:prSet presAssocID="{E9683503-4A08-4A57-8B1C-EF179BA9B2EA}" presName="tx1" presStyleLbl="revTx" presStyleIdx="0" presStyleCnt="8"/>
      <dgm:spPr/>
    </dgm:pt>
    <dgm:pt modelId="{A9F6AF29-89B3-4871-BC52-5AAF76FB04DA}" type="pres">
      <dgm:prSet presAssocID="{E9683503-4A08-4A57-8B1C-EF179BA9B2EA}" presName="vert1" presStyleCnt="0"/>
      <dgm:spPr/>
    </dgm:pt>
    <dgm:pt modelId="{C9E2271C-E098-44F2-98C2-5D97AEA27D1E}" type="pres">
      <dgm:prSet presAssocID="{BC68E458-FA5C-4E78-8768-6C474D34BE26}" presName="thickLine" presStyleLbl="alignNode1" presStyleIdx="1" presStyleCnt="8"/>
      <dgm:spPr/>
    </dgm:pt>
    <dgm:pt modelId="{5D85DDDC-FD69-4EE8-B606-17B6F404EC82}" type="pres">
      <dgm:prSet presAssocID="{BC68E458-FA5C-4E78-8768-6C474D34BE26}" presName="horz1" presStyleCnt="0"/>
      <dgm:spPr/>
    </dgm:pt>
    <dgm:pt modelId="{FAFC9C10-A5DC-449A-8F87-6E773730A284}" type="pres">
      <dgm:prSet presAssocID="{BC68E458-FA5C-4E78-8768-6C474D34BE26}" presName="tx1" presStyleLbl="revTx" presStyleIdx="1" presStyleCnt="8"/>
      <dgm:spPr/>
    </dgm:pt>
    <dgm:pt modelId="{7B4F7408-B4E2-4403-AD09-B28D12EA127B}" type="pres">
      <dgm:prSet presAssocID="{BC68E458-FA5C-4E78-8768-6C474D34BE26}" presName="vert1" presStyleCnt="0"/>
      <dgm:spPr/>
    </dgm:pt>
    <dgm:pt modelId="{FF58A833-E4CA-4D8B-8D06-013572DC7821}" type="pres">
      <dgm:prSet presAssocID="{3AC9AB92-27CF-4300-9CB7-B1E89C956892}" presName="thickLine" presStyleLbl="alignNode1" presStyleIdx="2" presStyleCnt="8"/>
      <dgm:spPr/>
    </dgm:pt>
    <dgm:pt modelId="{8305C607-40F2-415E-B392-625F69D5847E}" type="pres">
      <dgm:prSet presAssocID="{3AC9AB92-27CF-4300-9CB7-B1E89C956892}" presName="horz1" presStyleCnt="0"/>
      <dgm:spPr/>
    </dgm:pt>
    <dgm:pt modelId="{C15E511B-4D7B-4EBB-8F78-738B1C33BB47}" type="pres">
      <dgm:prSet presAssocID="{3AC9AB92-27CF-4300-9CB7-B1E89C956892}" presName="tx1" presStyleLbl="revTx" presStyleIdx="2" presStyleCnt="8"/>
      <dgm:spPr/>
    </dgm:pt>
    <dgm:pt modelId="{48A7FF25-C25F-4F65-85CD-6C78907297CE}" type="pres">
      <dgm:prSet presAssocID="{3AC9AB92-27CF-4300-9CB7-B1E89C956892}" presName="vert1" presStyleCnt="0"/>
      <dgm:spPr/>
    </dgm:pt>
    <dgm:pt modelId="{C8332904-7282-4E84-8AC9-82ABFEAF6140}" type="pres">
      <dgm:prSet presAssocID="{2B4675A6-CEC3-46E3-AAC9-3656E9E45706}" presName="thickLine" presStyleLbl="alignNode1" presStyleIdx="3" presStyleCnt="8"/>
      <dgm:spPr/>
    </dgm:pt>
    <dgm:pt modelId="{6121A667-3EC4-4491-9670-E59A78B1E6C4}" type="pres">
      <dgm:prSet presAssocID="{2B4675A6-CEC3-46E3-AAC9-3656E9E45706}" presName="horz1" presStyleCnt="0"/>
      <dgm:spPr/>
    </dgm:pt>
    <dgm:pt modelId="{70713C17-027F-412C-910A-DD649FFCEB7A}" type="pres">
      <dgm:prSet presAssocID="{2B4675A6-CEC3-46E3-AAC9-3656E9E45706}" presName="tx1" presStyleLbl="revTx" presStyleIdx="3" presStyleCnt="8"/>
      <dgm:spPr/>
    </dgm:pt>
    <dgm:pt modelId="{667AE067-5966-4A55-BFB9-99D63D0D0C34}" type="pres">
      <dgm:prSet presAssocID="{2B4675A6-CEC3-46E3-AAC9-3656E9E45706}" presName="vert1" presStyleCnt="0"/>
      <dgm:spPr/>
    </dgm:pt>
    <dgm:pt modelId="{9F996D47-659A-446F-9D64-7FD155BBE74E}" type="pres">
      <dgm:prSet presAssocID="{6DE1FE69-17F9-4675-BFBF-CDED398F45DE}" presName="thickLine" presStyleLbl="alignNode1" presStyleIdx="4" presStyleCnt="8"/>
      <dgm:spPr/>
    </dgm:pt>
    <dgm:pt modelId="{8FF630A7-BD45-4B90-BE4C-D6F2001626CD}" type="pres">
      <dgm:prSet presAssocID="{6DE1FE69-17F9-4675-BFBF-CDED398F45DE}" presName="horz1" presStyleCnt="0"/>
      <dgm:spPr/>
    </dgm:pt>
    <dgm:pt modelId="{35897DCC-D56B-44DD-A3C5-4571F054590B}" type="pres">
      <dgm:prSet presAssocID="{6DE1FE69-17F9-4675-BFBF-CDED398F45DE}" presName="tx1" presStyleLbl="revTx" presStyleIdx="4" presStyleCnt="8"/>
      <dgm:spPr/>
    </dgm:pt>
    <dgm:pt modelId="{0261FC2F-FC15-4A35-90FD-85BA5CD5EE68}" type="pres">
      <dgm:prSet presAssocID="{6DE1FE69-17F9-4675-BFBF-CDED398F45DE}" presName="vert1" presStyleCnt="0"/>
      <dgm:spPr/>
    </dgm:pt>
    <dgm:pt modelId="{0F46F85C-26E6-4D72-8B54-60C0A49DEFD7}" type="pres">
      <dgm:prSet presAssocID="{B0C84711-1C06-402A-AB5C-BF764DCED294}" presName="thickLine" presStyleLbl="alignNode1" presStyleIdx="5" presStyleCnt="8"/>
      <dgm:spPr/>
    </dgm:pt>
    <dgm:pt modelId="{6A6CF765-74A6-41F9-9F2C-22E7A29EA248}" type="pres">
      <dgm:prSet presAssocID="{B0C84711-1C06-402A-AB5C-BF764DCED294}" presName="horz1" presStyleCnt="0"/>
      <dgm:spPr/>
    </dgm:pt>
    <dgm:pt modelId="{23CE86D7-9848-46FD-A2E1-3ED24AA39D30}" type="pres">
      <dgm:prSet presAssocID="{B0C84711-1C06-402A-AB5C-BF764DCED294}" presName="tx1" presStyleLbl="revTx" presStyleIdx="5" presStyleCnt="8"/>
      <dgm:spPr/>
    </dgm:pt>
    <dgm:pt modelId="{AF902CA4-72E3-4A06-8747-E37D1FE665A8}" type="pres">
      <dgm:prSet presAssocID="{B0C84711-1C06-402A-AB5C-BF764DCED294}" presName="vert1" presStyleCnt="0"/>
      <dgm:spPr/>
    </dgm:pt>
    <dgm:pt modelId="{CDF371F9-1F0C-4D07-94F7-5B7FDDB23FC4}" type="pres">
      <dgm:prSet presAssocID="{FEFD4CB1-8BB1-4B44-A5A6-CD11E7EAA46A}" presName="thickLine" presStyleLbl="alignNode1" presStyleIdx="6" presStyleCnt="8"/>
      <dgm:spPr/>
    </dgm:pt>
    <dgm:pt modelId="{11D0FAE1-7838-42E6-9947-8E1136591904}" type="pres">
      <dgm:prSet presAssocID="{FEFD4CB1-8BB1-4B44-A5A6-CD11E7EAA46A}" presName="horz1" presStyleCnt="0"/>
      <dgm:spPr/>
    </dgm:pt>
    <dgm:pt modelId="{B3E88888-9E01-41B6-8D96-F8ED6A928B97}" type="pres">
      <dgm:prSet presAssocID="{FEFD4CB1-8BB1-4B44-A5A6-CD11E7EAA46A}" presName="tx1" presStyleLbl="revTx" presStyleIdx="6" presStyleCnt="8"/>
      <dgm:spPr/>
    </dgm:pt>
    <dgm:pt modelId="{70215DE3-B722-42C4-B86F-18189D22C190}" type="pres">
      <dgm:prSet presAssocID="{FEFD4CB1-8BB1-4B44-A5A6-CD11E7EAA46A}" presName="vert1" presStyleCnt="0"/>
      <dgm:spPr/>
    </dgm:pt>
    <dgm:pt modelId="{928B24DA-C7E3-4B33-9E45-4AF50CFF481B}" type="pres">
      <dgm:prSet presAssocID="{D211346F-D641-43B8-B10E-87EFEAB1EC7F}" presName="thickLine" presStyleLbl="alignNode1" presStyleIdx="7" presStyleCnt="8"/>
      <dgm:spPr/>
    </dgm:pt>
    <dgm:pt modelId="{78E9FCE3-1F38-499B-B2ED-6F265764C4C3}" type="pres">
      <dgm:prSet presAssocID="{D211346F-D641-43B8-B10E-87EFEAB1EC7F}" presName="horz1" presStyleCnt="0"/>
      <dgm:spPr/>
    </dgm:pt>
    <dgm:pt modelId="{7DE3335E-6231-401F-A3FB-D183E828D21B}" type="pres">
      <dgm:prSet presAssocID="{D211346F-D641-43B8-B10E-87EFEAB1EC7F}" presName="tx1" presStyleLbl="revTx" presStyleIdx="7" presStyleCnt="8"/>
      <dgm:spPr/>
    </dgm:pt>
    <dgm:pt modelId="{E5995D96-A456-43C6-907C-3292F7F58F84}" type="pres">
      <dgm:prSet presAssocID="{D211346F-D641-43B8-B10E-87EFEAB1EC7F}" presName="vert1" presStyleCnt="0"/>
      <dgm:spPr/>
    </dgm:pt>
  </dgm:ptLst>
  <dgm:cxnLst>
    <dgm:cxn modelId="{F337E703-B3EE-48D5-9AF6-3880EF65E8E6}" srcId="{E9E6A186-2361-4ACC-A665-884D157D8476}" destId="{2B4675A6-CEC3-46E3-AAC9-3656E9E45706}" srcOrd="3" destOrd="0" parTransId="{FEB63DDB-F130-4BA6-9734-7E08EEDF6282}" sibTransId="{4B1F41F4-2E7A-4FCA-A97A-2BCAAB804F5A}"/>
    <dgm:cxn modelId="{50D50A29-06F7-4EBB-8F51-E0C14C08BB50}" srcId="{E9E6A186-2361-4ACC-A665-884D157D8476}" destId="{6DE1FE69-17F9-4675-BFBF-CDED398F45DE}" srcOrd="4" destOrd="0" parTransId="{09432E2F-E6E8-4CB8-BB10-EA3B53C3A587}" sibTransId="{9D10A25D-EC72-445B-A9E1-9EF7DCEC0F12}"/>
    <dgm:cxn modelId="{D3E24B33-428A-48A1-96B5-0620FE87B14A}" srcId="{E9E6A186-2361-4ACC-A665-884D157D8476}" destId="{3AC9AB92-27CF-4300-9CB7-B1E89C956892}" srcOrd="2" destOrd="0" parTransId="{5E89132C-14E7-4419-A9E0-F4359F633417}" sibTransId="{E99697A7-4D66-4ECA-A50A-6D80866A7B45}"/>
    <dgm:cxn modelId="{01E4E635-D247-41A7-8573-EEE4D7CA23B7}" srcId="{E9E6A186-2361-4ACC-A665-884D157D8476}" destId="{D211346F-D641-43B8-B10E-87EFEAB1EC7F}" srcOrd="7" destOrd="0" parTransId="{F97FDA05-441B-4E67-999A-9C21340CB290}" sibTransId="{E32E040F-EA17-4812-8FF9-558CB793E66E}"/>
    <dgm:cxn modelId="{C166F96C-E261-4161-B2BB-3E0D81A4B364}" type="presOf" srcId="{FEFD4CB1-8BB1-4B44-A5A6-CD11E7EAA46A}" destId="{B3E88888-9E01-41B6-8D96-F8ED6A928B97}" srcOrd="0" destOrd="0" presId="urn:microsoft.com/office/officeart/2008/layout/LinedList"/>
    <dgm:cxn modelId="{971E5775-4FB1-4145-86D0-71033D5ECAC7}" type="presOf" srcId="{3AC9AB92-27CF-4300-9CB7-B1E89C956892}" destId="{C15E511B-4D7B-4EBB-8F78-738B1C33BB47}" srcOrd="0" destOrd="0" presId="urn:microsoft.com/office/officeart/2008/layout/LinedList"/>
    <dgm:cxn modelId="{6AA3AF7D-39A9-4C09-ACA1-FAB526CFFBAB}" srcId="{E9E6A186-2361-4ACC-A665-884D157D8476}" destId="{E9683503-4A08-4A57-8B1C-EF179BA9B2EA}" srcOrd="0" destOrd="0" parTransId="{40CF166C-BAA8-4559-8388-AF043BB0B89F}" sibTransId="{6BE19BE2-1A16-4265-B73B-7400A61A31C9}"/>
    <dgm:cxn modelId="{E611CB89-7CA3-4C6D-A015-59A9A5BC6869}" type="presOf" srcId="{2B4675A6-CEC3-46E3-AAC9-3656E9E45706}" destId="{70713C17-027F-412C-910A-DD649FFCEB7A}" srcOrd="0" destOrd="0" presId="urn:microsoft.com/office/officeart/2008/layout/LinedList"/>
    <dgm:cxn modelId="{17568AA0-FA26-4878-928F-9B446018E829}" type="presOf" srcId="{D211346F-D641-43B8-B10E-87EFEAB1EC7F}" destId="{7DE3335E-6231-401F-A3FB-D183E828D21B}" srcOrd="0" destOrd="0" presId="urn:microsoft.com/office/officeart/2008/layout/LinedList"/>
    <dgm:cxn modelId="{C8CB08AA-9A6B-4858-8627-4A7C678EF5EB}" srcId="{E9E6A186-2361-4ACC-A665-884D157D8476}" destId="{B0C84711-1C06-402A-AB5C-BF764DCED294}" srcOrd="5" destOrd="0" parTransId="{07612102-F807-4FFA-ADF1-7A67049A5C47}" sibTransId="{5088DF66-D08F-4493-8404-37691F2FC2AD}"/>
    <dgm:cxn modelId="{5CD690BD-4D53-4C11-A96F-59F3AE169C9D}" type="presOf" srcId="{E9683503-4A08-4A57-8B1C-EF179BA9B2EA}" destId="{8971885A-F4CA-44DC-B231-DA172A7452B2}" srcOrd="0" destOrd="0" presId="urn:microsoft.com/office/officeart/2008/layout/LinedList"/>
    <dgm:cxn modelId="{A29335BF-0FF2-4E0F-9087-123A3C97F0EB}" type="presOf" srcId="{E9E6A186-2361-4ACC-A665-884D157D8476}" destId="{AEBDE256-DA6A-48A8-9F6C-CF25D0E9C313}" srcOrd="0" destOrd="0" presId="urn:microsoft.com/office/officeart/2008/layout/LinedList"/>
    <dgm:cxn modelId="{520507D0-80BB-4C1A-AE97-7B3DEAC04827}" type="presOf" srcId="{B0C84711-1C06-402A-AB5C-BF764DCED294}" destId="{23CE86D7-9848-46FD-A2E1-3ED24AA39D30}" srcOrd="0" destOrd="0" presId="urn:microsoft.com/office/officeart/2008/layout/LinedList"/>
    <dgm:cxn modelId="{BED309E4-8271-43F6-93BA-45AADDC0118D}" type="presOf" srcId="{BC68E458-FA5C-4E78-8768-6C474D34BE26}" destId="{FAFC9C10-A5DC-449A-8F87-6E773730A284}" srcOrd="0" destOrd="0" presId="urn:microsoft.com/office/officeart/2008/layout/LinedList"/>
    <dgm:cxn modelId="{C2BC68F1-9ADE-450A-8B9A-5209FDE93179}" srcId="{E9E6A186-2361-4ACC-A665-884D157D8476}" destId="{FEFD4CB1-8BB1-4B44-A5A6-CD11E7EAA46A}" srcOrd="6" destOrd="0" parTransId="{AD693732-2C42-429E-893E-B9EB37389C61}" sibTransId="{93A08A80-BDC0-4F78-AAE4-6B76A0620F72}"/>
    <dgm:cxn modelId="{5EECC7F4-69C0-41E7-88CB-7847A60FB08E}" type="presOf" srcId="{6DE1FE69-17F9-4675-BFBF-CDED398F45DE}" destId="{35897DCC-D56B-44DD-A3C5-4571F054590B}" srcOrd="0" destOrd="0" presId="urn:microsoft.com/office/officeart/2008/layout/LinedList"/>
    <dgm:cxn modelId="{E98170FA-BF94-4213-98A4-114D215BC679}" srcId="{E9E6A186-2361-4ACC-A665-884D157D8476}" destId="{BC68E458-FA5C-4E78-8768-6C474D34BE26}" srcOrd="1" destOrd="0" parTransId="{0F28180A-5F30-4062-AD45-97D929DFFBBC}" sibTransId="{4248332B-B50B-4F68-A9FA-F48F4AA6479E}"/>
    <dgm:cxn modelId="{8FFF99CD-0410-42BE-8C78-C68FB67AAE7F}" type="presParOf" srcId="{AEBDE256-DA6A-48A8-9F6C-CF25D0E9C313}" destId="{E67212B1-0762-42E3-ABDB-4DE0C61F7B36}" srcOrd="0" destOrd="0" presId="urn:microsoft.com/office/officeart/2008/layout/LinedList"/>
    <dgm:cxn modelId="{2F582619-FF43-4958-BF9F-39F5FC8DCE20}" type="presParOf" srcId="{AEBDE256-DA6A-48A8-9F6C-CF25D0E9C313}" destId="{33193C9A-B5F1-45AC-842B-D3A4BE017A61}" srcOrd="1" destOrd="0" presId="urn:microsoft.com/office/officeart/2008/layout/LinedList"/>
    <dgm:cxn modelId="{3F9A2390-6766-4B1F-BD30-80B1D4A063EC}" type="presParOf" srcId="{33193C9A-B5F1-45AC-842B-D3A4BE017A61}" destId="{8971885A-F4CA-44DC-B231-DA172A7452B2}" srcOrd="0" destOrd="0" presId="urn:microsoft.com/office/officeart/2008/layout/LinedList"/>
    <dgm:cxn modelId="{30C11BDD-77A1-456F-B2AE-46F2B4A53CF2}" type="presParOf" srcId="{33193C9A-B5F1-45AC-842B-D3A4BE017A61}" destId="{A9F6AF29-89B3-4871-BC52-5AAF76FB04DA}" srcOrd="1" destOrd="0" presId="urn:microsoft.com/office/officeart/2008/layout/LinedList"/>
    <dgm:cxn modelId="{286DEC5F-102C-47F8-9CD4-19F65F146D4D}" type="presParOf" srcId="{AEBDE256-DA6A-48A8-9F6C-CF25D0E9C313}" destId="{C9E2271C-E098-44F2-98C2-5D97AEA27D1E}" srcOrd="2" destOrd="0" presId="urn:microsoft.com/office/officeart/2008/layout/LinedList"/>
    <dgm:cxn modelId="{CF824E42-62AC-489A-879A-BD66B6D193D9}" type="presParOf" srcId="{AEBDE256-DA6A-48A8-9F6C-CF25D0E9C313}" destId="{5D85DDDC-FD69-4EE8-B606-17B6F404EC82}" srcOrd="3" destOrd="0" presId="urn:microsoft.com/office/officeart/2008/layout/LinedList"/>
    <dgm:cxn modelId="{8B45390F-833F-4F70-8F26-970F2F784CBF}" type="presParOf" srcId="{5D85DDDC-FD69-4EE8-B606-17B6F404EC82}" destId="{FAFC9C10-A5DC-449A-8F87-6E773730A284}" srcOrd="0" destOrd="0" presId="urn:microsoft.com/office/officeart/2008/layout/LinedList"/>
    <dgm:cxn modelId="{721A68AE-8AE8-4749-812F-9CFD37F9D482}" type="presParOf" srcId="{5D85DDDC-FD69-4EE8-B606-17B6F404EC82}" destId="{7B4F7408-B4E2-4403-AD09-B28D12EA127B}" srcOrd="1" destOrd="0" presId="urn:microsoft.com/office/officeart/2008/layout/LinedList"/>
    <dgm:cxn modelId="{A61B4EFF-4533-4D8C-BB1A-355120A578C7}" type="presParOf" srcId="{AEBDE256-DA6A-48A8-9F6C-CF25D0E9C313}" destId="{FF58A833-E4CA-4D8B-8D06-013572DC7821}" srcOrd="4" destOrd="0" presId="urn:microsoft.com/office/officeart/2008/layout/LinedList"/>
    <dgm:cxn modelId="{E5BA185D-AEC8-4C81-8621-886783DB96AC}" type="presParOf" srcId="{AEBDE256-DA6A-48A8-9F6C-CF25D0E9C313}" destId="{8305C607-40F2-415E-B392-625F69D5847E}" srcOrd="5" destOrd="0" presId="urn:microsoft.com/office/officeart/2008/layout/LinedList"/>
    <dgm:cxn modelId="{88A7C868-B53F-4534-B31C-D5BC1C47A54A}" type="presParOf" srcId="{8305C607-40F2-415E-B392-625F69D5847E}" destId="{C15E511B-4D7B-4EBB-8F78-738B1C33BB47}" srcOrd="0" destOrd="0" presId="urn:microsoft.com/office/officeart/2008/layout/LinedList"/>
    <dgm:cxn modelId="{B905CE46-91AB-4C6A-B4D0-02C09285C8B1}" type="presParOf" srcId="{8305C607-40F2-415E-B392-625F69D5847E}" destId="{48A7FF25-C25F-4F65-85CD-6C78907297CE}" srcOrd="1" destOrd="0" presId="urn:microsoft.com/office/officeart/2008/layout/LinedList"/>
    <dgm:cxn modelId="{8BCCF928-F690-4E0E-90BF-B746E3DB3A0A}" type="presParOf" srcId="{AEBDE256-DA6A-48A8-9F6C-CF25D0E9C313}" destId="{C8332904-7282-4E84-8AC9-82ABFEAF6140}" srcOrd="6" destOrd="0" presId="urn:microsoft.com/office/officeart/2008/layout/LinedList"/>
    <dgm:cxn modelId="{B0C365DC-2C3A-443E-8AFE-248C5B28B5CC}" type="presParOf" srcId="{AEBDE256-DA6A-48A8-9F6C-CF25D0E9C313}" destId="{6121A667-3EC4-4491-9670-E59A78B1E6C4}" srcOrd="7" destOrd="0" presId="urn:microsoft.com/office/officeart/2008/layout/LinedList"/>
    <dgm:cxn modelId="{5172DB3C-E3FF-41D1-872F-F309FE09AB39}" type="presParOf" srcId="{6121A667-3EC4-4491-9670-E59A78B1E6C4}" destId="{70713C17-027F-412C-910A-DD649FFCEB7A}" srcOrd="0" destOrd="0" presId="urn:microsoft.com/office/officeart/2008/layout/LinedList"/>
    <dgm:cxn modelId="{9033CF86-FC9D-489D-8C54-FD7AF523D5DB}" type="presParOf" srcId="{6121A667-3EC4-4491-9670-E59A78B1E6C4}" destId="{667AE067-5966-4A55-BFB9-99D63D0D0C34}" srcOrd="1" destOrd="0" presId="urn:microsoft.com/office/officeart/2008/layout/LinedList"/>
    <dgm:cxn modelId="{5EA4E5E2-84E4-4F9E-AFFE-100EE83FE478}" type="presParOf" srcId="{AEBDE256-DA6A-48A8-9F6C-CF25D0E9C313}" destId="{9F996D47-659A-446F-9D64-7FD155BBE74E}" srcOrd="8" destOrd="0" presId="urn:microsoft.com/office/officeart/2008/layout/LinedList"/>
    <dgm:cxn modelId="{13140168-396F-4F6C-85E5-90EBB9FB881B}" type="presParOf" srcId="{AEBDE256-DA6A-48A8-9F6C-CF25D0E9C313}" destId="{8FF630A7-BD45-4B90-BE4C-D6F2001626CD}" srcOrd="9" destOrd="0" presId="urn:microsoft.com/office/officeart/2008/layout/LinedList"/>
    <dgm:cxn modelId="{5C6D643F-0501-41E4-83A5-EF139C611F51}" type="presParOf" srcId="{8FF630A7-BD45-4B90-BE4C-D6F2001626CD}" destId="{35897DCC-D56B-44DD-A3C5-4571F054590B}" srcOrd="0" destOrd="0" presId="urn:microsoft.com/office/officeart/2008/layout/LinedList"/>
    <dgm:cxn modelId="{28C2DC16-7921-47FE-94F2-38378CCA2C68}" type="presParOf" srcId="{8FF630A7-BD45-4B90-BE4C-D6F2001626CD}" destId="{0261FC2F-FC15-4A35-90FD-85BA5CD5EE68}" srcOrd="1" destOrd="0" presId="urn:microsoft.com/office/officeart/2008/layout/LinedList"/>
    <dgm:cxn modelId="{7B1A4F50-95CD-401D-A070-9E066CE71594}" type="presParOf" srcId="{AEBDE256-DA6A-48A8-9F6C-CF25D0E9C313}" destId="{0F46F85C-26E6-4D72-8B54-60C0A49DEFD7}" srcOrd="10" destOrd="0" presId="urn:microsoft.com/office/officeart/2008/layout/LinedList"/>
    <dgm:cxn modelId="{B425C509-519B-4D49-9551-13E85286DC03}" type="presParOf" srcId="{AEBDE256-DA6A-48A8-9F6C-CF25D0E9C313}" destId="{6A6CF765-74A6-41F9-9F2C-22E7A29EA248}" srcOrd="11" destOrd="0" presId="urn:microsoft.com/office/officeart/2008/layout/LinedList"/>
    <dgm:cxn modelId="{48912F1E-35FA-4EC3-A818-43D12E0F53D5}" type="presParOf" srcId="{6A6CF765-74A6-41F9-9F2C-22E7A29EA248}" destId="{23CE86D7-9848-46FD-A2E1-3ED24AA39D30}" srcOrd="0" destOrd="0" presId="urn:microsoft.com/office/officeart/2008/layout/LinedList"/>
    <dgm:cxn modelId="{04C95CEF-D6B4-465B-B5DB-AD637C874CF4}" type="presParOf" srcId="{6A6CF765-74A6-41F9-9F2C-22E7A29EA248}" destId="{AF902CA4-72E3-4A06-8747-E37D1FE665A8}" srcOrd="1" destOrd="0" presId="urn:microsoft.com/office/officeart/2008/layout/LinedList"/>
    <dgm:cxn modelId="{1CCC0461-6845-4728-9C1A-15BB96C37C64}" type="presParOf" srcId="{AEBDE256-DA6A-48A8-9F6C-CF25D0E9C313}" destId="{CDF371F9-1F0C-4D07-94F7-5B7FDDB23FC4}" srcOrd="12" destOrd="0" presId="urn:microsoft.com/office/officeart/2008/layout/LinedList"/>
    <dgm:cxn modelId="{A020DD64-3529-4994-94D5-B40151823A77}" type="presParOf" srcId="{AEBDE256-DA6A-48A8-9F6C-CF25D0E9C313}" destId="{11D0FAE1-7838-42E6-9947-8E1136591904}" srcOrd="13" destOrd="0" presId="urn:microsoft.com/office/officeart/2008/layout/LinedList"/>
    <dgm:cxn modelId="{A4D82F4E-EBAE-4F1A-996B-0B43918DE45F}" type="presParOf" srcId="{11D0FAE1-7838-42E6-9947-8E1136591904}" destId="{B3E88888-9E01-41B6-8D96-F8ED6A928B97}" srcOrd="0" destOrd="0" presId="urn:microsoft.com/office/officeart/2008/layout/LinedList"/>
    <dgm:cxn modelId="{514630C1-1073-4A3B-B59A-641EDD437A9B}" type="presParOf" srcId="{11D0FAE1-7838-42E6-9947-8E1136591904}" destId="{70215DE3-B722-42C4-B86F-18189D22C190}" srcOrd="1" destOrd="0" presId="urn:microsoft.com/office/officeart/2008/layout/LinedList"/>
    <dgm:cxn modelId="{33A07747-2EDF-428E-811B-9B8851B87703}" type="presParOf" srcId="{AEBDE256-DA6A-48A8-9F6C-CF25D0E9C313}" destId="{928B24DA-C7E3-4B33-9E45-4AF50CFF481B}" srcOrd="14" destOrd="0" presId="urn:microsoft.com/office/officeart/2008/layout/LinedList"/>
    <dgm:cxn modelId="{080FBA63-3AD4-459A-9D72-11D8654D3603}" type="presParOf" srcId="{AEBDE256-DA6A-48A8-9F6C-CF25D0E9C313}" destId="{78E9FCE3-1F38-499B-B2ED-6F265764C4C3}" srcOrd="15" destOrd="0" presId="urn:microsoft.com/office/officeart/2008/layout/LinedList"/>
    <dgm:cxn modelId="{6D67BB3E-9E4C-4B07-8A82-38F8C6CC2B07}" type="presParOf" srcId="{78E9FCE3-1F38-499B-B2ED-6F265764C4C3}" destId="{7DE3335E-6231-401F-A3FB-D183E828D21B}" srcOrd="0" destOrd="0" presId="urn:microsoft.com/office/officeart/2008/layout/LinedList"/>
    <dgm:cxn modelId="{44E09B9A-1F4F-4147-8A53-4242B74A5698}" type="presParOf" srcId="{78E9FCE3-1F38-499B-B2ED-6F265764C4C3}" destId="{E5995D96-A456-43C6-907C-3292F7F58F8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rgbClr val="8F3E8D">
            <a:alpha val="40000"/>
          </a:srgb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5">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4">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6">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212B1-0762-42E3-ABDB-4DE0C61F7B36}">
      <dsp:nvSpPr>
        <dsp:cNvPr id="0" name=""/>
        <dsp:cNvSpPr/>
      </dsp:nvSpPr>
      <dsp:spPr>
        <a:xfrm>
          <a:off x="0" y="0"/>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71885A-F4CA-44DC-B231-DA172A7452B2}">
      <dsp:nvSpPr>
        <dsp:cNvPr id="0" name=""/>
        <dsp:cNvSpPr/>
      </dsp:nvSpPr>
      <dsp:spPr>
        <a:xfrm>
          <a:off x="0" y="0"/>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Ambition​</a:t>
          </a:r>
          <a:endParaRPr lang="en-US" sz="3000" kern="1200"/>
        </a:p>
      </dsp:txBody>
      <dsp:txXfrm>
        <a:off x="0" y="0"/>
        <a:ext cx="6878638" cy="656828"/>
      </dsp:txXfrm>
    </dsp:sp>
    <dsp:sp modelId="{C9E2271C-E098-44F2-98C2-5D97AEA27D1E}">
      <dsp:nvSpPr>
        <dsp:cNvPr id="0" name=""/>
        <dsp:cNvSpPr/>
      </dsp:nvSpPr>
      <dsp:spPr>
        <a:xfrm>
          <a:off x="0" y="656828"/>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C9C10-A5DC-449A-8F87-6E773730A284}">
      <dsp:nvSpPr>
        <dsp:cNvPr id="0" name=""/>
        <dsp:cNvSpPr/>
      </dsp:nvSpPr>
      <dsp:spPr>
        <a:xfrm>
          <a:off x="0" y="656828"/>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Innovation ​</a:t>
          </a:r>
          <a:endParaRPr lang="en-US" sz="3000" kern="1200"/>
        </a:p>
      </dsp:txBody>
      <dsp:txXfrm>
        <a:off x="0" y="656828"/>
        <a:ext cx="6878638" cy="656828"/>
      </dsp:txXfrm>
    </dsp:sp>
    <dsp:sp modelId="{FF58A833-E4CA-4D8B-8D06-013572DC7821}">
      <dsp:nvSpPr>
        <dsp:cNvPr id="0" name=""/>
        <dsp:cNvSpPr/>
      </dsp:nvSpPr>
      <dsp:spPr>
        <a:xfrm>
          <a:off x="0" y="1313656"/>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5E511B-4D7B-4EBB-8F78-738B1C33BB47}">
      <dsp:nvSpPr>
        <dsp:cNvPr id="0" name=""/>
        <dsp:cNvSpPr/>
      </dsp:nvSpPr>
      <dsp:spPr>
        <a:xfrm>
          <a:off x="0" y="1313656"/>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Resilience ​</a:t>
          </a:r>
          <a:endParaRPr lang="en-US" sz="3000" kern="1200"/>
        </a:p>
      </dsp:txBody>
      <dsp:txXfrm>
        <a:off x="0" y="1313656"/>
        <a:ext cx="6878638" cy="656828"/>
      </dsp:txXfrm>
    </dsp:sp>
    <dsp:sp modelId="{C8332904-7282-4E84-8AC9-82ABFEAF6140}">
      <dsp:nvSpPr>
        <dsp:cNvPr id="0" name=""/>
        <dsp:cNvSpPr/>
      </dsp:nvSpPr>
      <dsp:spPr>
        <a:xfrm>
          <a:off x="0" y="1970484"/>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13C17-027F-412C-910A-DD649FFCEB7A}">
      <dsp:nvSpPr>
        <dsp:cNvPr id="0" name=""/>
        <dsp:cNvSpPr/>
      </dsp:nvSpPr>
      <dsp:spPr>
        <a:xfrm>
          <a:off x="0" y="1970484"/>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Communication ​</a:t>
          </a:r>
          <a:endParaRPr lang="en-US" sz="3000" kern="1200"/>
        </a:p>
      </dsp:txBody>
      <dsp:txXfrm>
        <a:off x="0" y="1970484"/>
        <a:ext cx="6878638" cy="656828"/>
      </dsp:txXfrm>
    </dsp:sp>
    <dsp:sp modelId="{9F996D47-659A-446F-9D64-7FD155BBE74E}">
      <dsp:nvSpPr>
        <dsp:cNvPr id="0" name=""/>
        <dsp:cNvSpPr/>
      </dsp:nvSpPr>
      <dsp:spPr>
        <a:xfrm>
          <a:off x="0" y="2627312"/>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97DCC-D56B-44DD-A3C5-4571F054590B}">
      <dsp:nvSpPr>
        <dsp:cNvPr id="0" name=""/>
        <dsp:cNvSpPr/>
      </dsp:nvSpPr>
      <dsp:spPr>
        <a:xfrm>
          <a:off x="0" y="2627312"/>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Integrity​</a:t>
          </a:r>
          <a:endParaRPr lang="en-US" sz="3000" kern="1200"/>
        </a:p>
      </dsp:txBody>
      <dsp:txXfrm>
        <a:off x="0" y="2627312"/>
        <a:ext cx="6878638" cy="656828"/>
      </dsp:txXfrm>
    </dsp:sp>
    <dsp:sp modelId="{0F46F85C-26E6-4D72-8B54-60C0A49DEFD7}">
      <dsp:nvSpPr>
        <dsp:cNvPr id="0" name=""/>
        <dsp:cNvSpPr/>
      </dsp:nvSpPr>
      <dsp:spPr>
        <a:xfrm>
          <a:off x="0" y="3284140"/>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CE86D7-9848-46FD-A2E1-3ED24AA39D30}">
      <dsp:nvSpPr>
        <dsp:cNvPr id="0" name=""/>
        <dsp:cNvSpPr/>
      </dsp:nvSpPr>
      <dsp:spPr>
        <a:xfrm>
          <a:off x="0" y="3284140"/>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Professionalism​</a:t>
          </a:r>
          <a:endParaRPr lang="en-US" sz="3000" kern="1200"/>
        </a:p>
      </dsp:txBody>
      <dsp:txXfrm>
        <a:off x="0" y="3284140"/>
        <a:ext cx="6878638" cy="656828"/>
      </dsp:txXfrm>
    </dsp:sp>
    <dsp:sp modelId="{CDF371F9-1F0C-4D07-94F7-5B7FDDB23FC4}">
      <dsp:nvSpPr>
        <dsp:cNvPr id="0" name=""/>
        <dsp:cNvSpPr/>
      </dsp:nvSpPr>
      <dsp:spPr>
        <a:xfrm>
          <a:off x="0" y="3940968"/>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E88888-9E01-41B6-8D96-F8ED6A928B97}">
      <dsp:nvSpPr>
        <dsp:cNvPr id="0" name=""/>
        <dsp:cNvSpPr/>
      </dsp:nvSpPr>
      <dsp:spPr>
        <a:xfrm>
          <a:off x="0" y="3940968"/>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Leadership​</a:t>
          </a:r>
          <a:endParaRPr lang="en-US" sz="3000" kern="1200"/>
        </a:p>
      </dsp:txBody>
      <dsp:txXfrm>
        <a:off x="0" y="3940968"/>
        <a:ext cx="6878638" cy="656828"/>
      </dsp:txXfrm>
    </dsp:sp>
    <dsp:sp modelId="{928B24DA-C7E3-4B33-9E45-4AF50CFF481B}">
      <dsp:nvSpPr>
        <dsp:cNvPr id="0" name=""/>
        <dsp:cNvSpPr/>
      </dsp:nvSpPr>
      <dsp:spPr>
        <a:xfrm>
          <a:off x="0" y="4597796"/>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E3335E-6231-401F-A3FB-D183E828D21B}">
      <dsp:nvSpPr>
        <dsp:cNvPr id="0" name=""/>
        <dsp:cNvSpPr/>
      </dsp:nvSpPr>
      <dsp:spPr>
        <a:xfrm>
          <a:off x="0" y="4597796"/>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Analytical Skills </a:t>
          </a:r>
          <a:endParaRPr lang="en-US" sz="3000" kern="1200"/>
        </a:p>
      </dsp:txBody>
      <dsp:txXfrm>
        <a:off x="0" y="4597796"/>
        <a:ext cx="6878638" cy="6568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3FA14-A9B4-46F2-B286-5B8AE4AFAE54}" type="datetimeFigureOut">
              <a:rPr lang="en-GB" smtClean="0"/>
              <a:t>13/01/2026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0EF43-6B18-4C7E-95D1-9F08F2456AC3}" type="slidenum">
              <a:rPr lang="en-GB" smtClean="0"/>
              <a:t>‹#›</a:t>
            </a:fld>
            <a:endParaRPr lang="en-GB"/>
          </a:p>
        </p:txBody>
      </p:sp>
    </p:spTree>
    <p:extLst>
      <p:ext uri="{BB962C8B-B14F-4D97-AF65-F5344CB8AC3E}">
        <p14:creationId xmlns:p14="http://schemas.microsoft.com/office/powerpoint/2010/main" val="22491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 to me</a:t>
            </a:r>
          </a:p>
          <a:p>
            <a:r>
              <a:rPr lang="en-GB" dirty="0"/>
              <a:t>W</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69BC0-F659-4408-B07C-F6B133D30C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39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past 5 years (2018-2022) NMUK produced 1,497,026 vehicles (27.5%) of all UK passenger vehicles, second to JLR with 1,550,256 vehicles (28.5%)</a:t>
            </a:r>
          </a:p>
          <a:p>
            <a:endParaRPr lang="en-GB" dirty="0"/>
          </a:p>
          <a:p>
            <a:pPr marL="0" lvl="1" indent="0" defTabSz="914377">
              <a:lnSpc>
                <a:spcPct val="120000"/>
              </a:lnSpc>
              <a:spcBef>
                <a:spcPts val="600"/>
              </a:spcBef>
              <a:buClr>
                <a:srgbClr val="FFC000"/>
              </a:buClr>
              <a:buFont typeface="Arial" panose="020B0604020202020204" pitchFamily="34" charset="0"/>
              <a:buNone/>
              <a:defRPr/>
            </a:pPr>
            <a:r>
              <a:rPr lang="en-US" sz="1600" dirty="0">
                <a:solidFill>
                  <a:srgbClr val="606262"/>
                </a:solidFill>
                <a:latin typeface="Century Gothic" panose="020B0502020202020204" pitchFamily="34" charset="0"/>
              </a:rPr>
              <a:t>Average vehicle / direct employee</a:t>
            </a:r>
          </a:p>
          <a:p>
            <a:pPr marL="285750" lvl="1" indent="-285750" defTabSz="914377">
              <a:lnSpc>
                <a:spcPct val="120000"/>
              </a:lnSpc>
              <a:spcBef>
                <a:spcPts val="600"/>
              </a:spcBef>
              <a:buClr>
                <a:srgbClr val="FFC000"/>
              </a:buClr>
              <a:buFont typeface="Arial" panose="020B0604020202020204" pitchFamily="34" charset="0"/>
              <a:buChar char="•"/>
              <a:defRPr/>
            </a:pPr>
            <a:r>
              <a:rPr kumimoji="0" lang="en-US" sz="1600" b="0"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EU – 7.11</a:t>
            </a:r>
          </a:p>
          <a:p>
            <a:pPr marL="285750" lvl="1" indent="-285750" defTabSz="914377">
              <a:lnSpc>
                <a:spcPct val="120000"/>
              </a:lnSpc>
              <a:spcBef>
                <a:spcPts val="600"/>
              </a:spcBef>
              <a:buClr>
                <a:srgbClr val="FFC000"/>
              </a:buClr>
              <a:buFont typeface="Arial" panose="020B0604020202020204" pitchFamily="34" charset="0"/>
              <a:buChar char="•"/>
              <a:defRPr/>
            </a:pPr>
            <a:r>
              <a:rPr lang="en-US" sz="1600" dirty="0">
                <a:solidFill>
                  <a:srgbClr val="606262"/>
                </a:solidFill>
                <a:latin typeface="Century Gothic" panose="020B0502020202020204" pitchFamily="34" charset="0"/>
              </a:rPr>
              <a:t>UK – 9.4</a:t>
            </a:r>
          </a:p>
          <a:p>
            <a:pPr marL="285750" lvl="1" indent="-285750" defTabSz="914377">
              <a:lnSpc>
                <a:spcPct val="120000"/>
              </a:lnSpc>
              <a:spcBef>
                <a:spcPts val="600"/>
              </a:spcBef>
              <a:buClr>
                <a:srgbClr val="FFC000"/>
              </a:buClr>
              <a:buFont typeface="Arial" panose="020B0604020202020204" pitchFamily="34" charset="0"/>
              <a:buChar char="•"/>
              <a:defRPr/>
            </a:pPr>
            <a:r>
              <a:rPr kumimoji="0" lang="en-US" sz="1600" b="0"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NE – 16.5</a:t>
            </a:r>
          </a:p>
          <a:p>
            <a:pPr marL="285750" lvl="1" indent="-285750" defTabSz="914377">
              <a:lnSpc>
                <a:spcPct val="120000"/>
              </a:lnSpc>
              <a:spcBef>
                <a:spcPts val="600"/>
              </a:spcBef>
              <a:buClr>
                <a:srgbClr val="FFC000"/>
              </a:buClr>
              <a:buFont typeface="Arial" panose="020B0604020202020204" pitchFamily="34" charset="0"/>
              <a:buChar char="•"/>
              <a:defRPr/>
            </a:pPr>
            <a:endParaRPr kumimoji="0" lang="en-GB" sz="1600" b="0"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endParaRPr>
          </a:p>
          <a:p>
            <a:r>
              <a:rPr lang="en-GB" sz="1200" dirty="0">
                <a:latin typeface="Century Gothic" panose="020B0502020202020204" pitchFamily="34" charset="0"/>
                <a:ea typeface="Calibri" panose="020F0502020204030204" pitchFamily="34" charset="0"/>
              </a:rPr>
              <a:t>based on SIC29. </a:t>
            </a:r>
            <a:r>
              <a:rPr lang="en-GB" sz="1200" dirty="0">
                <a:solidFill>
                  <a:srgbClr val="000000"/>
                </a:solidFill>
                <a:latin typeface="Century Gothic" panose="020B0502020202020204" pitchFamily="34" charset="0"/>
                <a:ea typeface="Calibri" panose="020F0502020204030204" pitchFamily="34" charset="0"/>
              </a:rPr>
              <a:t>The decision to exclude all other SIC codes than SIC29.2 and SIC29.3 has had a detrimental impact upon the North East figures and is not reflective of the true scale of the NE automotive sector, and for that matter other UK regions. </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Tier 1’s excluded from NE:</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Kasai UK Ltd (SIC 22290)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Nifco UK (SIC 22290)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Novares (SIC 20160)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Elring Klinger (SIC 25500)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Envision AESC (SIC 64209)</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Gestamp (SIC25500)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Cummins (SIC28110)</a:t>
            </a:r>
            <a:endParaRPr lang="en-GB" sz="1200" dirty="0">
              <a:solidFill>
                <a:srgbClr val="000000"/>
              </a:solidFill>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Plus for automotive we use the BEIS definition which includes off highway which I doubt you’ve included and therefore Komatsu and CAT would be included in our figures.</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r>
              <a:rPr lang="en-GB" sz="1200" dirty="0">
                <a:latin typeface="Century Gothic" panose="020B0502020202020204" pitchFamily="34" charset="0"/>
                <a:ea typeface="Calibri" panose="020F0502020204030204" pitchFamily="34" charset="0"/>
              </a:rPr>
              <a:t>The second issue is that t</a:t>
            </a:r>
            <a:r>
              <a:rPr lang="en-GB" sz="1200" dirty="0">
                <a:solidFill>
                  <a:srgbClr val="000000"/>
                </a:solidFill>
                <a:latin typeface="Century Gothic" panose="020B0502020202020204" pitchFamily="34" charset="0"/>
                <a:ea typeface="Calibri" panose="020F0502020204030204" pitchFamily="34" charset="0"/>
              </a:rPr>
              <a:t>he NE is also a branch economy where NE sites are reported out of other regions. I’d like to understand if regional sites were picked up and allocated to the correct regions or whether its based on PAYE locations, which is usually head office.</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Adient UK – registered office Coventry</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Cummins Ltd – registered office London</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Lear Corporation – registered office London</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Magna Exteriors – registered office Liverpool</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Marelli UK – 2 NE sites reported out of Llanelli, Wales</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Sumitomo Electric Wiring Systems (Europe) Limited - registered office Newcastle Under Lyme</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ZF Automotive UK – registered office Solihull</a:t>
            </a:r>
            <a:endParaRPr lang="en-GB" sz="1200" dirty="0">
              <a:solidFill>
                <a:srgbClr val="000000"/>
              </a:solidFill>
              <a:latin typeface="Calibri" panose="020F0502020204030204" pitchFamily="34" charset="0"/>
              <a:ea typeface="Calibri" panose="020F0502020204030204" pitchFamily="34" charset="0"/>
            </a:endParaRPr>
          </a:p>
          <a:p>
            <a:endParaRPr lang="en-US" sz="1200" dirty="0">
              <a:effectLst/>
              <a:latin typeface="Century Gothic" panose="020B0502020202020204" pitchFamily="34" charset="0"/>
              <a:ea typeface="MS Mincho" panose="02020609040205080304" pitchFamily="49" charset="-128"/>
              <a:cs typeface="Cambria" panose="02040503050406030204" pitchFamily="18" charset="0"/>
            </a:endParaRPr>
          </a:p>
          <a:p>
            <a:r>
              <a:rPr lang="en-US" sz="1200" dirty="0">
                <a:effectLst/>
                <a:latin typeface="Century Gothic" panose="020B0502020202020204" pitchFamily="34" charset="0"/>
                <a:ea typeface="MS Mincho" panose="02020609040205080304" pitchFamily="49" charset="-128"/>
                <a:cs typeface="Cambria" panose="02040503050406030204" pitchFamily="18" charset="0"/>
              </a:rPr>
              <a:t>Average robots per 10,000 automotive manufacturers - </a:t>
            </a:r>
            <a:r>
              <a:rPr lang="en-GB" dirty="0"/>
              <a:t>International Federation of Robotics (IFR)</a:t>
            </a:r>
            <a:endParaRPr lang="en-US" sz="1200" dirty="0">
              <a:effectLst/>
              <a:latin typeface="Century Gothic" panose="020B0502020202020204" pitchFamily="34" charset="0"/>
              <a:ea typeface="MS Mincho" panose="02020609040205080304" pitchFamily="49" charset="-128"/>
              <a:cs typeface="Cambria" panose="02040503050406030204" pitchFamily="18" charset="0"/>
            </a:endParaRPr>
          </a:p>
          <a:p>
            <a:r>
              <a:rPr lang="en-US" sz="1200" dirty="0">
                <a:effectLst/>
                <a:latin typeface="Century Gothic" panose="020B0502020202020204" pitchFamily="34" charset="0"/>
                <a:ea typeface="MS Mincho" panose="02020609040205080304" pitchFamily="49" charset="-128"/>
                <a:cs typeface="Cambria" panose="02040503050406030204" pitchFamily="18" charset="0"/>
              </a:rPr>
              <a:t>UK 101 (24</a:t>
            </a:r>
            <a:r>
              <a:rPr lang="en-US" sz="1200" baseline="30000" dirty="0">
                <a:effectLst/>
                <a:latin typeface="Century Gothic" panose="020B0502020202020204" pitchFamily="34" charset="0"/>
                <a:ea typeface="MS Mincho" panose="02020609040205080304" pitchFamily="49" charset="-128"/>
                <a:cs typeface="Cambria" panose="02040503050406030204" pitchFamily="18" charset="0"/>
              </a:rPr>
              <a:t>th</a:t>
            </a:r>
            <a:r>
              <a:rPr lang="en-US" sz="1200" dirty="0">
                <a:effectLst/>
                <a:latin typeface="Century Gothic" panose="020B0502020202020204" pitchFamily="34" charset="0"/>
                <a:ea typeface="MS Mincho" panose="02020609040205080304" pitchFamily="49" charset="-128"/>
                <a:cs typeface="Cambria" panose="02040503050406030204" pitchFamily="18" charset="0"/>
              </a:rPr>
              <a:t> Globally) , EU 114, NE +500</a:t>
            </a:r>
          </a:p>
          <a:p>
            <a:r>
              <a:rPr lang="en-GB" dirty="0"/>
              <a:t>World average 113</a:t>
            </a:r>
          </a:p>
          <a:p>
            <a:r>
              <a:rPr lang="en-GB" dirty="0"/>
              <a:t>EU average 114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entury Gothic" panose="020B0502020202020204" pitchFamily="34" charset="0"/>
                <a:ea typeface="MS Mincho" panose="02020609040205080304" pitchFamily="49" charset="-128"/>
                <a:cs typeface="Cambria" panose="02040503050406030204" pitchFamily="18" charset="0"/>
              </a:rPr>
              <a:t>Global leader Korea 932</a:t>
            </a:r>
          </a:p>
          <a:p>
            <a:r>
              <a:rPr lang="en-GB" dirty="0"/>
              <a:t>EU Leader Germany (4</a:t>
            </a:r>
            <a:r>
              <a:rPr lang="en-GB" baseline="30000" dirty="0"/>
              <a:t>th</a:t>
            </a:r>
            <a:r>
              <a:rPr lang="en-GB" dirty="0"/>
              <a:t>) 371</a:t>
            </a:r>
          </a:p>
          <a:p>
            <a:r>
              <a:rPr lang="en-GB" dirty="0"/>
              <a:t>US (7</a:t>
            </a:r>
            <a:r>
              <a:rPr lang="en-GB" baseline="30000" dirty="0"/>
              <a:t>th</a:t>
            </a:r>
            <a:r>
              <a:rPr lang="en-GB" dirty="0"/>
              <a:t>) 255</a:t>
            </a:r>
          </a:p>
          <a:p>
            <a:r>
              <a:rPr lang="en-GB" dirty="0"/>
              <a:t>France (16</a:t>
            </a:r>
            <a:r>
              <a:rPr lang="en-GB" baseline="30000" dirty="0"/>
              <a:t>th</a:t>
            </a:r>
            <a:r>
              <a:rPr lang="en-GB" dirty="0"/>
              <a:t>) 194</a:t>
            </a:r>
          </a:p>
          <a:p>
            <a:endParaRPr lang="en-GB" dirty="0"/>
          </a:p>
        </p:txBody>
      </p:sp>
      <p:sp>
        <p:nvSpPr>
          <p:cNvPr id="4" name="Slide Number Placeholder 3"/>
          <p:cNvSpPr>
            <a:spLocks noGrp="1"/>
          </p:cNvSpPr>
          <p:nvPr>
            <p:ph type="sldNum" sz="quarter" idx="5"/>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AFBB6B15-A8B6-4736-B797-82C50B549447}"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66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Master" Target="../slideMasters/slideMaster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Master" Target="../slideMasters/slideMaster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Master" Target="../slideMasters/slideMaster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35305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5789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0">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spTree>
    <p:extLst>
      <p:ext uri="{BB962C8B-B14F-4D97-AF65-F5344CB8AC3E}">
        <p14:creationId xmlns:p14="http://schemas.microsoft.com/office/powerpoint/2010/main" val="108991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0">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spTree>
    <p:extLst>
      <p:ext uri="{BB962C8B-B14F-4D97-AF65-F5344CB8AC3E}">
        <p14:creationId xmlns:p14="http://schemas.microsoft.com/office/powerpoint/2010/main" val="195699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B37E1031-AF0D-BCA2-D9CD-D32443D9E8FC}"/>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spTree>
    <p:extLst>
      <p:ext uri="{BB962C8B-B14F-4D97-AF65-F5344CB8AC3E}">
        <p14:creationId xmlns:p14="http://schemas.microsoft.com/office/powerpoint/2010/main" val="937775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9" name="Picture 8" descr="A black and white text&#10;&#10;AI-generated content may be incorrect.">
            <a:extLst>
              <a:ext uri="{FF2B5EF4-FFF2-40B4-BE49-F238E27FC236}">
                <a16:creationId xmlns:a16="http://schemas.microsoft.com/office/drawing/2014/main" id="{A93541A6-EAC5-263E-8DBB-22372D2505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Tree>
    <p:extLst>
      <p:ext uri="{BB962C8B-B14F-4D97-AF65-F5344CB8AC3E}">
        <p14:creationId xmlns:p14="http://schemas.microsoft.com/office/powerpoint/2010/main" val="923320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6606766"/>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7" name="Picture 6" descr="A black and white text&#10;&#10;AI-generated content may be incorrect.">
            <a:extLst>
              <a:ext uri="{FF2B5EF4-FFF2-40B4-BE49-F238E27FC236}">
                <a16:creationId xmlns:a16="http://schemas.microsoft.com/office/drawing/2014/main" id="{FEAC4EF7-D70F-CAA8-0D8A-072EBAA20E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12353B9C-A6B3-35EC-970C-748938464C56}"/>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spTree>
    <p:extLst>
      <p:ext uri="{BB962C8B-B14F-4D97-AF65-F5344CB8AC3E}">
        <p14:creationId xmlns:p14="http://schemas.microsoft.com/office/powerpoint/2010/main" val="857109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2623845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F25C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3994410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70634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spTree>
    <p:extLst>
      <p:ext uri="{BB962C8B-B14F-4D97-AF65-F5344CB8AC3E}">
        <p14:creationId xmlns:p14="http://schemas.microsoft.com/office/powerpoint/2010/main" val="1042725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1484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spTree>
    <p:extLst>
      <p:ext uri="{BB962C8B-B14F-4D97-AF65-F5344CB8AC3E}">
        <p14:creationId xmlns:p14="http://schemas.microsoft.com/office/powerpoint/2010/main" val="2717527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297EA82B-08E7-92E0-3654-1DB32C70B1CD}"/>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spTree>
    <p:extLst>
      <p:ext uri="{BB962C8B-B14F-4D97-AF65-F5344CB8AC3E}">
        <p14:creationId xmlns:p14="http://schemas.microsoft.com/office/powerpoint/2010/main" val="121799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9" name="Picture 8" descr="A black and white text&#10;&#10;AI-generated content may be incorrect.">
            <a:extLst>
              <a:ext uri="{FF2B5EF4-FFF2-40B4-BE49-F238E27FC236}">
                <a16:creationId xmlns:a16="http://schemas.microsoft.com/office/drawing/2014/main" id="{A93541A6-EAC5-263E-8DBB-22372D2505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Tree>
    <p:extLst>
      <p:ext uri="{BB962C8B-B14F-4D97-AF65-F5344CB8AC3E}">
        <p14:creationId xmlns:p14="http://schemas.microsoft.com/office/powerpoint/2010/main" val="760259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2974303111"/>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7" name="Picture 6" descr="A black and white text&#10;&#10;AI-generated content may be incorrect.">
            <a:extLst>
              <a:ext uri="{FF2B5EF4-FFF2-40B4-BE49-F238E27FC236}">
                <a16:creationId xmlns:a16="http://schemas.microsoft.com/office/drawing/2014/main" id="{FEAC4EF7-D70F-CAA8-0D8A-072EBAA20E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B0CD34C5-D402-1FF2-0758-7CF0E6143F6C}"/>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spTree>
    <p:extLst>
      <p:ext uri="{BB962C8B-B14F-4D97-AF65-F5344CB8AC3E}">
        <p14:creationId xmlns:p14="http://schemas.microsoft.com/office/powerpoint/2010/main" val="3684245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3515322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1329392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68169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spTree>
    <p:extLst>
      <p:ext uri="{BB962C8B-B14F-4D97-AF65-F5344CB8AC3E}">
        <p14:creationId xmlns:p14="http://schemas.microsoft.com/office/powerpoint/2010/main" val="192099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spTree>
    <p:extLst>
      <p:ext uri="{BB962C8B-B14F-4D97-AF65-F5344CB8AC3E}">
        <p14:creationId xmlns:p14="http://schemas.microsoft.com/office/powerpoint/2010/main" val="1751543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D31F3BDA-B68F-7A99-60C7-333B111455A8}"/>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spTree>
    <p:extLst>
      <p:ext uri="{BB962C8B-B14F-4D97-AF65-F5344CB8AC3E}">
        <p14:creationId xmlns:p14="http://schemas.microsoft.com/office/powerpoint/2010/main" val="278195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spTree>
    <p:extLst>
      <p:ext uri="{BB962C8B-B14F-4D97-AF65-F5344CB8AC3E}">
        <p14:creationId xmlns:p14="http://schemas.microsoft.com/office/powerpoint/2010/main" val="1074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9" name="Picture 8" descr="A black and white text&#10;&#10;AI-generated content may be incorrect.">
            <a:extLst>
              <a:ext uri="{FF2B5EF4-FFF2-40B4-BE49-F238E27FC236}">
                <a16:creationId xmlns:a16="http://schemas.microsoft.com/office/drawing/2014/main" id="{A93541A6-EAC5-263E-8DBB-22372D2505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Tree>
    <p:extLst>
      <p:ext uri="{BB962C8B-B14F-4D97-AF65-F5344CB8AC3E}">
        <p14:creationId xmlns:p14="http://schemas.microsoft.com/office/powerpoint/2010/main" val="3598440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3627176723"/>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7" name="Picture 6" descr="A black and white text&#10;&#10;AI-generated content may be incorrect.">
            <a:extLst>
              <a:ext uri="{FF2B5EF4-FFF2-40B4-BE49-F238E27FC236}">
                <a16:creationId xmlns:a16="http://schemas.microsoft.com/office/drawing/2014/main" id="{FEAC4EF7-D70F-CAA8-0D8A-072EBAA20E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B0CD34C5-D402-1FF2-0758-7CF0E6143F6C}"/>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spTree>
    <p:extLst>
      <p:ext uri="{BB962C8B-B14F-4D97-AF65-F5344CB8AC3E}">
        <p14:creationId xmlns:p14="http://schemas.microsoft.com/office/powerpoint/2010/main" val="1899802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1730115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858656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454479" y="1542137"/>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78363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57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57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26807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37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ltLang="ja-JP" dirty="0"/>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9319772F-6782-456C-A7F0-F8E94D933EBC}" type="slidenum">
              <a:rPr lang="ja-JP" altLang="en-GB"/>
              <a:pPr>
                <a:defRPr/>
              </a:pPr>
              <a:t>‹#›</a:t>
            </a:fld>
            <a:endParaRPr lang="en-GB" altLang="ja-JP" dirty="0"/>
          </a:p>
        </p:txBody>
      </p:sp>
    </p:spTree>
    <p:extLst>
      <p:ext uri="{BB962C8B-B14F-4D97-AF65-F5344CB8AC3E}">
        <p14:creationId xmlns:p14="http://schemas.microsoft.com/office/powerpoint/2010/main" val="440552264"/>
      </p:ext>
    </p:extLst>
  </p:cSld>
  <p:clrMapOvr>
    <a:masterClrMapping/>
  </p:clrMapOvr>
  <p:transition spd="slow">
    <p:pull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501752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4479" y="154213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0319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vl1pPr>
            <a:lvl2pPr>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spTree>
    <p:extLst>
      <p:ext uri="{BB962C8B-B14F-4D97-AF65-F5344CB8AC3E}">
        <p14:creationId xmlns:p14="http://schemas.microsoft.com/office/powerpoint/2010/main" val="3451703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57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57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22020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016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14" name="Text Placeholder 13">
            <a:extLst>
              <a:ext uri="{FF2B5EF4-FFF2-40B4-BE49-F238E27FC236}">
                <a16:creationId xmlns:a16="http://schemas.microsoft.com/office/drawing/2014/main" id="{C23D8D8E-F6D5-2880-69C5-59A89E0BE696}"/>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spTree>
    <p:extLst>
      <p:ext uri="{BB962C8B-B14F-4D97-AF65-F5344CB8AC3E}">
        <p14:creationId xmlns:p14="http://schemas.microsoft.com/office/powerpoint/2010/main" val="49499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9" name="Picture 8" descr="A black and white text&#10;&#10;AI-generated content may be incorrect.">
            <a:extLst>
              <a:ext uri="{FF2B5EF4-FFF2-40B4-BE49-F238E27FC236}">
                <a16:creationId xmlns:a16="http://schemas.microsoft.com/office/drawing/2014/main" id="{A93541A6-EAC5-263E-8DBB-22372D2505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Tree>
    <p:extLst>
      <p:ext uri="{BB962C8B-B14F-4D97-AF65-F5344CB8AC3E}">
        <p14:creationId xmlns:p14="http://schemas.microsoft.com/office/powerpoint/2010/main" val="542820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2359590610"/>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7" name="Picture 6" descr="A black and white text&#10;&#10;AI-generated content may be incorrect.">
            <a:extLst>
              <a:ext uri="{FF2B5EF4-FFF2-40B4-BE49-F238E27FC236}">
                <a16:creationId xmlns:a16="http://schemas.microsoft.com/office/drawing/2014/main" id="{FEAC4EF7-D70F-CAA8-0D8A-072EBAA20E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18" name="Title 1">
            <a:extLst>
              <a:ext uri="{FF2B5EF4-FFF2-40B4-BE49-F238E27FC236}">
                <a16:creationId xmlns:a16="http://schemas.microsoft.com/office/drawing/2014/main" id="{73F6B352-C7CE-FA28-2E06-DC8D72ED983B}"/>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spTree>
    <p:extLst>
      <p:ext uri="{BB962C8B-B14F-4D97-AF65-F5344CB8AC3E}">
        <p14:creationId xmlns:p14="http://schemas.microsoft.com/office/powerpoint/2010/main" val="112369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228535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33A3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a:solidFill>
                  <a:schemeClr val="bg1"/>
                </a:solidFill>
                <a:latin typeface="Aptos Display" panose="020B0004020202020204" pitchFamily="34" charset="0"/>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Aptos (Body)"/>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193549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0.sv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9.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8.sv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1.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2.jpeg"/><Relationship Id="rId5" Type="http://schemas.openxmlformats.org/officeDocument/2006/relationships/theme" Target="../theme/theme6.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461E36-4BA3-A857-7B52-867705EA7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D09868-FE83-4C0F-3481-33C4BD836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121603-D32C-FA16-1AB2-24579C985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A02D5D-B64B-4E3A-BB01-6EA3A70FB65B}" type="datetimeFigureOut">
              <a:rPr lang="en-GB" smtClean="0"/>
              <a:t>13/01/2026</a:t>
            </a:fld>
            <a:endParaRPr lang="en-GB"/>
          </a:p>
        </p:txBody>
      </p:sp>
      <p:sp>
        <p:nvSpPr>
          <p:cNvPr id="5" name="Footer Placeholder 4">
            <a:extLst>
              <a:ext uri="{FF2B5EF4-FFF2-40B4-BE49-F238E27FC236}">
                <a16:creationId xmlns:a16="http://schemas.microsoft.com/office/drawing/2014/main" id="{9EBC88FF-9D8E-6824-C381-403CAD61A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1E7548F-CEF3-E345-1F02-EDB1576C92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876543-2E0F-42E0-9A02-16B31B4689CD}" type="slidenum">
              <a:rPr lang="en-GB" smtClean="0"/>
              <a:t>‹#›</a:t>
            </a:fld>
            <a:endParaRPr lang="en-GB"/>
          </a:p>
        </p:txBody>
      </p:sp>
    </p:spTree>
    <p:extLst>
      <p:ext uri="{BB962C8B-B14F-4D97-AF65-F5344CB8AC3E}">
        <p14:creationId xmlns:p14="http://schemas.microsoft.com/office/powerpoint/2010/main" val="4062708531"/>
      </p:ext>
    </p:extLst>
  </p:cSld>
  <p:clrMap bg1="lt1" tx1="dk1" bg2="lt2" tx2="dk2" accent1="accent1" accent2="accent2" accent3="accent3" accent4="accent4" accent5="accent5" accent6="accent6" hlink="hlink" folHlink="folHlink"/>
  <p:sldLayoutIdLst>
    <p:sldLayoutId id="2147483649" r:id="rId1"/>
    <p:sldLayoutId id="2147483704" r:id="rId2"/>
    <p:sldLayoutId id="2147483650" r:id="rId3"/>
    <p:sldLayoutId id="2147483690" r:id="rId4"/>
    <p:sldLayoutId id="2147483661" r:id="rId5"/>
    <p:sldLayoutId id="2147483654" r:id="rId6"/>
    <p:sldLayoutId id="2147483655" r:id="rId7"/>
    <p:sldLayoutId id="214748366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AA5C6-4838-F0CC-4222-C7F4132BAF14}"/>
              </a:ext>
            </a:extLst>
          </p:cNvPr>
          <p:cNvSpPr>
            <a:spLocks noGrp="1"/>
          </p:cNvSpPr>
          <p:nvPr>
            <p:ph type="title"/>
          </p:nvPr>
        </p:nvSpPr>
        <p:spPr>
          <a:xfrm>
            <a:off x="437322" y="365125"/>
            <a:ext cx="11350487" cy="957047"/>
          </a:xfrm>
          <a:prstGeom prst="rect">
            <a:avLst/>
          </a:prstGeom>
        </p:spPr>
        <p:txBody>
          <a:bodyPr vert="horz" lIns="91440" tIns="45720" rIns="91440" bIns="45720" rtlCol="0" anchor="b"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A2D08AF5-E069-8CB5-06D2-60D44D420758}"/>
              </a:ext>
            </a:extLst>
          </p:cNvPr>
          <p:cNvSpPr>
            <a:spLocks noGrp="1"/>
          </p:cNvSpPr>
          <p:nvPr>
            <p:ph type="body" idx="1"/>
          </p:nvPr>
        </p:nvSpPr>
        <p:spPr>
          <a:xfrm>
            <a:off x="437322" y="1825625"/>
            <a:ext cx="11350487"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Graphic 7">
            <a:extLst>
              <a:ext uri="{FF2B5EF4-FFF2-40B4-BE49-F238E27FC236}">
                <a16:creationId xmlns:a16="http://schemas.microsoft.com/office/drawing/2014/main" id="{AAC61609-CE48-58A4-62EE-F6EAE114A0C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767347" y="6453436"/>
            <a:ext cx="1020462" cy="276590"/>
          </a:xfrm>
          <a:prstGeom prst="rect">
            <a:avLst/>
          </a:prstGeom>
        </p:spPr>
      </p:pic>
      <p:cxnSp>
        <p:nvCxnSpPr>
          <p:cNvPr id="12" name="Straight Connector 11">
            <a:extLst>
              <a:ext uri="{FF2B5EF4-FFF2-40B4-BE49-F238E27FC236}">
                <a16:creationId xmlns:a16="http://schemas.microsoft.com/office/drawing/2014/main" id="{B87A37F5-74B2-0DFE-7881-9364DDF27158}"/>
              </a:ext>
            </a:extLst>
          </p:cNvPr>
          <p:cNvCxnSpPr/>
          <p:nvPr userDrawn="1"/>
        </p:nvCxnSpPr>
        <p:spPr>
          <a:xfrm>
            <a:off x="437322" y="6329867"/>
            <a:ext cx="11350487"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B3FB771-C368-52D7-2E9D-425C3C9DCAA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37322" y="6453436"/>
            <a:ext cx="1069347" cy="276589"/>
          </a:xfrm>
          <a:prstGeom prst="rect">
            <a:avLst/>
          </a:prstGeom>
        </p:spPr>
      </p:pic>
    </p:spTree>
    <p:extLst>
      <p:ext uri="{BB962C8B-B14F-4D97-AF65-F5344CB8AC3E}">
        <p14:creationId xmlns:p14="http://schemas.microsoft.com/office/powerpoint/2010/main" val="3803279351"/>
      </p:ext>
    </p:extLst>
  </p:cSld>
  <p:clrMap bg1="lt1" tx1="dk1" bg2="lt2" tx2="dk2" accent1="accent1" accent2="accent2" accent3="accent3" accent4="accent4" accent5="accent5" accent6="accent6" hlink="hlink" folHlink="folHlink"/>
  <p:sldLayoutIdLst>
    <p:sldLayoutId id="2147483663" r:id="rId1"/>
    <p:sldLayoutId id="2147483705" r:id="rId2"/>
    <p:sldLayoutId id="2147483691" r:id="rId3"/>
    <p:sldLayoutId id="2147483692" r:id="rId4"/>
    <p:sldLayoutId id="2147483693" r:id="rId5"/>
    <p:sldLayoutId id="2147483694" r:id="rId6"/>
    <p:sldLayoutId id="2147483695" r:id="rId7"/>
    <p:sldLayoutId id="2147483696" r:id="rId8"/>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6F075-FF26-1300-5D5A-B5A341751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CF1BDD-A87C-D4B1-AD6E-D07FE048A0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53601-1D04-37FF-D561-52D83DC4A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7570A5-5832-421F-AB42-B0E2F17363F3}" type="datetimeFigureOut">
              <a:rPr lang="en-GB" smtClean="0"/>
              <a:t>13/01/2026</a:t>
            </a:fld>
            <a:endParaRPr lang="en-GB"/>
          </a:p>
        </p:txBody>
      </p:sp>
      <p:sp>
        <p:nvSpPr>
          <p:cNvPr id="5" name="Footer Placeholder 4">
            <a:extLst>
              <a:ext uri="{FF2B5EF4-FFF2-40B4-BE49-F238E27FC236}">
                <a16:creationId xmlns:a16="http://schemas.microsoft.com/office/drawing/2014/main" id="{9C1072F0-793A-B7DC-A7C8-AC6E0292F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A933BDE-C7E1-312C-5565-692E7D5FD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7ED4F-D16F-4FBD-8F3E-0B17C0A1943C}" type="slidenum">
              <a:rPr lang="en-GB" smtClean="0"/>
              <a:t>‹#›</a:t>
            </a:fld>
            <a:endParaRPr lang="en-GB"/>
          </a:p>
        </p:txBody>
      </p:sp>
    </p:spTree>
    <p:extLst>
      <p:ext uri="{BB962C8B-B14F-4D97-AF65-F5344CB8AC3E}">
        <p14:creationId xmlns:p14="http://schemas.microsoft.com/office/powerpoint/2010/main" val="3498144704"/>
      </p:ext>
    </p:extLst>
  </p:cSld>
  <p:clrMap bg1="lt1" tx1="dk1" bg2="lt2" tx2="dk2" accent1="accent1" accent2="accent2" accent3="accent3" accent4="accent4" accent5="accent5" accent6="accent6" hlink="hlink" folHlink="folHlink"/>
  <p:sldLayoutIdLst>
    <p:sldLayoutId id="2147483688" r:id="rId1"/>
    <p:sldLayoutId id="2147483706" r:id="rId2"/>
    <p:sldLayoutId id="2147483697" r:id="rId3"/>
    <p:sldLayoutId id="2147483698" r:id="rId4"/>
    <p:sldLayoutId id="2147483699" r:id="rId5"/>
    <p:sldLayoutId id="2147483700" r:id="rId6"/>
    <p:sldLayoutId id="2147483701" r:id="rId7"/>
    <p:sldLayoutId id="21474837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45472-856B-FAB1-6976-3B6E67116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C67C00-C8A2-B2C4-653F-0575FCB91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BBD23-B98B-A7CE-AB2A-B34FA1A53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7F49A2-BA40-40D8-81BE-815A0FE3F448}" type="datetimeFigureOut">
              <a:rPr lang="en-GB" smtClean="0"/>
              <a:t>13/01/2026</a:t>
            </a:fld>
            <a:endParaRPr lang="en-GB"/>
          </a:p>
        </p:txBody>
      </p:sp>
      <p:sp>
        <p:nvSpPr>
          <p:cNvPr id="5" name="Footer Placeholder 4">
            <a:extLst>
              <a:ext uri="{FF2B5EF4-FFF2-40B4-BE49-F238E27FC236}">
                <a16:creationId xmlns:a16="http://schemas.microsoft.com/office/drawing/2014/main" id="{F0888167-D792-7446-9DCA-101BAAB3C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927CA0F-B271-5697-18A3-6B80C1597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683A6E-6019-44D8-B4AB-BD342AF97102}" type="slidenum">
              <a:rPr lang="en-GB" smtClean="0"/>
              <a:t>‹#›</a:t>
            </a:fld>
            <a:endParaRPr lang="en-GB"/>
          </a:p>
        </p:txBody>
      </p:sp>
    </p:spTree>
    <p:extLst>
      <p:ext uri="{BB962C8B-B14F-4D97-AF65-F5344CB8AC3E}">
        <p14:creationId xmlns:p14="http://schemas.microsoft.com/office/powerpoint/2010/main" val="2661847417"/>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2367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5B4D3-586B-4FD8-B6BF-6DAC3B628FB9}" type="slidenum">
              <a:rPr lang="en-GB" smtClean="0"/>
              <a:t>‹#›</a:t>
            </a:fld>
            <a:endParaRPr lang="en-GB" dirty="0"/>
          </a:p>
        </p:txBody>
      </p:sp>
      <p:pic>
        <p:nvPicPr>
          <p:cNvPr id="7" name="Picture 6" descr="A logo with text and a curved road&#10;&#10;AI-generated content may be incorrect.">
            <a:extLst>
              <a:ext uri="{FF2B5EF4-FFF2-40B4-BE49-F238E27FC236}">
                <a16:creationId xmlns:a16="http://schemas.microsoft.com/office/drawing/2014/main" id="{64467242-8669-9236-11DE-88BD10DDAA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05272" y="6062345"/>
            <a:ext cx="1497056" cy="691896"/>
          </a:xfrm>
          <a:prstGeom prst="rect">
            <a:avLst/>
          </a:prstGeom>
        </p:spPr>
      </p:pic>
    </p:spTree>
    <p:extLst>
      <p:ext uri="{BB962C8B-B14F-4D97-AF65-F5344CB8AC3E}">
        <p14:creationId xmlns:p14="http://schemas.microsoft.com/office/powerpoint/2010/main" val="894585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l" defTabSz="914377"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236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5B4D3-586B-4FD8-B6BF-6DAC3B628FB9}" type="slidenum">
              <a:rPr lang="en-GB" smtClean="0"/>
              <a:t>‹#›</a:t>
            </a:fld>
            <a:endParaRPr lang="en-GB"/>
          </a:p>
        </p:txBody>
      </p:sp>
      <p:pic>
        <p:nvPicPr>
          <p:cNvPr id="7" name="Picture 6">
            <a:extLst>
              <a:ext uri="{FF2B5EF4-FFF2-40B4-BE49-F238E27FC236}">
                <a16:creationId xmlns:a16="http://schemas.microsoft.com/office/drawing/2014/main" id="{D2ED07D9-251A-43F1-B6B7-AB5B2DCC84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82100" y="6104709"/>
            <a:ext cx="1721245" cy="591849"/>
          </a:xfrm>
          <a:prstGeom prst="rect">
            <a:avLst/>
          </a:prstGeom>
        </p:spPr>
      </p:pic>
    </p:spTree>
    <p:extLst>
      <p:ext uri="{BB962C8B-B14F-4D97-AF65-F5344CB8AC3E}">
        <p14:creationId xmlns:p14="http://schemas.microsoft.com/office/powerpoint/2010/main" val="30609204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video" Target="https://www.youtube.com/embed/_fu-5AYPenA?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5.xml"/><Relationship Id="rId1" Type="http://schemas.openxmlformats.org/officeDocument/2006/relationships/video" Target="https://www.youtube.com/embed/8oEplrjLvPc?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5.xml"/><Relationship Id="rId1" Type="http://schemas.openxmlformats.org/officeDocument/2006/relationships/video" Target="https://www.youtube.com/embed/yYLgS-IuXwk?feature=oembe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5.xml"/><Relationship Id="rId1" Type="http://schemas.openxmlformats.org/officeDocument/2006/relationships/video" Target="https://www.youtube.com/embed/EOctIuyVfnA?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video" Target="https://www.youtube.com/embed/y_5avH0Ef_w?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8CEB-8581-9999-4E6E-6EDC6DAA66D0}"/>
              </a:ext>
            </a:extLst>
          </p:cNvPr>
          <p:cNvSpPr>
            <a:spLocks noGrp="1"/>
          </p:cNvSpPr>
          <p:nvPr>
            <p:ph type="ctrTitle"/>
          </p:nvPr>
        </p:nvSpPr>
        <p:spPr/>
        <p:txBody>
          <a:bodyPr>
            <a:normAutofit fontScale="90000"/>
          </a:bodyPr>
          <a:lstStyle/>
          <a:p>
            <a:r>
              <a:rPr kumimoji="0" lang="en-GB" sz="4400" b="1" i="0" u="none" strike="noStrike" kern="1200" cap="none" spc="0" normalizeH="0" baseline="0" noProof="0" dirty="0">
                <a:ln>
                  <a:noFill/>
                </a:ln>
                <a:solidFill>
                  <a:prstClr val="white"/>
                </a:solidFill>
                <a:effectLst/>
                <a:uLnTx/>
                <a:uFillTx/>
                <a:latin typeface="Calibri" panose="020F0502020204030204"/>
                <a:ea typeface="+mj-ea"/>
                <a:cs typeface="+mj-cs"/>
              </a:rPr>
              <a:t>Automotive, Manufacturing and Sustainability </a:t>
            </a:r>
            <a:endParaRPr lang="en-GB" dirty="0"/>
          </a:p>
        </p:txBody>
      </p:sp>
      <p:sp>
        <p:nvSpPr>
          <p:cNvPr id="3" name="Subtitle 2">
            <a:extLst>
              <a:ext uri="{FF2B5EF4-FFF2-40B4-BE49-F238E27FC236}">
                <a16:creationId xmlns:a16="http://schemas.microsoft.com/office/drawing/2014/main" id="{B7E7BE05-C9FC-6ACE-B375-2716769EEA9F}"/>
              </a:ext>
            </a:extLst>
          </p:cNvPr>
          <p:cNvSpPr>
            <a:spLocks noGrp="1"/>
          </p:cNvSpPr>
          <p:nvPr>
            <p:ph type="subTitle" idx="1"/>
          </p:nvPr>
        </p:nvSpPr>
        <p:spPr/>
        <p:txBody>
          <a:bodyPr/>
          <a:lstStyle/>
          <a:p>
            <a:r>
              <a:rPr lang="en-GB" dirty="0"/>
              <a:t>Careers Session </a:t>
            </a:r>
          </a:p>
        </p:txBody>
      </p:sp>
    </p:spTree>
    <p:extLst>
      <p:ext uri="{BB962C8B-B14F-4D97-AF65-F5344CB8AC3E}">
        <p14:creationId xmlns:p14="http://schemas.microsoft.com/office/powerpoint/2010/main" val="679858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55F92-BD2C-B69C-43D2-B1E057A078CD}"/>
              </a:ext>
            </a:extLst>
          </p:cNvPr>
          <p:cNvSpPr>
            <a:spLocks noGrp="1"/>
          </p:cNvSpPr>
          <p:nvPr>
            <p:ph type="title"/>
          </p:nvPr>
        </p:nvSpPr>
        <p:spPr/>
        <p:txBody>
          <a:bodyPr>
            <a:normAutofit fontScale="90000"/>
          </a:bodyPr>
          <a:lstStyle/>
          <a:p>
            <a:r>
              <a:rPr lang="en-GB" dirty="0"/>
              <a:t>Jobs in Advanced Manufacturing </a:t>
            </a:r>
          </a:p>
        </p:txBody>
      </p:sp>
      <p:sp>
        <p:nvSpPr>
          <p:cNvPr id="5" name="TextBox 4">
            <a:extLst>
              <a:ext uri="{FF2B5EF4-FFF2-40B4-BE49-F238E27FC236}">
                <a16:creationId xmlns:a16="http://schemas.microsoft.com/office/drawing/2014/main" id="{428B9BED-D4DE-53B1-3DF7-2786373049D2}"/>
              </a:ext>
            </a:extLst>
          </p:cNvPr>
          <p:cNvSpPr txBox="1"/>
          <p:nvPr/>
        </p:nvSpPr>
        <p:spPr>
          <a:xfrm>
            <a:off x="4632958" y="294565"/>
            <a:ext cx="3288147" cy="2862322"/>
          </a:xfrm>
          <a:prstGeom prst="rect">
            <a:avLst/>
          </a:prstGeom>
          <a:solidFill>
            <a:srgbClr val="FF99FF"/>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rPr>
              <a:t>Engineering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Manufacturing Engineer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Design Engineer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Robotics Engineer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Additive Manufacturing Specialist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Automation Engineer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Electrical Engineer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Mechanical Engineer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Quality Control Engineer  </a:t>
            </a:r>
          </a:p>
        </p:txBody>
      </p:sp>
      <p:sp>
        <p:nvSpPr>
          <p:cNvPr id="6" name="TextBox 8">
            <a:extLst>
              <a:ext uri="{FF2B5EF4-FFF2-40B4-BE49-F238E27FC236}">
                <a16:creationId xmlns:a16="http://schemas.microsoft.com/office/drawing/2014/main" id="{57F877D1-8B26-9247-CE5A-3B22E54A9576}"/>
              </a:ext>
            </a:extLst>
          </p:cNvPr>
          <p:cNvSpPr txBox="1"/>
          <p:nvPr/>
        </p:nvSpPr>
        <p:spPr>
          <a:xfrm>
            <a:off x="8391932" y="294565"/>
            <a:ext cx="3413988" cy="4247317"/>
          </a:xfrm>
          <a:prstGeom prst="rect">
            <a:avLst/>
          </a:prstGeom>
          <a:solidFill>
            <a:srgbClr val="70AD47">
              <a:lumMod val="60000"/>
              <a:lumOff val="40000"/>
            </a:srgbClr>
          </a:solidFill>
          <a:ln>
            <a:solidFill>
              <a:sysClr val="windowText" lastClr="000000"/>
            </a:solidFill>
          </a:ln>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ysClr val="windowText" lastClr="000000"/>
                </a:solidFill>
                <a:effectLst/>
                <a:uLnTx/>
                <a:uFillTx/>
                <a:latin typeface="Calibri" panose="020F0502020204030204"/>
              </a:rPr>
              <a:t>Corporate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Accounts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HR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Business Administration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Customer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Sales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Marketing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Site Security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Training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Procurement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Health and Safety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Risk and Compliance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Facilities Manager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Energy Manager </a:t>
            </a:r>
          </a:p>
        </p:txBody>
      </p:sp>
      <p:sp>
        <p:nvSpPr>
          <p:cNvPr id="7" name="TextBox 6">
            <a:extLst>
              <a:ext uri="{FF2B5EF4-FFF2-40B4-BE49-F238E27FC236}">
                <a16:creationId xmlns:a16="http://schemas.microsoft.com/office/drawing/2014/main" id="{F2305B7A-8465-8927-47AD-E997B6D3CD33}"/>
              </a:ext>
            </a:extLst>
          </p:cNvPr>
          <p:cNvSpPr txBox="1"/>
          <p:nvPr/>
        </p:nvSpPr>
        <p:spPr>
          <a:xfrm>
            <a:off x="4632958" y="3423920"/>
            <a:ext cx="3288147" cy="3139321"/>
          </a:xfrm>
          <a:prstGeom prst="rect">
            <a:avLst/>
          </a:prstGeom>
          <a:solidFill>
            <a:srgbClr val="FFC000">
              <a:lumMod val="60000"/>
              <a:lumOff val="40000"/>
            </a:srgbClr>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rPr>
              <a:t>Manufacturing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Machine Operator/ Technician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Process Leader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Production Manager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Manufacturing Manager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Quality Control Technician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Welder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Plant Manager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Shift Supervisor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Assembly Technician </a:t>
            </a:r>
          </a:p>
        </p:txBody>
      </p:sp>
      <p:sp>
        <p:nvSpPr>
          <p:cNvPr id="8" name="TextBox 7">
            <a:extLst>
              <a:ext uri="{FF2B5EF4-FFF2-40B4-BE49-F238E27FC236}">
                <a16:creationId xmlns:a16="http://schemas.microsoft.com/office/drawing/2014/main" id="{B1D2CC57-BA28-4469-6AA6-8F31077FA0CB}"/>
              </a:ext>
            </a:extLst>
          </p:cNvPr>
          <p:cNvSpPr txBox="1"/>
          <p:nvPr/>
        </p:nvSpPr>
        <p:spPr>
          <a:xfrm>
            <a:off x="8391932" y="4747338"/>
            <a:ext cx="3521539" cy="1754326"/>
          </a:xfrm>
          <a:prstGeom prst="rect">
            <a:avLst/>
          </a:prstGeom>
          <a:solidFill>
            <a:srgbClr val="5B9BD5">
              <a:lumMod val="60000"/>
              <a:lumOff val="40000"/>
            </a:srgbClr>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rPr>
              <a:t>Warehousing and Logistics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Warehouse Operative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Unmanned Vehicle Operator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Logistics Coordinator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Packer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 </a:t>
            </a:r>
          </a:p>
        </p:txBody>
      </p:sp>
    </p:spTree>
    <p:extLst>
      <p:ext uri="{BB962C8B-B14F-4D97-AF65-F5344CB8AC3E}">
        <p14:creationId xmlns:p14="http://schemas.microsoft.com/office/powerpoint/2010/main" val="75356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5C5A-5BB0-854B-A615-8C3F648056FF}"/>
              </a:ext>
            </a:extLst>
          </p:cNvPr>
          <p:cNvSpPr>
            <a:spLocks noGrp="1"/>
          </p:cNvSpPr>
          <p:nvPr>
            <p:ph type="ctrTitle"/>
          </p:nvPr>
        </p:nvSpPr>
        <p:spPr/>
        <p:txBody>
          <a:bodyPr/>
          <a:lstStyle/>
          <a:p>
            <a:r>
              <a:rPr lang="en-GB" dirty="0"/>
              <a:t>Electrification </a:t>
            </a:r>
          </a:p>
        </p:txBody>
      </p:sp>
    </p:spTree>
    <p:extLst>
      <p:ext uri="{BB962C8B-B14F-4D97-AF65-F5344CB8AC3E}">
        <p14:creationId xmlns:p14="http://schemas.microsoft.com/office/powerpoint/2010/main" val="3333458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CA4B-2A7D-C51C-11F9-3E451705DD20}"/>
              </a:ext>
            </a:extLst>
          </p:cNvPr>
          <p:cNvSpPr>
            <a:spLocks noGrp="1"/>
          </p:cNvSpPr>
          <p:nvPr>
            <p:ph type="title"/>
          </p:nvPr>
        </p:nvSpPr>
        <p:spPr/>
        <p:txBody>
          <a:bodyPr>
            <a:normAutofit fontScale="90000"/>
          </a:bodyPr>
          <a:lstStyle/>
          <a:p>
            <a:r>
              <a:rPr lang="en-GB" dirty="0"/>
              <a:t>Answer the following questions whilst watching the video:</a:t>
            </a:r>
          </a:p>
        </p:txBody>
      </p:sp>
      <p:sp>
        <p:nvSpPr>
          <p:cNvPr id="4" name="Text Placeholder 3">
            <a:extLst>
              <a:ext uri="{FF2B5EF4-FFF2-40B4-BE49-F238E27FC236}">
                <a16:creationId xmlns:a16="http://schemas.microsoft.com/office/drawing/2014/main" id="{5B917A43-1606-795B-28EE-268F13D24812}"/>
              </a:ext>
            </a:extLst>
          </p:cNvPr>
          <p:cNvSpPr>
            <a:spLocks noGrp="1"/>
          </p:cNvSpPr>
          <p:nvPr>
            <p:ph type="body" sz="quarter" idx="11"/>
          </p:nvPr>
        </p:nvSpPr>
        <p:spPr>
          <a:xfrm>
            <a:off x="273571" y="2730183"/>
            <a:ext cx="3761193" cy="3111817"/>
          </a:xfrm>
        </p:spPr>
        <p:txBody>
          <a:bodyPr>
            <a:normAutofit fontScale="55000" lnSpcReduction="20000"/>
          </a:bodyPr>
          <a:lstStyle/>
          <a:p>
            <a:br>
              <a:rPr lang="en-GB" dirty="0"/>
            </a:br>
            <a:r>
              <a:rPr lang="en-GB" dirty="0"/>
              <a:t>What is meant by Electrification?</a:t>
            </a:r>
            <a:br>
              <a:rPr lang="en-GB" dirty="0"/>
            </a:br>
            <a:br>
              <a:rPr lang="en-GB" dirty="0"/>
            </a:br>
            <a:r>
              <a:rPr lang="en-GB" dirty="0"/>
              <a:t>Why is electric vehicle production so important to the North East?</a:t>
            </a:r>
            <a:br>
              <a:rPr lang="en-GB" dirty="0"/>
            </a:br>
            <a:br>
              <a:rPr lang="en-GB" dirty="0"/>
            </a:br>
            <a:r>
              <a:rPr lang="en-GB" dirty="0"/>
              <a:t>What is the name of the electric car produced in Sunderland?</a:t>
            </a:r>
            <a:br>
              <a:rPr lang="en-GB" dirty="0"/>
            </a:br>
            <a:br>
              <a:rPr lang="en-GB" dirty="0"/>
            </a:br>
            <a:r>
              <a:rPr lang="en-GB" dirty="0"/>
              <a:t>What are the 2 different routes the young people at the end of the video have taken into working for Advanced Electric Machines?</a:t>
            </a:r>
            <a:br>
              <a:rPr lang="en-GB" dirty="0"/>
            </a:br>
            <a:br>
              <a:rPr lang="en-GB" dirty="0"/>
            </a:br>
            <a:r>
              <a:rPr lang="en-GB" dirty="0"/>
              <a:t>What could be the benefits of a career in Electrification?</a:t>
            </a:r>
            <a:br>
              <a:rPr lang="en-GB" dirty="0"/>
            </a:br>
            <a:endParaRPr lang="en-GB" dirty="0"/>
          </a:p>
        </p:txBody>
      </p:sp>
      <p:pic>
        <p:nvPicPr>
          <p:cNvPr id="5" name="Online Media 4" title="Careers in electrification">
            <a:hlinkClick r:id="" action="ppaction://media"/>
            <a:extLst>
              <a:ext uri="{FF2B5EF4-FFF2-40B4-BE49-F238E27FC236}">
                <a16:creationId xmlns:a16="http://schemas.microsoft.com/office/drawing/2014/main" id="{E6509829-F496-6FFC-4B64-F49A4C1F1042}"/>
              </a:ext>
            </a:extLst>
          </p:cNvPr>
          <p:cNvPicPr>
            <a:picLocks noRot="1" noChangeAspect="1"/>
          </p:cNvPicPr>
          <p:nvPr>
            <a:videoFile r:link="rId1"/>
          </p:nvPr>
        </p:nvPicPr>
        <p:blipFill>
          <a:blip r:embed="rId3"/>
          <a:stretch>
            <a:fillRect/>
          </a:stretch>
        </p:blipFill>
        <p:spPr>
          <a:xfrm>
            <a:off x="4599220" y="1284228"/>
            <a:ext cx="7319209" cy="4135353"/>
          </a:xfrm>
          <a:prstGeom prst="rect">
            <a:avLst/>
          </a:prstGeom>
          <a:noFill/>
        </p:spPr>
      </p:pic>
    </p:spTree>
    <p:extLst>
      <p:ext uri="{BB962C8B-B14F-4D97-AF65-F5344CB8AC3E}">
        <p14:creationId xmlns:p14="http://schemas.microsoft.com/office/powerpoint/2010/main" val="352027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75C36-B95D-EB71-6E73-8111E945BBC5}"/>
              </a:ext>
            </a:extLst>
          </p:cNvPr>
          <p:cNvSpPr>
            <a:spLocks noGrp="1"/>
          </p:cNvSpPr>
          <p:nvPr>
            <p:ph type="title"/>
          </p:nvPr>
        </p:nvSpPr>
        <p:spPr>
          <a:xfrm>
            <a:off x="288487" y="1792228"/>
            <a:ext cx="3760400" cy="659476"/>
          </a:xfrm>
        </p:spPr>
        <p:txBody>
          <a:bodyPr>
            <a:normAutofit fontScale="90000"/>
          </a:bodyPr>
          <a:lstStyle/>
          <a:p>
            <a:r>
              <a:rPr lang="en-GB" dirty="0"/>
              <a:t>Manufacturing – Employment Forecast  2035 </a:t>
            </a:r>
          </a:p>
        </p:txBody>
      </p:sp>
      <p:sp>
        <p:nvSpPr>
          <p:cNvPr id="4" name="Text Placeholder 3">
            <a:extLst>
              <a:ext uri="{FF2B5EF4-FFF2-40B4-BE49-F238E27FC236}">
                <a16:creationId xmlns:a16="http://schemas.microsoft.com/office/drawing/2014/main" id="{92FEBC48-8DCF-A62B-D0CC-2D8F6C31E2E1}"/>
              </a:ext>
            </a:extLst>
          </p:cNvPr>
          <p:cNvSpPr>
            <a:spLocks noGrp="1"/>
          </p:cNvSpPr>
          <p:nvPr>
            <p:ph type="body" sz="quarter" idx="11"/>
          </p:nvPr>
        </p:nvSpPr>
        <p:spPr>
          <a:xfrm>
            <a:off x="287694" y="3146743"/>
            <a:ext cx="3761193" cy="1787525"/>
          </a:xfrm>
        </p:spPr>
        <p:txBody>
          <a:bodyPr>
            <a:normAutofit fontScale="77500" lnSpcReduction="20000"/>
          </a:bodyPr>
          <a:lstStyle/>
          <a:p>
            <a:r>
              <a:rPr lang="en-GB" dirty="0"/>
              <a:t>80,000* people in the North East currently work in Manufacturing </a:t>
            </a:r>
          </a:p>
          <a:p>
            <a:endParaRPr lang="en-GB" dirty="0"/>
          </a:p>
          <a:p>
            <a:r>
              <a:rPr lang="en-GB" dirty="0"/>
              <a:t>31,200 Vacancies between 2020 and 2035 </a:t>
            </a:r>
          </a:p>
          <a:p>
            <a:endParaRPr lang="en-GB" dirty="0"/>
          </a:p>
        </p:txBody>
      </p:sp>
      <p:pic>
        <p:nvPicPr>
          <p:cNvPr id="5" name="Picture 4">
            <a:extLst>
              <a:ext uri="{FF2B5EF4-FFF2-40B4-BE49-F238E27FC236}">
                <a16:creationId xmlns:a16="http://schemas.microsoft.com/office/drawing/2014/main" id="{C2E268E2-7DC6-AEC8-DCDF-461C9F6A8D04}"/>
              </a:ext>
            </a:extLst>
          </p:cNvPr>
          <p:cNvPicPr>
            <a:picLocks noChangeAspect="1"/>
          </p:cNvPicPr>
          <p:nvPr/>
        </p:nvPicPr>
        <p:blipFill>
          <a:blip r:embed="rId2"/>
          <a:stretch>
            <a:fillRect/>
          </a:stretch>
        </p:blipFill>
        <p:spPr>
          <a:xfrm>
            <a:off x="5102476" y="1204794"/>
            <a:ext cx="6869089" cy="2101327"/>
          </a:xfrm>
          <a:prstGeom prst="rect">
            <a:avLst/>
          </a:prstGeom>
        </p:spPr>
      </p:pic>
      <p:pic>
        <p:nvPicPr>
          <p:cNvPr id="6" name="Picture 5">
            <a:extLst>
              <a:ext uri="{FF2B5EF4-FFF2-40B4-BE49-F238E27FC236}">
                <a16:creationId xmlns:a16="http://schemas.microsoft.com/office/drawing/2014/main" id="{3AEE07BE-500D-296F-C309-A44EE3FB72E5}"/>
              </a:ext>
            </a:extLst>
          </p:cNvPr>
          <p:cNvPicPr>
            <a:picLocks noChangeAspect="1"/>
          </p:cNvPicPr>
          <p:nvPr/>
        </p:nvPicPr>
        <p:blipFill>
          <a:blip r:embed="rId3"/>
          <a:stretch>
            <a:fillRect/>
          </a:stretch>
        </p:blipFill>
        <p:spPr>
          <a:xfrm>
            <a:off x="4752773" y="1204794"/>
            <a:ext cx="3284952" cy="2101327"/>
          </a:xfrm>
          <a:prstGeom prst="rect">
            <a:avLst/>
          </a:prstGeom>
        </p:spPr>
      </p:pic>
      <p:pic>
        <p:nvPicPr>
          <p:cNvPr id="7" name="Picture 6">
            <a:extLst>
              <a:ext uri="{FF2B5EF4-FFF2-40B4-BE49-F238E27FC236}">
                <a16:creationId xmlns:a16="http://schemas.microsoft.com/office/drawing/2014/main" id="{9A05CE97-2B6E-B6D0-212C-308852A09D56}"/>
              </a:ext>
            </a:extLst>
          </p:cNvPr>
          <p:cNvPicPr>
            <a:picLocks noChangeAspect="1"/>
          </p:cNvPicPr>
          <p:nvPr/>
        </p:nvPicPr>
        <p:blipFill>
          <a:blip r:embed="rId4"/>
          <a:stretch>
            <a:fillRect/>
          </a:stretch>
        </p:blipFill>
        <p:spPr>
          <a:xfrm>
            <a:off x="4752773" y="3677751"/>
            <a:ext cx="3284952" cy="2193642"/>
          </a:xfrm>
          <a:prstGeom prst="rect">
            <a:avLst/>
          </a:prstGeom>
        </p:spPr>
      </p:pic>
      <p:pic>
        <p:nvPicPr>
          <p:cNvPr id="8" name="Picture 7">
            <a:extLst>
              <a:ext uri="{FF2B5EF4-FFF2-40B4-BE49-F238E27FC236}">
                <a16:creationId xmlns:a16="http://schemas.microsoft.com/office/drawing/2014/main" id="{BCB81E6C-EBF6-5594-B579-492FCB837DE3}"/>
              </a:ext>
            </a:extLst>
          </p:cNvPr>
          <p:cNvPicPr>
            <a:picLocks noChangeAspect="1"/>
          </p:cNvPicPr>
          <p:nvPr/>
        </p:nvPicPr>
        <p:blipFill>
          <a:blip r:embed="rId5"/>
          <a:stretch>
            <a:fillRect/>
          </a:stretch>
        </p:blipFill>
        <p:spPr>
          <a:xfrm>
            <a:off x="8335211" y="3677751"/>
            <a:ext cx="3523122" cy="2193642"/>
          </a:xfrm>
          <a:prstGeom prst="rect">
            <a:avLst/>
          </a:prstGeom>
        </p:spPr>
      </p:pic>
    </p:spTree>
    <p:extLst>
      <p:ext uri="{BB962C8B-B14F-4D97-AF65-F5344CB8AC3E}">
        <p14:creationId xmlns:p14="http://schemas.microsoft.com/office/powerpoint/2010/main" val="394239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25D960-4D93-4CAA-BAA0-5BDD1FE785E4}"/>
              </a:ext>
            </a:extLst>
          </p:cNvPr>
          <p:cNvPicPr>
            <a:picLocks noChangeAspect="1"/>
          </p:cNvPicPr>
          <p:nvPr/>
        </p:nvPicPr>
        <p:blipFill>
          <a:blip r:embed="rId3"/>
          <a:stretch>
            <a:fillRect/>
          </a:stretch>
        </p:blipFill>
        <p:spPr>
          <a:xfrm>
            <a:off x="-3424" y="5089843"/>
            <a:ext cx="12195424" cy="1771650"/>
          </a:xfrm>
          <a:prstGeom prst="rect">
            <a:avLst/>
          </a:prstGeom>
        </p:spPr>
      </p:pic>
      <p:pic>
        <p:nvPicPr>
          <p:cNvPr id="14" name="Picture 13" descr="A close up of a car&#10;&#10;Description automatically generated">
            <a:extLst>
              <a:ext uri="{FF2B5EF4-FFF2-40B4-BE49-F238E27FC236}">
                <a16:creationId xmlns:a16="http://schemas.microsoft.com/office/drawing/2014/main" id="{5BB62E89-6C0E-45AD-A81D-DC3ACE6A132C}"/>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4190" t="20090" r="2886" b="21067"/>
          <a:stretch/>
        </p:blipFill>
        <p:spPr>
          <a:xfrm>
            <a:off x="0" y="4163"/>
            <a:ext cx="12195424" cy="5483247"/>
          </a:xfrm>
          <a:prstGeom prst="rect">
            <a:avLst/>
          </a:prstGeom>
          <a:solidFill>
            <a:srgbClr val="009FE3"/>
          </a:solidFill>
        </p:spPr>
      </p:pic>
      <p:sp>
        <p:nvSpPr>
          <p:cNvPr id="71" name="Freeform: Shape 7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22F04222-235D-4A19-B705-0DA49D1572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6206" b="6206"/>
          <a:stretch/>
        </p:blipFill>
        <p:spPr bwMode="auto">
          <a:xfrm>
            <a:off x="1246574" y="-43991"/>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81FA5E-43B5-41C7-B52F-4C3D9BBA0E24}"/>
              </a:ext>
            </a:extLst>
          </p:cNvPr>
          <p:cNvPicPr>
            <a:picLocks noChangeAspect="1"/>
          </p:cNvPicPr>
          <p:nvPr/>
        </p:nvPicPr>
        <p:blipFill>
          <a:blip r:embed="rId6">
            <a:extLst>
              <a:ext uri="{28A0092B-C50C-407E-A947-70E740481C1C}">
                <a14:useLocalDpi xmlns:a14="http://schemas.microsoft.com/office/drawing/2010/main" val="0"/>
              </a:ext>
            </a:extLst>
          </a:blip>
          <a:srcRect t="4" b="4"/>
          <a:stretch/>
        </p:blipFill>
        <p:spPr>
          <a:xfrm>
            <a:off x="20" y="2288331"/>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75" name="Oval 7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a:extLst>
              <a:ext uri="{FF2B5EF4-FFF2-40B4-BE49-F238E27FC236}">
                <a16:creationId xmlns:a16="http://schemas.microsoft.com/office/drawing/2014/main" id="{E1B0DD3E-42D6-4314-9C23-8A4EE4AACE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977" r="16977"/>
          <a:stretch/>
        </p:blipFill>
        <p:spPr bwMode="auto">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29808D6-215D-4865-B55D-995BB41FEC4A}"/>
              </a:ext>
            </a:extLst>
          </p:cNvPr>
          <p:cNvPicPr>
            <a:picLocks noChangeAspect="1"/>
          </p:cNvPicPr>
          <p:nvPr/>
        </p:nvPicPr>
        <p:blipFill>
          <a:blip r:embed="rId8">
            <a:extLst>
              <a:ext uri="{28A0092B-C50C-407E-A947-70E740481C1C}">
                <a14:useLocalDpi xmlns:a14="http://schemas.microsoft.com/office/drawing/2010/main" val="0"/>
              </a:ext>
            </a:extLst>
          </a:blip>
          <a:srcRect l="17757" r="17757"/>
          <a:stretch/>
        </p:blipFill>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79" name="Freeform: Shape 78">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2751476-A714-445E-A326-22D35652DF8B}"/>
              </a:ext>
            </a:extLst>
          </p:cNvPr>
          <p:cNvPicPr>
            <a:picLocks noChangeAspect="1"/>
          </p:cNvPicPr>
          <p:nvPr/>
        </p:nvPicPr>
        <p:blipFill>
          <a:blip r:embed="rId9">
            <a:extLst>
              <a:ext uri="{28A0092B-C50C-407E-A947-70E740481C1C}">
                <a14:useLocalDpi xmlns:a14="http://schemas.microsoft.com/office/drawing/2010/main" val="0"/>
              </a:ext>
            </a:extLst>
          </a:blip>
          <a:srcRect l="10958" r="10958"/>
          <a:stretch/>
        </p:blipFill>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pic>
        <p:nvPicPr>
          <p:cNvPr id="16" name="Picture 15" descr="Logo&#10;&#10;Description automatically generated">
            <a:extLst>
              <a:ext uri="{FF2B5EF4-FFF2-40B4-BE49-F238E27FC236}">
                <a16:creationId xmlns:a16="http://schemas.microsoft.com/office/drawing/2014/main" id="{82CF07F7-ECEB-4B3F-B319-551C2C49B7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1922" y="4408175"/>
            <a:ext cx="4431157" cy="2012550"/>
          </a:xfrm>
          <a:prstGeom prst="rect">
            <a:avLst/>
          </a:prstGeom>
        </p:spPr>
      </p:pic>
    </p:spTree>
    <p:extLst>
      <p:ext uri="{BB962C8B-B14F-4D97-AF65-F5344CB8AC3E}">
        <p14:creationId xmlns:p14="http://schemas.microsoft.com/office/powerpoint/2010/main" val="96895154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AE866-E026-6479-43F0-8D2ED83C0918}"/>
              </a:ext>
            </a:extLst>
          </p:cNvPr>
          <p:cNvSpPr>
            <a:spLocks noGrp="1"/>
          </p:cNvSpPr>
          <p:nvPr>
            <p:ph type="title"/>
          </p:nvPr>
        </p:nvSpPr>
        <p:spPr>
          <a:xfrm>
            <a:off x="237687" y="1680468"/>
            <a:ext cx="3760400" cy="659476"/>
          </a:xfrm>
        </p:spPr>
        <p:txBody>
          <a:bodyPr>
            <a:normAutofit fontScale="90000"/>
          </a:bodyPr>
          <a:lstStyle/>
          <a:p>
            <a:r>
              <a:rPr lang="en-GB" dirty="0"/>
              <a:t>What vehicles are manufactured in the North East? </a:t>
            </a:r>
          </a:p>
        </p:txBody>
      </p:sp>
      <p:pic>
        <p:nvPicPr>
          <p:cNvPr id="5" name="Picture 4">
            <a:extLst>
              <a:ext uri="{FF2B5EF4-FFF2-40B4-BE49-F238E27FC236}">
                <a16:creationId xmlns:a16="http://schemas.microsoft.com/office/drawing/2014/main" id="{71426281-59BD-4335-A363-CAD7B35B43C3}"/>
              </a:ext>
            </a:extLst>
          </p:cNvPr>
          <p:cNvPicPr>
            <a:picLocks noChangeAspect="1"/>
          </p:cNvPicPr>
          <p:nvPr/>
        </p:nvPicPr>
        <p:blipFill>
          <a:blip r:embed="rId2"/>
          <a:stretch>
            <a:fillRect/>
          </a:stretch>
        </p:blipFill>
        <p:spPr>
          <a:xfrm>
            <a:off x="4655901" y="401219"/>
            <a:ext cx="3487214" cy="2316681"/>
          </a:xfrm>
          <a:prstGeom prst="rect">
            <a:avLst/>
          </a:prstGeom>
        </p:spPr>
      </p:pic>
      <p:pic>
        <p:nvPicPr>
          <p:cNvPr id="6" name="Picture 5">
            <a:extLst>
              <a:ext uri="{FF2B5EF4-FFF2-40B4-BE49-F238E27FC236}">
                <a16:creationId xmlns:a16="http://schemas.microsoft.com/office/drawing/2014/main" id="{D674AF18-94DC-0695-28C0-A5112318FAAC}"/>
              </a:ext>
            </a:extLst>
          </p:cNvPr>
          <p:cNvPicPr>
            <a:picLocks noChangeAspect="1"/>
          </p:cNvPicPr>
          <p:nvPr/>
        </p:nvPicPr>
        <p:blipFill>
          <a:blip r:embed="rId3"/>
          <a:stretch>
            <a:fillRect/>
          </a:stretch>
        </p:blipFill>
        <p:spPr>
          <a:xfrm>
            <a:off x="8509863" y="401219"/>
            <a:ext cx="3523793" cy="2316681"/>
          </a:xfrm>
          <a:prstGeom prst="rect">
            <a:avLst/>
          </a:prstGeom>
        </p:spPr>
      </p:pic>
      <p:pic>
        <p:nvPicPr>
          <p:cNvPr id="7" name="Picture 6">
            <a:extLst>
              <a:ext uri="{FF2B5EF4-FFF2-40B4-BE49-F238E27FC236}">
                <a16:creationId xmlns:a16="http://schemas.microsoft.com/office/drawing/2014/main" id="{EBE8313B-43E4-7F79-01EF-6082B8828B33}"/>
              </a:ext>
            </a:extLst>
          </p:cNvPr>
          <p:cNvPicPr>
            <a:picLocks noChangeAspect="1"/>
          </p:cNvPicPr>
          <p:nvPr/>
        </p:nvPicPr>
        <p:blipFill>
          <a:blip r:embed="rId4"/>
          <a:stretch>
            <a:fillRect/>
          </a:stretch>
        </p:blipFill>
        <p:spPr>
          <a:xfrm>
            <a:off x="5895272" y="3231764"/>
            <a:ext cx="4548010" cy="3036071"/>
          </a:xfrm>
          <a:prstGeom prst="rect">
            <a:avLst/>
          </a:prstGeom>
        </p:spPr>
      </p:pic>
      <p:pic>
        <p:nvPicPr>
          <p:cNvPr id="3" name="Picture 2">
            <a:extLst>
              <a:ext uri="{FF2B5EF4-FFF2-40B4-BE49-F238E27FC236}">
                <a16:creationId xmlns:a16="http://schemas.microsoft.com/office/drawing/2014/main" id="{E454C1A1-A714-C90B-3E2F-8D3D52670B31}"/>
              </a:ext>
            </a:extLst>
          </p:cNvPr>
          <p:cNvPicPr>
            <a:picLocks noChangeAspect="1"/>
          </p:cNvPicPr>
          <p:nvPr/>
        </p:nvPicPr>
        <p:blipFill>
          <a:blip r:embed="rId4"/>
          <a:stretch>
            <a:fillRect/>
          </a:stretch>
        </p:blipFill>
        <p:spPr>
          <a:xfrm>
            <a:off x="5869110" y="3221604"/>
            <a:ext cx="4548010" cy="3036071"/>
          </a:xfrm>
          <a:prstGeom prst="rect">
            <a:avLst/>
          </a:prstGeom>
        </p:spPr>
      </p:pic>
    </p:spTree>
    <p:extLst>
      <p:ext uri="{BB962C8B-B14F-4D97-AF65-F5344CB8AC3E}">
        <p14:creationId xmlns:p14="http://schemas.microsoft.com/office/powerpoint/2010/main" val="320561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8E3287-B194-4847-B009-A73D495BEC54}"/>
              </a:ext>
            </a:extLst>
          </p:cNvPr>
          <p:cNvSpPr txBox="1"/>
          <p:nvPr/>
        </p:nvSpPr>
        <p:spPr>
          <a:xfrm>
            <a:off x="191662" y="1502639"/>
            <a:ext cx="4895440" cy="4485587"/>
          </a:xfrm>
          <a:prstGeom prst="rect">
            <a:avLst/>
          </a:prstGeom>
          <a:noFill/>
        </p:spPr>
        <p:txBody>
          <a:bodyPr wrap="square" rtlCol="0">
            <a:spAutoFit/>
          </a:bodyPr>
          <a:lstStyle/>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UK Largest car plant</a:t>
            </a:r>
          </a:p>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1.4m cars over 5 years</a:t>
            </a:r>
          </a:p>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Off Highway manufacturers</a:t>
            </a:r>
          </a:p>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Over 150 supporting businesses (Supply chain)</a:t>
            </a:r>
          </a:p>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£8BN per year</a:t>
            </a:r>
          </a:p>
        </p:txBody>
      </p:sp>
      <p:sp>
        <p:nvSpPr>
          <p:cNvPr id="20" name="Title 1">
            <a:extLst>
              <a:ext uri="{FF2B5EF4-FFF2-40B4-BE49-F238E27FC236}">
                <a16:creationId xmlns:a16="http://schemas.microsoft.com/office/drawing/2014/main" id="{C63B4F2D-36EE-4FCE-B924-F2DA56B58B5F}"/>
              </a:ext>
            </a:extLst>
          </p:cNvPr>
          <p:cNvSpPr>
            <a:spLocks noGrp="1"/>
          </p:cNvSpPr>
          <p:nvPr>
            <p:ph type="title"/>
          </p:nvPr>
        </p:nvSpPr>
        <p:spPr>
          <a:xfrm>
            <a:off x="251410" y="198762"/>
            <a:ext cx="6945817" cy="823598"/>
          </a:xfrm>
          <a:solidFill>
            <a:srgbClr val="FFFFFF"/>
          </a:solidFill>
        </p:spPr>
        <p:txBody>
          <a:bodyPr>
            <a:normAutofit/>
          </a:bodyPr>
          <a:lstStyle/>
          <a:p>
            <a:r>
              <a:rPr lang="en-US" sz="3300" dirty="0">
                <a:solidFill>
                  <a:srgbClr val="606262"/>
                </a:solidFill>
                <a:latin typeface="Century Gothic" panose="020B0502020202020204" pitchFamily="34" charset="0"/>
              </a:rPr>
              <a:t>North East Automotive Sector</a:t>
            </a:r>
          </a:p>
        </p:txBody>
      </p:sp>
      <p:pic>
        <p:nvPicPr>
          <p:cNvPr id="4" name="Picture 3">
            <a:extLst>
              <a:ext uri="{FF2B5EF4-FFF2-40B4-BE49-F238E27FC236}">
                <a16:creationId xmlns:a16="http://schemas.microsoft.com/office/drawing/2014/main" id="{43ABD656-9C97-889D-9D31-CCE4C6F0D647}"/>
              </a:ext>
            </a:extLst>
          </p:cNvPr>
          <p:cNvPicPr>
            <a:picLocks noChangeAspect="1"/>
          </p:cNvPicPr>
          <p:nvPr/>
        </p:nvPicPr>
        <p:blipFill>
          <a:blip r:embed="rId3"/>
          <a:stretch>
            <a:fillRect/>
          </a:stretch>
        </p:blipFill>
        <p:spPr>
          <a:xfrm>
            <a:off x="4945115" y="1081220"/>
            <a:ext cx="7180366" cy="4937917"/>
          </a:xfrm>
          <a:prstGeom prst="rect">
            <a:avLst/>
          </a:prstGeom>
        </p:spPr>
      </p:pic>
    </p:spTree>
    <p:extLst>
      <p:ext uri="{BB962C8B-B14F-4D97-AF65-F5344CB8AC3E}">
        <p14:creationId xmlns:p14="http://schemas.microsoft.com/office/powerpoint/2010/main" val="1737874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57F-0121-5F76-FB02-C377DE56F079}"/>
              </a:ext>
            </a:extLst>
          </p:cNvPr>
          <p:cNvSpPr>
            <a:spLocks noGrp="1"/>
          </p:cNvSpPr>
          <p:nvPr>
            <p:ph type="title"/>
          </p:nvPr>
        </p:nvSpPr>
        <p:spPr>
          <a:xfrm>
            <a:off x="288487" y="1395988"/>
            <a:ext cx="3760400" cy="659476"/>
          </a:xfrm>
        </p:spPr>
        <p:txBody>
          <a:bodyPr anchor="ctr">
            <a:normAutofit/>
          </a:bodyPr>
          <a:lstStyle/>
          <a:p>
            <a:r>
              <a:rPr lang="en-GB" dirty="0"/>
              <a:t>Working at Nissan </a:t>
            </a:r>
          </a:p>
        </p:txBody>
      </p:sp>
      <p:pic>
        <p:nvPicPr>
          <p:cNvPr id="5" name="Online Media 4" title="Nissan | Andrew Wilson">
            <a:hlinkClick r:id="" action="ppaction://media"/>
            <a:extLst>
              <a:ext uri="{FF2B5EF4-FFF2-40B4-BE49-F238E27FC236}">
                <a16:creationId xmlns:a16="http://schemas.microsoft.com/office/drawing/2014/main" id="{CB8719B9-B141-7165-3697-2FA138069F99}"/>
              </a:ext>
            </a:extLst>
          </p:cNvPr>
          <p:cNvPicPr>
            <a:picLocks noRot="1" noChangeAspect="1"/>
          </p:cNvPicPr>
          <p:nvPr>
            <a:videoFile r:link="rId1"/>
          </p:nvPr>
        </p:nvPicPr>
        <p:blipFill>
          <a:blip r:embed="rId3"/>
          <a:stretch>
            <a:fillRect/>
          </a:stretch>
        </p:blipFill>
        <p:spPr>
          <a:xfrm>
            <a:off x="4845050" y="1393710"/>
            <a:ext cx="6878638" cy="3886430"/>
          </a:xfrm>
          <a:prstGeom prst="rect">
            <a:avLst/>
          </a:prstGeom>
          <a:noFill/>
        </p:spPr>
      </p:pic>
    </p:spTree>
    <p:extLst>
      <p:ext uri="{BB962C8B-B14F-4D97-AF65-F5344CB8AC3E}">
        <p14:creationId xmlns:p14="http://schemas.microsoft.com/office/powerpoint/2010/main" val="23525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A3ED-7429-08D3-05CE-1B4D3F64A49C}"/>
              </a:ext>
            </a:extLst>
          </p:cNvPr>
          <p:cNvSpPr>
            <a:spLocks noGrp="1"/>
          </p:cNvSpPr>
          <p:nvPr>
            <p:ph type="title"/>
          </p:nvPr>
        </p:nvSpPr>
        <p:spPr/>
        <p:txBody>
          <a:bodyPr/>
          <a:lstStyle/>
          <a:p>
            <a:r>
              <a:rPr lang="en-GB" dirty="0"/>
              <a:t>Inside the Factory </a:t>
            </a:r>
          </a:p>
        </p:txBody>
      </p:sp>
      <p:pic>
        <p:nvPicPr>
          <p:cNvPr id="5" name="Picture 4">
            <a:extLst>
              <a:ext uri="{FF2B5EF4-FFF2-40B4-BE49-F238E27FC236}">
                <a16:creationId xmlns:a16="http://schemas.microsoft.com/office/drawing/2014/main" id="{003FAE42-0E09-2B04-58EC-AB09471594F1}"/>
              </a:ext>
            </a:extLst>
          </p:cNvPr>
          <p:cNvPicPr>
            <a:picLocks noChangeAspect="1"/>
          </p:cNvPicPr>
          <p:nvPr/>
        </p:nvPicPr>
        <p:blipFill>
          <a:blip r:embed="rId2"/>
          <a:stretch>
            <a:fillRect/>
          </a:stretch>
        </p:blipFill>
        <p:spPr>
          <a:xfrm>
            <a:off x="4567733" y="333645"/>
            <a:ext cx="3422373" cy="2277126"/>
          </a:xfrm>
          <a:prstGeom prst="rect">
            <a:avLst/>
          </a:prstGeom>
        </p:spPr>
      </p:pic>
      <p:pic>
        <p:nvPicPr>
          <p:cNvPr id="6" name="Picture 5">
            <a:extLst>
              <a:ext uri="{FF2B5EF4-FFF2-40B4-BE49-F238E27FC236}">
                <a16:creationId xmlns:a16="http://schemas.microsoft.com/office/drawing/2014/main" id="{FB7BA266-239F-C539-91C4-6DDB2BAE745C}"/>
              </a:ext>
            </a:extLst>
          </p:cNvPr>
          <p:cNvPicPr>
            <a:picLocks noChangeAspect="1"/>
          </p:cNvPicPr>
          <p:nvPr/>
        </p:nvPicPr>
        <p:blipFill>
          <a:blip r:embed="rId3"/>
          <a:stretch>
            <a:fillRect/>
          </a:stretch>
        </p:blipFill>
        <p:spPr>
          <a:xfrm>
            <a:off x="8209279" y="333645"/>
            <a:ext cx="3853921" cy="2235361"/>
          </a:xfrm>
          <a:prstGeom prst="rect">
            <a:avLst/>
          </a:prstGeom>
        </p:spPr>
      </p:pic>
      <p:pic>
        <p:nvPicPr>
          <p:cNvPr id="7" name="Picture 6">
            <a:extLst>
              <a:ext uri="{FF2B5EF4-FFF2-40B4-BE49-F238E27FC236}">
                <a16:creationId xmlns:a16="http://schemas.microsoft.com/office/drawing/2014/main" id="{9D301227-FEC0-AC7B-4FEA-84F7DD32921F}"/>
              </a:ext>
            </a:extLst>
          </p:cNvPr>
          <p:cNvPicPr>
            <a:picLocks noChangeAspect="1"/>
          </p:cNvPicPr>
          <p:nvPr/>
        </p:nvPicPr>
        <p:blipFill>
          <a:blip r:embed="rId4"/>
          <a:stretch>
            <a:fillRect/>
          </a:stretch>
        </p:blipFill>
        <p:spPr>
          <a:xfrm>
            <a:off x="4567733" y="2943247"/>
            <a:ext cx="3422372" cy="2561926"/>
          </a:xfrm>
          <a:prstGeom prst="rect">
            <a:avLst/>
          </a:prstGeom>
        </p:spPr>
      </p:pic>
      <p:pic>
        <p:nvPicPr>
          <p:cNvPr id="8" name="Picture 7">
            <a:extLst>
              <a:ext uri="{FF2B5EF4-FFF2-40B4-BE49-F238E27FC236}">
                <a16:creationId xmlns:a16="http://schemas.microsoft.com/office/drawing/2014/main" id="{D312D2A7-9176-24AA-4E59-AC6F9E108EAF}"/>
              </a:ext>
            </a:extLst>
          </p:cNvPr>
          <p:cNvPicPr>
            <a:picLocks noChangeAspect="1"/>
          </p:cNvPicPr>
          <p:nvPr/>
        </p:nvPicPr>
        <p:blipFill>
          <a:blip r:embed="rId5"/>
          <a:stretch>
            <a:fillRect/>
          </a:stretch>
        </p:blipFill>
        <p:spPr>
          <a:xfrm>
            <a:off x="8209279" y="2943247"/>
            <a:ext cx="3804073" cy="2561926"/>
          </a:xfrm>
          <a:prstGeom prst="rect">
            <a:avLst/>
          </a:prstGeom>
        </p:spPr>
      </p:pic>
    </p:spTree>
    <p:extLst>
      <p:ext uri="{BB962C8B-B14F-4D97-AF65-F5344CB8AC3E}">
        <p14:creationId xmlns:p14="http://schemas.microsoft.com/office/powerpoint/2010/main" val="3533536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4837C-8607-A371-0A5B-39A27186BD8F}"/>
              </a:ext>
            </a:extLst>
          </p:cNvPr>
          <p:cNvSpPr>
            <a:spLocks noGrp="1"/>
          </p:cNvSpPr>
          <p:nvPr>
            <p:ph type="ctrTitle"/>
          </p:nvPr>
        </p:nvSpPr>
        <p:spPr/>
        <p:txBody>
          <a:bodyPr>
            <a:normAutofit fontScale="90000"/>
          </a:bodyPr>
          <a:lstStyle/>
          <a:p>
            <a:r>
              <a:rPr lang="en-GB" dirty="0"/>
              <a:t>Careers in Advanced Manufacturing </a:t>
            </a:r>
          </a:p>
        </p:txBody>
      </p:sp>
    </p:spTree>
    <p:extLst>
      <p:ext uri="{BB962C8B-B14F-4D97-AF65-F5344CB8AC3E}">
        <p14:creationId xmlns:p14="http://schemas.microsoft.com/office/powerpoint/2010/main" val="424087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0057-733A-4EFD-484B-95A7A26A94F7}"/>
              </a:ext>
            </a:extLst>
          </p:cNvPr>
          <p:cNvSpPr>
            <a:spLocks noGrp="1"/>
          </p:cNvSpPr>
          <p:nvPr>
            <p:ph type="ctrTitle"/>
          </p:nvPr>
        </p:nvSpPr>
        <p:spPr>
          <a:xfrm>
            <a:off x="803044" y="3429000"/>
            <a:ext cx="5930348" cy="1591711"/>
          </a:xfrm>
        </p:spPr>
        <p:txBody>
          <a:bodyPr>
            <a:normAutofit fontScale="90000"/>
          </a:bodyPr>
          <a:lstStyle/>
          <a:p>
            <a:r>
              <a:rPr lang="en-GB" dirty="0"/>
              <a:t>Agenda </a:t>
            </a:r>
            <a:br>
              <a:rPr lang="en-GB" dirty="0"/>
            </a:br>
            <a:r>
              <a:rPr lang="en-GB" sz="2200" dirty="0"/>
              <a:t>Climate Change &amp; Sustainability</a:t>
            </a:r>
            <a:br>
              <a:rPr lang="en-GB" sz="2200" dirty="0"/>
            </a:br>
            <a:r>
              <a:rPr lang="en-GB" sz="2200" dirty="0"/>
              <a:t>North East Energy Innovation </a:t>
            </a:r>
            <a:br>
              <a:rPr lang="en-GB" sz="2200" dirty="0"/>
            </a:br>
            <a:r>
              <a:rPr lang="en-GB" sz="2200" dirty="0"/>
              <a:t>Manufacturing </a:t>
            </a:r>
            <a:br>
              <a:rPr lang="en-GB" sz="2200" dirty="0"/>
            </a:br>
            <a:r>
              <a:rPr lang="en-GB" sz="2200" dirty="0"/>
              <a:t>Electrification </a:t>
            </a:r>
            <a:br>
              <a:rPr lang="en-GB" sz="2200" dirty="0"/>
            </a:br>
            <a:r>
              <a:rPr lang="en-GB" sz="2200" dirty="0"/>
              <a:t>Skills Employers Want </a:t>
            </a:r>
            <a:br>
              <a:rPr lang="en-GB" dirty="0"/>
            </a:br>
            <a:endParaRPr lang="en-GB" dirty="0"/>
          </a:p>
        </p:txBody>
      </p:sp>
    </p:spTree>
    <p:extLst>
      <p:ext uri="{BB962C8B-B14F-4D97-AF65-F5344CB8AC3E}">
        <p14:creationId xmlns:p14="http://schemas.microsoft.com/office/powerpoint/2010/main" val="1894587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9618-4827-657F-01C2-1E2993256E76}"/>
              </a:ext>
            </a:extLst>
          </p:cNvPr>
          <p:cNvSpPr>
            <a:spLocks noGrp="1"/>
          </p:cNvSpPr>
          <p:nvPr>
            <p:ph type="title"/>
          </p:nvPr>
        </p:nvSpPr>
        <p:spPr/>
        <p:txBody>
          <a:bodyPr>
            <a:normAutofit fontScale="90000"/>
          </a:bodyPr>
          <a:lstStyle/>
          <a:p>
            <a:r>
              <a:rPr lang="en-GB" dirty="0"/>
              <a:t>Ali Coley</a:t>
            </a:r>
            <a:br>
              <a:rPr lang="en-GB" dirty="0"/>
            </a:br>
            <a:r>
              <a:rPr lang="en-GB" dirty="0"/>
              <a:t>Envision AESC </a:t>
            </a:r>
          </a:p>
        </p:txBody>
      </p:sp>
      <p:sp>
        <p:nvSpPr>
          <p:cNvPr id="4" name="Text Placeholder 3">
            <a:extLst>
              <a:ext uri="{FF2B5EF4-FFF2-40B4-BE49-F238E27FC236}">
                <a16:creationId xmlns:a16="http://schemas.microsoft.com/office/drawing/2014/main" id="{F3E80437-0F88-FA0F-4744-06DD4DCBDB6A}"/>
              </a:ext>
            </a:extLst>
          </p:cNvPr>
          <p:cNvSpPr>
            <a:spLocks noGrp="1"/>
          </p:cNvSpPr>
          <p:nvPr>
            <p:ph type="body" sz="quarter" idx="11"/>
          </p:nvPr>
        </p:nvSpPr>
        <p:spPr>
          <a:xfrm>
            <a:off x="261532" y="2252663"/>
            <a:ext cx="3761193" cy="3209349"/>
          </a:xfrm>
        </p:spPr>
        <p:txBody>
          <a:bodyPr>
            <a:normAutofit fontScale="77500" lnSpcReduction="20000"/>
          </a:bodyPr>
          <a:lstStyle/>
          <a:p>
            <a:r>
              <a:rPr lang="en-GB" dirty="0"/>
              <a:t>What does the company do?</a:t>
            </a:r>
          </a:p>
          <a:p>
            <a:r>
              <a:rPr lang="en-GB" dirty="0"/>
              <a:t>What job does the speaker have and what types of things do they do in the role?</a:t>
            </a:r>
          </a:p>
          <a:p>
            <a:r>
              <a:rPr lang="en-GB" dirty="0"/>
              <a:t>What qualifications do you need to get the job?</a:t>
            </a:r>
          </a:p>
          <a:p>
            <a:r>
              <a:rPr lang="en-GB" dirty="0"/>
              <a:t>What skills are important to the job?</a:t>
            </a:r>
          </a:p>
          <a:p>
            <a:r>
              <a:rPr lang="en-GB" dirty="0"/>
              <a:t>How can you find out more about jobs such as these?</a:t>
            </a:r>
          </a:p>
          <a:p>
            <a:endParaRPr lang="en-GB" dirty="0"/>
          </a:p>
        </p:txBody>
      </p:sp>
      <p:pic>
        <p:nvPicPr>
          <p:cNvPr id="5" name="Online Media 4" title="Ali Coley Updated    Envision AESC STEM video">
            <a:hlinkClick r:id="" action="ppaction://media"/>
            <a:extLst>
              <a:ext uri="{FF2B5EF4-FFF2-40B4-BE49-F238E27FC236}">
                <a16:creationId xmlns:a16="http://schemas.microsoft.com/office/drawing/2014/main" id="{53F8138F-3B2B-E446-6DC8-377ED9AC0EAF}"/>
              </a:ext>
            </a:extLst>
          </p:cNvPr>
          <p:cNvPicPr>
            <a:picLocks noRot="1" noChangeAspect="1"/>
          </p:cNvPicPr>
          <p:nvPr>
            <a:videoFile r:link="rId1"/>
          </p:nvPr>
        </p:nvPicPr>
        <p:blipFill>
          <a:blip r:embed="rId3"/>
          <a:stretch>
            <a:fillRect/>
          </a:stretch>
        </p:blipFill>
        <p:spPr>
          <a:xfrm>
            <a:off x="4582195" y="1141988"/>
            <a:ext cx="7348273" cy="4151774"/>
          </a:xfrm>
          <a:prstGeom prst="rect">
            <a:avLst/>
          </a:prstGeom>
        </p:spPr>
      </p:pic>
    </p:spTree>
    <p:extLst>
      <p:ext uri="{BB962C8B-B14F-4D97-AF65-F5344CB8AC3E}">
        <p14:creationId xmlns:p14="http://schemas.microsoft.com/office/powerpoint/2010/main" val="426396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96CC3-E883-B5A6-7735-C14838E327C4}"/>
              </a:ext>
            </a:extLst>
          </p:cNvPr>
          <p:cNvSpPr>
            <a:spLocks noGrp="1"/>
          </p:cNvSpPr>
          <p:nvPr>
            <p:ph type="ctrTitle"/>
          </p:nvPr>
        </p:nvSpPr>
        <p:spPr/>
        <p:txBody>
          <a:bodyPr>
            <a:normAutofit fontScale="90000"/>
          </a:bodyPr>
          <a:lstStyle/>
          <a:p>
            <a:r>
              <a:rPr lang="en-GB" dirty="0"/>
              <a:t>Skills Employers Want </a:t>
            </a:r>
          </a:p>
        </p:txBody>
      </p:sp>
    </p:spTree>
    <p:extLst>
      <p:ext uri="{BB962C8B-B14F-4D97-AF65-F5344CB8AC3E}">
        <p14:creationId xmlns:p14="http://schemas.microsoft.com/office/powerpoint/2010/main" val="1097468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938F-9E7F-E009-C7EF-91F222DEE6D8}"/>
              </a:ext>
            </a:extLst>
          </p:cNvPr>
          <p:cNvSpPr>
            <a:spLocks noGrp="1"/>
          </p:cNvSpPr>
          <p:nvPr>
            <p:ph type="title"/>
          </p:nvPr>
        </p:nvSpPr>
        <p:spPr>
          <a:xfrm>
            <a:off x="288487" y="1395988"/>
            <a:ext cx="3760400" cy="659476"/>
          </a:xfrm>
        </p:spPr>
        <p:txBody>
          <a:bodyPr anchor="ctr">
            <a:normAutofit/>
          </a:bodyPr>
          <a:lstStyle/>
          <a:p>
            <a:r>
              <a:rPr lang="en-GB" sz="2700"/>
              <a:t>North East Future Skills </a:t>
            </a:r>
          </a:p>
        </p:txBody>
      </p:sp>
      <p:sp>
        <p:nvSpPr>
          <p:cNvPr id="4" name="Text Placeholder 3">
            <a:extLst>
              <a:ext uri="{FF2B5EF4-FFF2-40B4-BE49-F238E27FC236}">
                <a16:creationId xmlns:a16="http://schemas.microsoft.com/office/drawing/2014/main" id="{A1543E7C-89EE-F984-3C53-F91E3D4898DF}"/>
              </a:ext>
            </a:extLst>
          </p:cNvPr>
          <p:cNvSpPr>
            <a:spLocks noGrp="1"/>
          </p:cNvSpPr>
          <p:nvPr>
            <p:ph type="body" sz="quarter" idx="11"/>
          </p:nvPr>
        </p:nvSpPr>
        <p:spPr>
          <a:xfrm>
            <a:off x="261532" y="2252663"/>
            <a:ext cx="3761193" cy="1787525"/>
          </a:xfrm>
        </p:spPr>
        <p:txBody>
          <a:bodyPr>
            <a:normAutofit/>
          </a:bodyPr>
          <a:lstStyle/>
          <a:p>
            <a:r>
              <a:rPr lang="en-GB" sz="2000"/>
              <a:t>Do you understand these terms?​</a:t>
            </a:r>
          </a:p>
          <a:p>
            <a:r>
              <a:rPr lang="en-GB" sz="2000"/>
              <a:t>Why do you think they are important to employers?​</a:t>
            </a:r>
          </a:p>
          <a:p>
            <a:r>
              <a:rPr lang="en-GB" sz="2000"/>
              <a:t>How do you think you could demonstrate these skills? </a:t>
            </a:r>
          </a:p>
        </p:txBody>
      </p:sp>
      <p:graphicFrame>
        <p:nvGraphicFramePr>
          <p:cNvPr id="6" name="Content Placeholder 2">
            <a:extLst>
              <a:ext uri="{FF2B5EF4-FFF2-40B4-BE49-F238E27FC236}">
                <a16:creationId xmlns:a16="http://schemas.microsoft.com/office/drawing/2014/main" id="{216ED6C8-B371-6BA7-D873-366D5F3699EC}"/>
              </a:ext>
            </a:extLst>
          </p:cNvPr>
          <p:cNvGraphicFramePr>
            <a:graphicFrameLocks noGrp="1"/>
          </p:cNvGraphicFramePr>
          <p:nvPr>
            <p:ph sz="quarter" idx="10"/>
            <p:extLst>
              <p:ext uri="{D42A27DB-BD31-4B8C-83A1-F6EECF244321}">
                <p14:modId xmlns:p14="http://schemas.microsoft.com/office/powerpoint/2010/main" val="2841980299"/>
              </p:ext>
            </p:extLst>
          </p:nvPr>
        </p:nvGraphicFramePr>
        <p:xfrm>
          <a:off x="4845050" y="709613"/>
          <a:ext cx="6878638" cy="525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6045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7F97-ACA3-28D2-11E3-0698C970E994}"/>
              </a:ext>
            </a:extLst>
          </p:cNvPr>
          <p:cNvSpPr>
            <a:spLocks noGrp="1"/>
          </p:cNvSpPr>
          <p:nvPr>
            <p:ph type="ctrTitle"/>
          </p:nvPr>
        </p:nvSpPr>
        <p:spPr/>
        <p:txBody>
          <a:bodyPr/>
          <a:lstStyle/>
          <a:p>
            <a:r>
              <a:rPr lang="en-GB" dirty="0"/>
              <a:t>Thank You </a:t>
            </a:r>
          </a:p>
        </p:txBody>
      </p:sp>
    </p:spTree>
    <p:extLst>
      <p:ext uri="{BB962C8B-B14F-4D97-AF65-F5344CB8AC3E}">
        <p14:creationId xmlns:p14="http://schemas.microsoft.com/office/powerpoint/2010/main" val="4206199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881B01-7F40-D8FA-0308-9FC46AD07A68}"/>
              </a:ext>
            </a:extLst>
          </p:cNvPr>
          <p:cNvSpPr>
            <a:spLocks noGrp="1"/>
          </p:cNvSpPr>
          <p:nvPr>
            <p:ph type="title"/>
          </p:nvPr>
        </p:nvSpPr>
        <p:spPr>
          <a:xfrm>
            <a:off x="288487" y="1395988"/>
            <a:ext cx="3760400" cy="659476"/>
          </a:xfrm>
        </p:spPr>
        <p:txBody>
          <a:bodyPr anchor="ctr">
            <a:normAutofit/>
          </a:bodyPr>
          <a:lstStyle/>
          <a:p>
            <a:r>
              <a:rPr lang="en-US" sz="2700"/>
              <a:t>Presenter Introduction </a:t>
            </a:r>
          </a:p>
        </p:txBody>
      </p:sp>
      <p:sp>
        <p:nvSpPr>
          <p:cNvPr id="14" name="Content Placeholder 2">
            <a:extLst>
              <a:ext uri="{FF2B5EF4-FFF2-40B4-BE49-F238E27FC236}">
                <a16:creationId xmlns:a16="http://schemas.microsoft.com/office/drawing/2014/main" id="{884302EA-9595-2472-F573-7A8E9C783AD7}"/>
              </a:ext>
            </a:extLst>
          </p:cNvPr>
          <p:cNvSpPr>
            <a:spLocks noGrp="1"/>
          </p:cNvSpPr>
          <p:nvPr>
            <p:ph sz="quarter" idx="10"/>
          </p:nvPr>
        </p:nvSpPr>
        <p:spPr>
          <a:xfrm>
            <a:off x="4845050" y="709613"/>
            <a:ext cx="6878638" cy="5254625"/>
          </a:xfrm>
        </p:spPr>
        <p:txBody>
          <a:bodyPr/>
          <a:lstStyle/>
          <a:p>
            <a:endParaRPr lang="en-US"/>
          </a:p>
        </p:txBody>
      </p:sp>
    </p:spTree>
    <p:extLst>
      <p:ext uri="{BB962C8B-B14F-4D97-AF65-F5344CB8AC3E}">
        <p14:creationId xmlns:p14="http://schemas.microsoft.com/office/powerpoint/2010/main" val="204044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67BB78-F927-75D4-6F69-BDF8D97F5422}"/>
              </a:ext>
            </a:extLst>
          </p:cNvPr>
          <p:cNvSpPr>
            <a:spLocks noGrp="1"/>
          </p:cNvSpPr>
          <p:nvPr>
            <p:ph type="title"/>
          </p:nvPr>
        </p:nvSpPr>
        <p:spPr>
          <a:xfrm>
            <a:off x="288487" y="1395988"/>
            <a:ext cx="3760400" cy="659476"/>
          </a:xfrm>
        </p:spPr>
        <p:txBody>
          <a:bodyPr anchor="ctr">
            <a:normAutofit/>
          </a:bodyPr>
          <a:lstStyle/>
          <a:p>
            <a:r>
              <a:rPr lang="en-US" dirty="0"/>
              <a:t>Climate Change </a:t>
            </a:r>
          </a:p>
        </p:txBody>
      </p:sp>
      <p:pic>
        <p:nvPicPr>
          <p:cNvPr id="4" name="Online Media 3" title="Climate Change - The Facts with Sir David Attenborough">
            <a:hlinkClick r:id="" action="ppaction://media"/>
            <a:extLst>
              <a:ext uri="{FF2B5EF4-FFF2-40B4-BE49-F238E27FC236}">
                <a16:creationId xmlns:a16="http://schemas.microsoft.com/office/drawing/2014/main" id="{F56B0BED-27E4-A83B-CF72-E683CB3244F0}"/>
              </a:ext>
            </a:extLst>
          </p:cNvPr>
          <p:cNvPicPr>
            <a:picLocks noGrp="1" noRot="1" noChangeAspect="1"/>
          </p:cNvPicPr>
          <p:nvPr>
            <p:ph sz="quarter" idx="10"/>
            <a:videoFile r:link="rId1"/>
          </p:nvPr>
        </p:nvPicPr>
        <p:blipFill>
          <a:blip r:embed="rId3"/>
          <a:stretch>
            <a:fillRect/>
          </a:stretch>
        </p:blipFill>
        <p:spPr>
          <a:xfrm>
            <a:off x="4845050" y="757436"/>
            <a:ext cx="6878638" cy="5158978"/>
          </a:xfrm>
          <a:prstGeom prst="rect">
            <a:avLst/>
          </a:prstGeom>
          <a:noFill/>
        </p:spPr>
      </p:pic>
    </p:spTree>
    <p:extLst>
      <p:ext uri="{BB962C8B-B14F-4D97-AF65-F5344CB8AC3E}">
        <p14:creationId xmlns:p14="http://schemas.microsoft.com/office/powerpoint/2010/main" val="270690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F7AE31-6F4B-1C0A-2EE6-CAF6BD2ACDB7}"/>
              </a:ext>
            </a:extLst>
          </p:cNvPr>
          <p:cNvSpPr>
            <a:spLocks noGrp="1"/>
          </p:cNvSpPr>
          <p:nvPr>
            <p:ph type="title"/>
          </p:nvPr>
        </p:nvSpPr>
        <p:spPr>
          <a:xfrm>
            <a:off x="262325" y="2157988"/>
            <a:ext cx="3760400" cy="659476"/>
          </a:xfrm>
        </p:spPr>
        <p:txBody>
          <a:bodyPr>
            <a:normAutofit fontScale="90000"/>
          </a:bodyPr>
          <a:lstStyle/>
          <a:p>
            <a:r>
              <a:rPr lang="en-US" dirty="0"/>
              <a:t>United Nations Sustainability Development Goals </a:t>
            </a:r>
          </a:p>
        </p:txBody>
      </p:sp>
      <p:pic>
        <p:nvPicPr>
          <p:cNvPr id="5" name="Picture 4">
            <a:extLst>
              <a:ext uri="{FF2B5EF4-FFF2-40B4-BE49-F238E27FC236}">
                <a16:creationId xmlns:a16="http://schemas.microsoft.com/office/drawing/2014/main" id="{C83F9682-5F85-A76B-4F23-CE8CB8264DE7}"/>
              </a:ext>
            </a:extLst>
          </p:cNvPr>
          <p:cNvPicPr>
            <a:picLocks noChangeAspect="1"/>
          </p:cNvPicPr>
          <p:nvPr/>
        </p:nvPicPr>
        <p:blipFill>
          <a:blip r:embed="rId2"/>
          <a:stretch>
            <a:fillRect/>
          </a:stretch>
        </p:blipFill>
        <p:spPr>
          <a:xfrm>
            <a:off x="4629031" y="1209040"/>
            <a:ext cx="7440097" cy="4259455"/>
          </a:xfrm>
          <a:prstGeom prst="rect">
            <a:avLst/>
          </a:prstGeom>
          <a:noFill/>
        </p:spPr>
      </p:pic>
    </p:spTree>
    <p:extLst>
      <p:ext uri="{BB962C8B-B14F-4D97-AF65-F5344CB8AC3E}">
        <p14:creationId xmlns:p14="http://schemas.microsoft.com/office/powerpoint/2010/main" val="2060954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E72E7B-8E2B-92D0-6F5F-AA8311CF1053}"/>
              </a:ext>
            </a:extLst>
          </p:cNvPr>
          <p:cNvPicPr>
            <a:picLocks noChangeAspect="1"/>
          </p:cNvPicPr>
          <p:nvPr/>
        </p:nvPicPr>
        <p:blipFill>
          <a:blip r:embed="rId2"/>
          <a:stretch>
            <a:fillRect/>
          </a:stretch>
        </p:blipFill>
        <p:spPr>
          <a:xfrm>
            <a:off x="4834109" y="994447"/>
            <a:ext cx="7096359" cy="5011346"/>
          </a:xfrm>
          <a:prstGeom prst="rect">
            <a:avLst/>
          </a:prstGeom>
        </p:spPr>
      </p:pic>
    </p:spTree>
    <p:extLst>
      <p:ext uri="{BB962C8B-B14F-4D97-AF65-F5344CB8AC3E}">
        <p14:creationId xmlns:p14="http://schemas.microsoft.com/office/powerpoint/2010/main" val="2934048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0375-23DD-9984-001B-27B297CFCE9A}"/>
              </a:ext>
            </a:extLst>
          </p:cNvPr>
          <p:cNvSpPr>
            <a:spLocks noGrp="1"/>
          </p:cNvSpPr>
          <p:nvPr>
            <p:ph type="title"/>
          </p:nvPr>
        </p:nvSpPr>
        <p:spPr/>
        <p:txBody>
          <a:bodyPr>
            <a:normAutofit fontScale="90000"/>
          </a:bodyPr>
          <a:lstStyle/>
          <a:p>
            <a:r>
              <a:rPr lang="en-GB" dirty="0"/>
              <a:t>North East Energy Innovation </a:t>
            </a:r>
          </a:p>
        </p:txBody>
      </p:sp>
      <p:pic>
        <p:nvPicPr>
          <p:cNvPr id="5" name="Picture 4">
            <a:extLst>
              <a:ext uri="{FF2B5EF4-FFF2-40B4-BE49-F238E27FC236}">
                <a16:creationId xmlns:a16="http://schemas.microsoft.com/office/drawing/2014/main" id="{97253003-E2DB-0408-31B3-4E00D6C384AB}"/>
              </a:ext>
            </a:extLst>
          </p:cNvPr>
          <p:cNvPicPr>
            <a:picLocks noChangeAspect="1"/>
          </p:cNvPicPr>
          <p:nvPr/>
        </p:nvPicPr>
        <p:blipFill>
          <a:blip r:embed="rId2"/>
          <a:stretch>
            <a:fillRect/>
          </a:stretch>
        </p:blipFill>
        <p:spPr>
          <a:xfrm>
            <a:off x="4660228" y="629631"/>
            <a:ext cx="3324263" cy="1787525"/>
          </a:xfrm>
          <a:prstGeom prst="rect">
            <a:avLst/>
          </a:prstGeom>
        </p:spPr>
      </p:pic>
      <p:pic>
        <p:nvPicPr>
          <p:cNvPr id="6" name="Picture 5">
            <a:extLst>
              <a:ext uri="{FF2B5EF4-FFF2-40B4-BE49-F238E27FC236}">
                <a16:creationId xmlns:a16="http://schemas.microsoft.com/office/drawing/2014/main" id="{113B4F17-AF5F-474D-5D27-DE81F3BA42A9}"/>
              </a:ext>
            </a:extLst>
          </p:cNvPr>
          <p:cNvPicPr>
            <a:picLocks noChangeAspect="1"/>
          </p:cNvPicPr>
          <p:nvPr/>
        </p:nvPicPr>
        <p:blipFill>
          <a:blip r:embed="rId3"/>
          <a:stretch>
            <a:fillRect/>
          </a:stretch>
        </p:blipFill>
        <p:spPr>
          <a:xfrm>
            <a:off x="4654892" y="2600871"/>
            <a:ext cx="3329599" cy="1787525"/>
          </a:xfrm>
          <a:prstGeom prst="rect">
            <a:avLst/>
          </a:prstGeom>
        </p:spPr>
      </p:pic>
      <p:pic>
        <p:nvPicPr>
          <p:cNvPr id="8" name="Picture 7">
            <a:extLst>
              <a:ext uri="{FF2B5EF4-FFF2-40B4-BE49-F238E27FC236}">
                <a16:creationId xmlns:a16="http://schemas.microsoft.com/office/drawing/2014/main" id="{3FB70358-DE75-B6A9-0255-C230B8416930}"/>
              </a:ext>
            </a:extLst>
          </p:cNvPr>
          <p:cNvPicPr>
            <a:picLocks noChangeAspect="1"/>
          </p:cNvPicPr>
          <p:nvPr/>
        </p:nvPicPr>
        <p:blipFill>
          <a:blip r:embed="rId4"/>
          <a:stretch>
            <a:fillRect/>
          </a:stretch>
        </p:blipFill>
        <p:spPr>
          <a:xfrm>
            <a:off x="4654892" y="4691795"/>
            <a:ext cx="3329599" cy="1790395"/>
          </a:xfrm>
          <a:prstGeom prst="rect">
            <a:avLst/>
          </a:prstGeom>
        </p:spPr>
      </p:pic>
      <p:pic>
        <p:nvPicPr>
          <p:cNvPr id="9" name="Picture 8">
            <a:extLst>
              <a:ext uri="{FF2B5EF4-FFF2-40B4-BE49-F238E27FC236}">
                <a16:creationId xmlns:a16="http://schemas.microsoft.com/office/drawing/2014/main" id="{56C7AAFA-A3CB-63DF-6BFF-BD4515AB60C5}"/>
              </a:ext>
            </a:extLst>
          </p:cNvPr>
          <p:cNvPicPr>
            <a:picLocks noChangeAspect="1"/>
          </p:cNvPicPr>
          <p:nvPr/>
        </p:nvPicPr>
        <p:blipFill>
          <a:blip r:embed="rId5"/>
          <a:stretch>
            <a:fillRect/>
          </a:stretch>
        </p:blipFill>
        <p:spPr>
          <a:xfrm>
            <a:off x="8320781" y="629631"/>
            <a:ext cx="3329599" cy="1792861"/>
          </a:xfrm>
          <a:prstGeom prst="rect">
            <a:avLst/>
          </a:prstGeom>
        </p:spPr>
      </p:pic>
      <p:pic>
        <p:nvPicPr>
          <p:cNvPr id="10" name="Picture 9">
            <a:extLst>
              <a:ext uri="{FF2B5EF4-FFF2-40B4-BE49-F238E27FC236}">
                <a16:creationId xmlns:a16="http://schemas.microsoft.com/office/drawing/2014/main" id="{C0856DC3-0C92-8B7C-479E-97B5BD1F6913}"/>
              </a:ext>
            </a:extLst>
          </p:cNvPr>
          <p:cNvPicPr>
            <a:picLocks noChangeAspect="1"/>
          </p:cNvPicPr>
          <p:nvPr/>
        </p:nvPicPr>
        <p:blipFill>
          <a:blip r:embed="rId6"/>
          <a:stretch>
            <a:fillRect/>
          </a:stretch>
        </p:blipFill>
        <p:spPr>
          <a:xfrm>
            <a:off x="8320780" y="2642647"/>
            <a:ext cx="3329600" cy="1792862"/>
          </a:xfrm>
          <a:prstGeom prst="rect">
            <a:avLst/>
          </a:prstGeom>
        </p:spPr>
      </p:pic>
      <p:pic>
        <p:nvPicPr>
          <p:cNvPr id="11" name="Picture 10">
            <a:extLst>
              <a:ext uri="{FF2B5EF4-FFF2-40B4-BE49-F238E27FC236}">
                <a16:creationId xmlns:a16="http://schemas.microsoft.com/office/drawing/2014/main" id="{A5A8704E-B4AF-D84E-90C5-7DC273E5717F}"/>
              </a:ext>
            </a:extLst>
          </p:cNvPr>
          <p:cNvPicPr>
            <a:picLocks noChangeAspect="1"/>
          </p:cNvPicPr>
          <p:nvPr/>
        </p:nvPicPr>
        <p:blipFill>
          <a:blip r:embed="rId7"/>
          <a:stretch>
            <a:fillRect/>
          </a:stretch>
        </p:blipFill>
        <p:spPr>
          <a:xfrm>
            <a:off x="8320780" y="4691795"/>
            <a:ext cx="3339540" cy="1792862"/>
          </a:xfrm>
          <a:prstGeom prst="rect">
            <a:avLst/>
          </a:prstGeom>
        </p:spPr>
      </p:pic>
    </p:spTree>
    <p:extLst>
      <p:ext uri="{BB962C8B-B14F-4D97-AF65-F5344CB8AC3E}">
        <p14:creationId xmlns:p14="http://schemas.microsoft.com/office/powerpoint/2010/main" val="338311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3C47-CAE4-38F1-9F11-36222496A2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1937329-F5FE-300A-B0AF-5B14B1369475}"/>
              </a:ext>
            </a:extLst>
          </p:cNvPr>
          <p:cNvSpPr>
            <a:spLocks noGrp="1"/>
          </p:cNvSpPr>
          <p:nvPr>
            <p:ph sz="quarter" idx="10"/>
          </p:nvPr>
        </p:nvSpPr>
        <p:spPr/>
        <p:txBody>
          <a:bodyPr/>
          <a:lstStyle/>
          <a:p>
            <a:endParaRPr lang="en-GB"/>
          </a:p>
        </p:txBody>
      </p:sp>
      <p:sp>
        <p:nvSpPr>
          <p:cNvPr id="4" name="Text Placeholder 3">
            <a:extLst>
              <a:ext uri="{FF2B5EF4-FFF2-40B4-BE49-F238E27FC236}">
                <a16:creationId xmlns:a16="http://schemas.microsoft.com/office/drawing/2014/main" id="{7B95A19D-7F8E-E79F-8347-573E9CC86757}"/>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BFB4ED07-CE97-8F4D-AD26-A99642D7597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11539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5834-6C8E-4BF8-8B2F-43217F8E54D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4015BF0-69AE-71AB-A1C8-AB636ECDE08B}"/>
              </a:ext>
            </a:extLst>
          </p:cNvPr>
          <p:cNvSpPr>
            <a:spLocks noGrp="1"/>
          </p:cNvSpPr>
          <p:nvPr>
            <p:ph sz="quarter" idx="10"/>
          </p:nvPr>
        </p:nvSpPr>
        <p:spPr/>
        <p:txBody>
          <a:bodyPr/>
          <a:lstStyle/>
          <a:p>
            <a:endParaRPr lang="en-GB"/>
          </a:p>
        </p:txBody>
      </p:sp>
      <p:sp>
        <p:nvSpPr>
          <p:cNvPr id="4" name="Text Placeholder 3">
            <a:extLst>
              <a:ext uri="{FF2B5EF4-FFF2-40B4-BE49-F238E27FC236}">
                <a16:creationId xmlns:a16="http://schemas.microsoft.com/office/drawing/2014/main" id="{6BA6731B-5B8A-2125-C83F-262AA1F56EE8}"/>
              </a:ext>
            </a:extLst>
          </p:cNvPr>
          <p:cNvSpPr>
            <a:spLocks noGrp="1"/>
          </p:cNvSpPr>
          <p:nvPr>
            <p:ph type="body" sz="quarter" idx="11"/>
          </p:nvPr>
        </p:nvSpPr>
        <p:spPr/>
        <p:txBody>
          <a:bodyPr/>
          <a:lstStyle/>
          <a:p>
            <a:endParaRPr lang="en-GB"/>
          </a:p>
        </p:txBody>
      </p:sp>
      <p:pic>
        <p:nvPicPr>
          <p:cNvPr id="5" name="Online Media 4" title="Make It In Advanced Manufacturing">
            <a:hlinkClick r:id="" action="ppaction://media"/>
            <a:extLst>
              <a:ext uri="{FF2B5EF4-FFF2-40B4-BE49-F238E27FC236}">
                <a16:creationId xmlns:a16="http://schemas.microsoft.com/office/drawing/2014/main" id="{98B951A0-7E6E-8835-E625-A7126BE0AC54}"/>
              </a:ext>
            </a:extLst>
          </p:cNvPr>
          <p:cNvPicPr>
            <a:picLocks noRot="1" noChangeAspect="1"/>
          </p:cNvPicPr>
          <p:nvPr>
            <a:videoFile r:link="rId1"/>
          </p:nvPr>
        </p:nvPicPr>
        <p:blipFill>
          <a:blip r:embed="rId3"/>
          <a:srcRect b="44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72483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Purple theme">
  <a:themeElements>
    <a:clrScheme name="North East Combined Authority">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al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nge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Black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CC21FE81E44342A74639D0638ED448" ma:contentTypeVersion="5" ma:contentTypeDescription="Create a new document." ma:contentTypeScope="" ma:versionID="d3e83dda32f35bc04dcbc9abb08903a0">
  <xsd:schema xmlns:xsd="http://www.w3.org/2001/XMLSchema" xmlns:xs="http://www.w3.org/2001/XMLSchema" xmlns:p="http://schemas.microsoft.com/office/2006/metadata/properties" xmlns:ns2="ae7671f8-63a3-45ce-bd21-b5a719d4a12e" xmlns:ns3="31545d19-d4a3-43ad-9c0b-412c4e24d627" xmlns:ns4="993e6cba-b68b-4371-b50a-4ee2f97b2db8" xmlns:ns5="5fdfd17d-da80-475e-a8d1-eb7a6ebfc63a" targetNamespace="http://schemas.microsoft.com/office/2006/metadata/properties" ma:root="true" ma:fieldsID="9011bcec47c6223963db380cdc830e28" ns2:_="" ns3:_="" ns4:_="" ns5:_="">
    <xsd:import namespace="ae7671f8-63a3-45ce-bd21-b5a719d4a12e"/>
    <xsd:import namespace="31545d19-d4a3-43ad-9c0b-412c4e24d627"/>
    <xsd:import namespace="993e6cba-b68b-4371-b50a-4ee2f97b2db8"/>
    <xsd:import namespace="5fdfd17d-da80-475e-a8d1-eb7a6ebfc63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OCR" minOccurs="0"/>
                <xsd:element ref="ns4:lcf76f155ced4ddcb4097134ff3c332f" minOccurs="0"/>
                <xsd:element ref="ns5:TaxCatchAll"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7671f8-63a3-45ce-bd21-b5a719d4a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545d19-d4a3-43ad-9c0b-412c4e24d62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3e6cba-b68b-4371-b50a-4ee2f97b2db8"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2e46b9b-9eb4-4263-a0bd-b634727372a0" ma:termSetId="09814cd3-568e-fe90-9814-8d621ff8fb84" ma:anchorId="fba54fb3-c3e1-fe81-a776-ca4b69148c4d" ma:open="true" ma:isKeyword="false">
      <xsd:complexType>
        <xsd:sequence>
          <xsd:element ref="pc:Terms" minOccurs="0" maxOccurs="1"/>
        </xsd:sequence>
      </xsd:complex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dfd17d-da80-475e-a8d1-eb7a6ebfc6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b04ce92-08ff-46ba-a305-63b85c70d37a}" ma:internalName="TaxCatchAll" ma:showField="CatchAllData" ma:web="5fdfd17d-da80-475e-a8d1-eb7a6ebfc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fdfd17d-da80-475e-a8d1-eb7a6ebfc63a" xsi:nil="true"/>
    <lcf76f155ced4ddcb4097134ff3c332f xmlns="993e6cba-b68b-4371-b50a-4ee2f97b2db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34A19C-6D2E-400F-8FE1-0BD68A12D65F}">
  <ds:schemaRefs>
    <ds:schemaRef ds:uri="http://schemas.microsoft.com/sharepoint/v3/contenttype/forms"/>
  </ds:schemaRefs>
</ds:datastoreItem>
</file>

<file path=customXml/itemProps2.xml><?xml version="1.0" encoding="utf-8"?>
<ds:datastoreItem xmlns:ds="http://schemas.openxmlformats.org/officeDocument/2006/customXml" ds:itemID="{F72C7CA5-D6C2-4D6B-9767-E0E29ED20E0A}"/>
</file>

<file path=customXml/itemProps3.xml><?xml version="1.0" encoding="utf-8"?>
<ds:datastoreItem xmlns:ds="http://schemas.openxmlformats.org/officeDocument/2006/customXml" ds:itemID="{895F0E50-9D13-423B-A25B-35A8C66B0566}">
  <ds:schemaRefs>
    <ds:schemaRef ds:uri="http://schemas.microsoft.com/office/2006/metadata/properties"/>
    <ds:schemaRef ds:uri="http://schemas.microsoft.com/office/infopath/2007/PartnerControls"/>
    <ds:schemaRef ds:uri="5fdfd17d-da80-475e-a8d1-eb7a6ebfc63a"/>
    <ds:schemaRef ds:uri="993e6cba-b68b-4371-b50a-4ee2f97b2db8"/>
  </ds:schemaRefs>
</ds:datastoreItem>
</file>

<file path=docProps/app.xml><?xml version="1.0" encoding="utf-8"?>
<Properties xmlns="http://schemas.openxmlformats.org/officeDocument/2006/extended-properties" xmlns:vt="http://schemas.openxmlformats.org/officeDocument/2006/docPropsVTypes">
  <TotalTime>482</TotalTime>
  <Words>725</Words>
  <Application>Microsoft Office PowerPoint</Application>
  <PresentationFormat>Widescreen</PresentationFormat>
  <Paragraphs>128</Paragraphs>
  <Slides>23</Slides>
  <Notes>2</Notes>
  <HiddenSlides>0</HiddenSlides>
  <MMClips>5</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23</vt:i4>
      </vt:variant>
    </vt:vector>
  </HeadingPairs>
  <TitlesOfParts>
    <vt:vector size="37" baseType="lpstr">
      <vt:lpstr>Aptos</vt:lpstr>
      <vt:lpstr>Aptos (Body)</vt:lpstr>
      <vt:lpstr>Aptos Display</vt:lpstr>
      <vt:lpstr>Arial</vt:lpstr>
      <vt:lpstr>Calibri</vt:lpstr>
      <vt:lpstr>Calibri Light</vt:lpstr>
      <vt:lpstr>Century Gothic</vt:lpstr>
      <vt:lpstr>Symbol</vt:lpstr>
      <vt:lpstr>Purple theme</vt:lpstr>
      <vt:lpstr>Teal theme</vt:lpstr>
      <vt:lpstr>Orange theme</vt:lpstr>
      <vt:lpstr>Black theme</vt:lpstr>
      <vt:lpstr>12_Office Theme</vt:lpstr>
      <vt:lpstr>2_Office Theme</vt:lpstr>
      <vt:lpstr>Automotive, Manufacturing and Sustainability </vt:lpstr>
      <vt:lpstr>Agenda  Climate Change &amp; Sustainability North East Energy Innovation  Manufacturing  Electrification  Skills Employers Want  </vt:lpstr>
      <vt:lpstr>Presenter Introduction </vt:lpstr>
      <vt:lpstr>Climate Change </vt:lpstr>
      <vt:lpstr>United Nations Sustainability Development Goals </vt:lpstr>
      <vt:lpstr>PowerPoint Presentation</vt:lpstr>
      <vt:lpstr>North East Energy Innovation </vt:lpstr>
      <vt:lpstr>PowerPoint Presentation</vt:lpstr>
      <vt:lpstr>PowerPoint Presentation</vt:lpstr>
      <vt:lpstr>Jobs in Advanced Manufacturing </vt:lpstr>
      <vt:lpstr>Electrification </vt:lpstr>
      <vt:lpstr>Answer the following questions whilst watching the video:</vt:lpstr>
      <vt:lpstr>Manufacturing – Employment Forecast  2035 </vt:lpstr>
      <vt:lpstr>PowerPoint Presentation</vt:lpstr>
      <vt:lpstr>What vehicles are manufactured in the North East? </vt:lpstr>
      <vt:lpstr>North East Automotive Sector</vt:lpstr>
      <vt:lpstr>Working at Nissan </vt:lpstr>
      <vt:lpstr>Inside the Factory </vt:lpstr>
      <vt:lpstr>Careers in Advanced Manufacturing </vt:lpstr>
      <vt:lpstr>Ali Coley Envision AESC </vt:lpstr>
      <vt:lpstr>Skills Employers Want </vt:lpstr>
      <vt:lpstr>North East Future Skills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Pietrala, Gosia (North East CA)</dc:creator>
  <cp:lastModifiedBy>Storey, Rebecca (North East CA)</cp:lastModifiedBy>
  <cp:revision>3</cp:revision>
  <dcterms:created xsi:type="dcterms:W3CDTF">2025-08-18T12:40:24Z</dcterms:created>
  <dcterms:modified xsi:type="dcterms:W3CDTF">2026-01-13T15:16:41Z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0x010100BCCC21FE81E44342A74639D0638ED448</vt:lpwstr>
  </property>
  <property fmtid="{D5CDD505-2E9C-101B-9397-08002B2CF9AE}" pid="3" name="MediaServiceImageTags">
    <vt:lpwstr/>
  </property>
</Properties>
</file>