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Lst>
  <p:notesMasterIdLst>
    <p:notesMasterId r:id="rId24"/>
  </p:notesMasterIdLst>
  <p:sldIdLst>
    <p:sldId id="257" r:id="rId6"/>
    <p:sldId id="258" r:id="rId7"/>
    <p:sldId id="287" r:id="rId8"/>
    <p:sldId id="281" r:id="rId9"/>
    <p:sldId id="282" r:id="rId10"/>
    <p:sldId id="288" r:id="rId11"/>
    <p:sldId id="286" r:id="rId12"/>
    <p:sldId id="289" r:id="rId13"/>
    <p:sldId id="290" r:id="rId14"/>
    <p:sldId id="291" r:id="rId15"/>
    <p:sldId id="298" r:id="rId16"/>
    <p:sldId id="299" r:id="rId17"/>
    <p:sldId id="292" r:id="rId18"/>
    <p:sldId id="300" r:id="rId19"/>
    <p:sldId id="296" r:id="rId20"/>
    <p:sldId id="301" r:id="rId21"/>
    <p:sldId id="263"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909" autoAdjust="0"/>
  </p:normalViewPr>
  <p:slideViewPr>
    <p:cSldViewPr snapToGrid="0">
      <p:cViewPr varScale="1">
        <p:scale>
          <a:sx n="52" d="100"/>
          <a:sy n="52" d="100"/>
        </p:scale>
        <p:origin x="122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atherstone, Alexandra (North East CA)" userId="6c92c072-7078-453b-b5f7-58b617b90c28" providerId="ADAL" clId="{905A7EED-BEFC-4B52-835E-127E7645D04C}"/>
    <pc:docChg chg="undo custSel addSld delSld modSld sldOrd delMainMaster">
      <pc:chgData name="Weatherstone, Alexandra (North East CA)" userId="6c92c072-7078-453b-b5f7-58b617b90c28" providerId="ADAL" clId="{905A7EED-BEFC-4B52-835E-127E7645D04C}" dt="2025-08-07T15:07:36.450" v="4348" actId="1076"/>
      <pc:docMkLst>
        <pc:docMk/>
      </pc:docMkLst>
      <pc:sldChg chg="modSp mod">
        <pc:chgData name="Weatherstone, Alexandra (North East CA)" userId="6c92c072-7078-453b-b5f7-58b617b90c28" providerId="ADAL" clId="{905A7EED-BEFC-4B52-835E-127E7645D04C}" dt="2025-08-05T15:13:08.392" v="82" actId="20577"/>
        <pc:sldMkLst>
          <pc:docMk/>
          <pc:sldMk cId="869097853" sldId="257"/>
        </pc:sldMkLst>
      </pc:sldChg>
      <pc:sldChg chg="modSp mod modNotesTx">
        <pc:chgData name="Weatherstone, Alexandra (North East CA)" userId="6c92c072-7078-453b-b5f7-58b617b90c28" providerId="ADAL" clId="{905A7EED-BEFC-4B52-835E-127E7645D04C}" dt="2025-08-05T15:53:41.968" v="225" actId="20577"/>
        <pc:sldMkLst>
          <pc:docMk/>
          <pc:sldMk cId="3459912751" sldId="258"/>
        </pc:sldMkLst>
      </pc:sldChg>
      <pc:sldChg chg="delSp modSp mod modNotesTx">
        <pc:chgData name="Weatherstone, Alexandra (North East CA)" userId="6c92c072-7078-453b-b5f7-58b617b90c28" providerId="ADAL" clId="{905A7EED-BEFC-4B52-835E-127E7645D04C}" dt="2025-08-07T14:40:05.260" v="4123"/>
        <pc:sldMkLst>
          <pc:docMk/>
          <pc:sldMk cId="174329859" sldId="263"/>
        </pc:sldMkLst>
        <pc:spChg chg="mod">
          <ac:chgData name="Weatherstone, Alexandra (North East CA)" userId="6c92c072-7078-453b-b5f7-58b617b90c28" providerId="ADAL" clId="{905A7EED-BEFC-4B52-835E-127E7645D04C}" dt="2025-08-07T14:40:05.260" v="4123"/>
          <ac:spMkLst>
            <pc:docMk/>
            <pc:sldMk cId="174329859" sldId="263"/>
            <ac:spMk id="4" creationId="{3BBFFCBD-EA2B-82A0-F8E4-AE6BEBBA37A1}"/>
          </ac:spMkLst>
        </pc:spChg>
      </pc:sldChg>
      <pc:sldChg chg="modSp mod">
        <pc:chgData name="Weatherstone, Alexandra (North East CA)" userId="6c92c072-7078-453b-b5f7-58b617b90c28" providerId="ADAL" clId="{905A7EED-BEFC-4B52-835E-127E7645D04C}" dt="2025-08-05T16:17:17.096" v="877" actId="20577"/>
        <pc:sldMkLst>
          <pc:docMk/>
          <pc:sldMk cId="3280767278" sldId="275"/>
        </pc:sldMkLst>
      </pc:sldChg>
      <pc:sldChg chg="modNotesTx">
        <pc:chgData name="Weatherstone, Alexandra (North East CA)" userId="6c92c072-7078-453b-b5f7-58b617b90c28" providerId="ADAL" clId="{905A7EED-BEFC-4B52-835E-127E7645D04C}" dt="2025-08-05T16:06:55.145" v="557"/>
        <pc:sldMkLst>
          <pc:docMk/>
          <pc:sldMk cId="443237503" sldId="281"/>
        </pc:sldMkLst>
      </pc:sldChg>
      <pc:sldChg chg="modSp mod">
        <pc:chgData name="Weatherstone, Alexandra (North East CA)" userId="6c92c072-7078-453b-b5f7-58b617b90c28" providerId="ADAL" clId="{905A7EED-BEFC-4B52-835E-127E7645D04C}" dt="2025-08-05T16:05:52.919" v="556" actId="20577"/>
        <pc:sldMkLst>
          <pc:docMk/>
          <pc:sldMk cId="1858159712" sldId="282"/>
        </pc:sldMkLst>
      </pc:sldChg>
      <pc:sldChg chg="del">
        <pc:chgData name="Weatherstone, Alexandra (North East CA)" userId="6c92c072-7078-453b-b5f7-58b617b90c28" providerId="ADAL" clId="{905A7EED-BEFC-4B52-835E-127E7645D04C}" dt="2025-08-05T17:34:45.879" v="2083" actId="2696"/>
        <pc:sldMkLst>
          <pc:docMk/>
          <pc:sldMk cId="2300600013" sldId="283"/>
        </pc:sldMkLst>
      </pc:sldChg>
      <pc:sldChg chg="del">
        <pc:chgData name="Weatherstone, Alexandra (North East CA)" userId="6c92c072-7078-453b-b5f7-58b617b90c28" providerId="ADAL" clId="{905A7EED-BEFC-4B52-835E-127E7645D04C}" dt="2025-08-05T17:43:50.122" v="2154" actId="2696"/>
        <pc:sldMkLst>
          <pc:docMk/>
          <pc:sldMk cId="294606642" sldId="285"/>
        </pc:sldMkLst>
      </pc:sldChg>
      <pc:sldChg chg="modSp mod">
        <pc:chgData name="Weatherstone, Alexandra (North East CA)" userId="6c92c072-7078-453b-b5f7-58b617b90c28" providerId="ADAL" clId="{905A7EED-BEFC-4B52-835E-127E7645D04C}" dt="2025-08-05T16:16:09.682" v="871" actId="14100"/>
        <pc:sldMkLst>
          <pc:docMk/>
          <pc:sldMk cId="3877811595" sldId="286"/>
        </pc:sldMkLst>
      </pc:sldChg>
      <pc:sldChg chg="modSp mod">
        <pc:chgData name="Weatherstone, Alexandra (North East CA)" userId="6c92c072-7078-453b-b5f7-58b617b90c28" providerId="ADAL" clId="{905A7EED-BEFC-4B52-835E-127E7645D04C}" dt="2025-08-05T15:54:01.906" v="236" actId="1076"/>
        <pc:sldMkLst>
          <pc:docMk/>
          <pc:sldMk cId="899711563" sldId="287"/>
        </pc:sldMkLst>
      </pc:sldChg>
      <pc:sldChg chg="modSp mod">
        <pc:chgData name="Weatherstone, Alexandra (North East CA)" userId="6c92c072-7078-453b-b5f7-58b617b90c28" providerId="ADAL" clId="{905A7EED-BEFC-4B52-835E-127E7645D04C}" dt="2025-08-05T16:01:53.859" v="541" actId="1076"/>
        <pc:sldMkLst>
          <pc:docMk/>
          <pc:sldMk cId="189353456" sldId="288"/>
        </pc:sldMkLst>
      </pc:sldChg>
      <pc:sldChg chg="addSp delSp modSp new mod modClrScheme chgLayout">
        <pc:chgData name="Weatherstone, Alexandra (North East CA)" userId="6c92c072-7078-453b-b5f7-58b617b90c28" providerId="ADAL" clId="{905A7EED-BEFC-4B52-835E-127E7645D04C}" dt="2025-08-05T17:16:44.417" v="1358" actId="1076"/>
        <pc:sldMkLst>
          <pc:docMk/>
          <pc:sldMk cId="2091866743" sldId="289"/>
        </pc:sldMkLst>
      </pc:sldChg>
      <pc:sldChg chg="addSp delSp modSp add mod">
        <pc:chgData name="Weatherstone, Alexandra (North East CA)" userId="6c92c072-7078-453b-b5f7-58b617b90c28" providerId="ADAL" clId="{905A7EED-BEFC-4B52-835E-127E7645D04C}" dt="2025-08-05T17:03:33.679" v="1281" actId="1076"/>
        <pc:sldMkLst>
          <pc:docMk/>
          <pc:sldMk cId="2980536230" sldId="290"/>
        </pc:sldMkLst>
      </pc:sldChg>
      <pc:sldChg chg="addSp delSp modSp new mod modClrScheme chgLayout modNotesTx">
        <pc:chgData name="Weatherstone, Alexandra (North East CA)" userId="6c92c072-7078-453b-b5f7-58b617b90c28" providerId="ADAL" clId="{905A7EED-BEFC-4B52-835E-127E7645D04C}" dt="2025-08-07T14:44:35.195" v="4148" actId="404"/>
        <pc:sldMkLst>
          <pc:docMk/>
          <pc:sldMk cId="2850316620" sldId="291"/>
        </pc:sldMkLst>
        <pc:spChg chg="add mod">
          <ac:chgData name="Weatherstone, Alexandra (North East CA)" userId="6c92c072-7078-453b-b5f7-58b617b90c28" providerId="ADAL" clId="{905A7EED-BEFC-4B52-835E-127E7645D04C}" dt="2025-08-07T14:44:35.195" v="4148" actId="404"/>
          <ac:spMkLst>
            <pc:docMk/>
            <pc:sldMk cId="2850316620" sldId="291"/>
            <ac:spMk id="15" creationId="{8CAF1EDB-6884-021F-FCD4-95E2E79CB630}"/>
          </ac:spMkLst>
        </pc:spChg>
      </pc:sldChg>
      <pc:sldChg chg="modSp add mod modNotesTx">
        <pc:chgData name="Weatherstone, Alexandra (North East CA)" userId="6c92c072-7078-453b-b5f7-58b617b90c28" providerId="ADAL" clId="{905A7EED-BEFC-4B52-835E-127E7645D04C}" dt="2025-08-07T14:53:16.728" v="4160" actId="14100"/>
        <pc:sldMkLst>
          <pc:docMk/>
          <pc:sldMk cId="3211424674" sldId="292"/>
        </pc:sldMkLst>
        <pc:spChg chg="mod">
          <ac:chgData name="Weatherstone, Alexandra (North East CA)" userId="6c92c072-7078-453b-b5f7-58b617b90c28" providerId="ADAL" clId="{905A7EED-BEFC-4B52-835E-127E7645D04C}" dt="2025-08-07T14:53:16.728" v="4160" actId="14100"/>
          <ac:spMkLst>
            <pc:docMk/>
            <pc:sldMk cId="3211424674" sldId="292"/>
            <ac:spMk id="15" creationId="{8CAF1EDB-6884-021F-FCD4-95E2E79CB630}"/>
          </ac:spMkLst>
        </pc:spChg>
      </pc:sldChg>
      <pc:sldChg chg="modSp add mod modShow">
        <pc:chgData name="Weatherstone, Alexandra (North East CA)" userId="6c92c072-7078-453b-b5f7-58b617b90c28" providerId="ADAL" clId="{905A7EED-BEFC-4B52-835E-127E7645D04C}" dt="2025-08-07T14:12:17.482" v="4090" actId="729"/>
        <pc:sldMkLst>
          <pc:docMk/>
          <pc:sldMk cId="2338211333" sldId="293"/>
        </pc:sldMkLst>
      </pc:sldChg>
      <pc:sldChg chg="modSp add mod modShow">
        <pc:chgData name="Weatherstone, Alexandra (North East CA)" userId="6c92c072-7078-453b-b5f7-58b617b90c28" providerId="ADAL" clId="{905A7EED-BEFC-4B52-835E-127E7645D04C}" dt="2025-08-07T14:12:17.482" v="4090" actId="729"/>
        <pc:sldMkLst>
          <pc:docMk/>
          <pc:sldMk cId="3130775007" sldId="294"/>
        </pc:sldMkLst>
      </pc:sldChg>
      <pc:sldChg chg="modSp add mod modShow">
        <pc:chgData name="Weatherstone, Alexandra (North East CA)" userId="6c92c072-7078-453b-b5f7-58b617b90c28" providerId="ADAL" clId="{905A7EED-BEFC-4B52-835E-127E7645D04C}" dt="2025-08-07T14:12:17.482" v="4090" actId="729"/>
        <pc:sldMkLst>
          <pc:docMk/>
          <pc:sldMk cId="2069755557" sldId="295"/>
        </pc:sldMkLst>
      </pc:sldChg>
      <pc:sldChg chg="modSp add mod ord modNotesTx">
        <pc:chgData name="Weatherstone, Alexandra (North East CA)" userId="6c92c072-7078-453b-b5f7-58b617b90c28" providerId="ADAL" clId="{905A7EED-BEFC-4B52-835E-127E7645D04C}" dt="2025-08-07T14:56:09.994" v="4275"/>
        <pc:sldMkLst>
          <pc:docMk/>
          <pc:sldMk cId="1210442347" sldId="296"/>
        </pc:sldMkLst>
        <pc:spChg chg="mod">
          <ac:chgData name="Weatherstone, Alexandra (North East CA)" userId="6c92c072-7078-453b-b5f7-58b617b90c28" providerId="ADAL" clId="{905A7EED-BEFC-4B52-835E-127E7645D04C}" dt="2025-08-07T14:54:08.238" v="4164" actId="113"/>
          <ac:spMkLst>
            <pc:docMk/>
            <pc:sldMk cId="1210442347" sldId="296"/>
            <ac:spMk id="15" creationId="{8CAF1EDB-6884-021F-FCD4-95E2E79CB630}"/>
          </ac:spMkLst>
        </pc:spChg>
      </pc:sldChg>
      <pc:sldChg chg="modSp add mod modShow">
        <pc:chgData name="Weatherstone, Alexandra (North East CA)" userId="6c92c072-7078-453b-b5f7-58b617b90c28" providerId="ADAL" clId="{905A7EED-BEFC-4B52-835E-127E7645D04C}" dt="2025-08-07T14:12:17.482" v="4090" actId="729"/>
        <pc:sldMkLst>
          <pc:docMk/>
          <pc:sldMk cId="2483731374" sldId="297"/>
        </pc:sldMkLst>
      </pc:sldChg>
      <pc:sldChg chg="addSp delSp modSp new mod modNotesTx">
        <pc:chgData name="Weatherstone, Alexandra (North East CA)" userId="6c92c072-7078-453b-b5f7-58b617b90c28" providerId="ADAL" clId="{905A7EED-BEFC-4B52-835E-127E7645D04C}" dt="2025-08-05T17:43:22.315" v="2153" actId="1076"/>
        <pc:sldMkLst>
          <pc:docMk/>
          <pc:sldMk cId="4118722606" sldId="298"/>
        </pc:sldMkLst>
      </pc:sldChg>
      <pc:sldChg chg="addSp delSp modSp add mod ord modClrScheme delAnim modAnim chgLayout">
        <pc:chgData name="Weatherstone, Alexandra (North East CA)" userId="6c92c072-7078-453b-b5f7-58b617b90c28" providerId="ADAL" clId="{905A7EED-BEFC-4B52-835E-127E7645D04C}" dt="2025-08-07T14:57:21.331" v="4338" actId="1076"/>
        <pc:sldMkLst>
          <pc:docMk/>
          <pc:sldMk cId="524441995" sldId="299"/>
        </pc:sldMkLst>
        <pc:spChg chg="mod">
          <ac:chgData name="Weatherstone, Alexandra (North East CA)" userId="6c92c072-7078-453b-b5f7-58b617b90c28" providerId="ADAL" clId="{905A7EED-BEFC-4B52-835E-127E7645D04C}" dt="2025-08-07T14:57:09.748" v="4335" actId="26606"/>
          <ac:spMkLst>
            <pc:docMk/>
            <pc:sldMk cId="524441995" sldId="299"/>
            <ac:spMk id="11" creationId="{D6D35A31-6039-B3F5-2F92-0E135F98A5DC}"/>
          </ac:spMkLst>
        </pc:spChg>
        <pc:picChg chg="add mod">
          <ac:chgData name="Weatherstone, Alexandra (North East CA)" userId="6c92c072-7078-453b-b5f7-58b617b90c28" providerId="ADAL" clId="{905A7EED-BEFC-4B52-835E-127E7645D04C}" dt="2025-08-07T14:57:21.331" v="4338" actId="1076"/>
          <ac:picMkLst>
            <pc:docMk/>
            <pc:sldMk cId="524441995" sldId="299"/>
            <ac:picMk id="2" creationId="{9F2D75AA-B17A-216C-C36D-E139B7C149CE}"/>
          </ac:picMkLst>
        </pc:picChg>
      </pc:sldChg>
      <pc:sldChg chg="addSp modSp add mod ord modClrScheme modAnim chgLayout">
        <pc:chgData name="Weatherstone, Alexandra (North East CA)" userId="6c92c072-7078-453b-b5f7-58b617b90c28" providerId="ADAL" clId="{905A7EED-BEFC-4B52-835E-127E7645D04C}" dt="2025-08-07T15:02:56.204" v="4343" actId="1076"/>
        <pc:sldMkLst>
          <pc:docMk/>
          <pc:sldMk cId="3195724690" sldId="300"/>
        </pc:sldMkLst>
        <pc:spChg chg="mod">
          <ac:chgData name="Weatherstone, Alexandra (North East CA)" userId="6c92c072-7078-453b-b5f7-58b617b90c28" providerId="ADAL" clId="{905A7EED-BEFC-4B52-835E-127E7645D04C}" dt="2025-08-07T15:02:44.221" v="4340" actId="26606"/>
          <ac:spMkLst>
            <pc:docMk/>
            <pc:sldMk cId="3195724690" sldId="300"/>
            <ac:spMk id="11" creationId="{D6D35A31-6039-B3F5-2F92-0E135F98A5DC}"/>
          </ac:spMkLst>
        </pc:spChg>
        <pc:picChg chg="add mod">
          <ac:chgData name="Weatherstone, Alexandra (North East CA)" userId="6c92c072-7078-453b-b5f7-58b617b90c28" providerId="ADAL" clId="{905A7EED-BEFC-4B52-835E-127E7645D04C}" dt="2025-08-07T15:02:56.204" v="4343" actId="1076"/>
          <ac:picMkLst>
            <pc:docMk/>
            <pc:sldMk cId="3195724690" sldId="300"/>
            <ac:picMk id="2" creationId="{20601CA9-BEF9-1D81-ED64-835F53B7DEC5}"/>
          </ac:picMkLst>
        </pc:picChg>
      </pc:sldChg>
      <pc:sldChg chg="addSp modSp add mod modClrScheme modAnim chgLayout">
        <pc:chgData name="Weatherstone, Alexandra (North East CA)" userId="6c92c072-7078-453b-b5f7-58b617b90c28" providerId="ADAL" clId="{905A7EED-BEFC-4B52-835E-127E7645D04C}" dt="2025-08-07T15:07:36.450" v="4348" actId="1076"/>
        <pc:sldMkLst>
          <pc:docMk/>
          <pc:sldMk cId="897044102" sldId="301"/>
        </pc:sldMkLst>
        <pc:spChg chg="mod">
          <ac:chgData name="Weatherstone, Alexandra (North East CA)" userId="6c92c072-7078-453b-b5f7-58b617b90c28" providerId="ADAL" clId="{905A7EED-BEFC-4B52-835E-127E7645D04C}" dt="2025-08-07T15:07:21.877" v="4345" actId="26606"/>
          <ac:spMkLst>
            <pc:docMk/>
            <pc:sldMk cId="897044102" sldId="301"/>
            <ac:spMk id="11" creationId="{D6D35A31-6039-B3F5-2F92-0E135F98A5DC}"/>
          </ac:spMkLst>
        </pc:spChg>
        <pc:picChg chg="add mod">
          <ac:chgData name="Weatherstone, Alexandra (North East CA)" userId="6c92c072-7078-453b-b5f7-58b617b90c28" providerId="ADAL" clId="{905A7EED-BEFC-4B52-835E-127E7645D04C}" dt="2025-08-07T15:07:36.450" v="4348" actId="1076"/>
          <ac:picMkLst>
            <pc:docMk/>
            <pc:sldMk cId="897044102" sldId="301"/>
            <ac:picMk id="2" creationId="{7076E601-679D-3927-D95D-D93DA7D93F3B}"/>
          </ac:picMkLst>
        </pc:picChg>
      </pc:sldChg>
      <pc:sldMasterChg chg="del delSldLayout">
        <pc:chgData name="Weatherstone, Alexandra (North East CA)" userId="6c92c072-7078-453b-b5f7-58b617b90c28" providerId="ADAL" clId="{905A7EED-BEFC-4B52-835E-127E7645D04C}" dt="2025-08-05T17:43:50.122" v="2154" actId="2696"/>
        <pc:sldMasterMkLst>
          <pc:docMk/>
          <pc:sldMasterMk cId="2042630321" sldId="2147483683"/>
        </pc:sldMasterMkLst>
        <pc:sldLayoutChg chg="del">
          <pc:chgData name="Weatherstone, Alexandra (North East CA)" userId="6c92c072-7078-453b-b5f7-58b617b90c28" providerId="ADAL" clId="{905A7EED-BEFC-4B52-835E-127E7645D04C}" dt="2025-08-05T17:43:50.122" v="2154" actId="2696"/>
          <pc:sldLayoutMkLst>
            <pc:docMk/>
            <pc:sldMasterMk cId="2042630321" sldId="2147483683"/>
            <pc:sldLayoutMk cId="281332234" sldId="2147483684"/>
          </pc:sldLayoutMkLst>
        </pc:sldLayoutChg>
        <pc:sldLayoutChg chg="del">
          <pc:chgData name="Weatherstone, Alexandra (North East CA)" userId="6c92c072-7078-453b-b5f7-58b617b90c28" providerId="ADAL" clId="{905A7EED-BEFC-4B52-835E-127E7645D04C}" dt="2025-08-05T17:43:50.122" v="2154" actId="2696"/>
          <pc:sldLayoutMkLst>
            <pc:docMk/>
            <pc:sldMasterMk cId="2042630321" sldId="2147483683"/>
            <pc:sldLayoutMk cId="2499730746" sldId="2147483685"/>
          </pc:sldLayoutMkLst>
        </pc:sldLayoutChg>
        <pc:sldLayoutChg chg="del">
          <pc:chgData name="Weatherstone, Alexandra (North East CA)" userId="6c92c072-7078-453b-b5f7-58b617b90c28" providerId="ADAL" clId="{905A7EED-BEFC-4B52-835E-127E7645D04C}" dt="2025-08-05T17:43:50.122" v="2154" actId="2696"/>
          <pc:sldLayoutMkLst>
            <pc:docMk/>
            <pc:sldMasterMk cId="2042630321" sldId="2147483683"/>
            <pc:sldLayoutMk cId="3324723483" sldId="2147483686"/>
          </pc:sldLayoutMkLst>
        </pc:sldLayoutChg>
        <pc:sldLayoutChg chg="del">
          <pc:chgData name="Weatherstone, Alexandra (North East CA)" userId="6c92c072-7078-453b-b5f7-58b617b90c28" providerId="ADAL" clId="{905A7EED-BEFC-4B52-835E-127E7645D04C}" dt="2025-08-05T17:43:50.122" v="2154" actId="2696"/>
          <pc:sldLayoutMkLst>
            <pc:docMk/>
            <pc:sldMasterMk cId="2042630321" sldId="2147483683"/>
            <pc:sldLayoutMk cId="1320710859" sldId="2147483687"/>
          </pc:sldLayoutMkLst>
        </pc:sldLayoutChg>
        <pc:sldLayoutChg chg="del">
          <pc:chgData name="Weatherstone, Alexandra (North East CA)" userId="6c92c072-7078-453b-b5f7-58b617b90c28" providerId="ADAL" clId="{905A7EED-BEFC-4B52-835E-127E7645D04C}" dt="2025-08-05T17:43:50.122" v="2154" actId="2696"/>
          <pc:sldLayoutMkLst>
            <pc:docMk/>
            <pc:sldMasterMk cId="2042630321" sldId="2147483683"/>
            <pc:sldLayoutMk cId="2615971579" sldId="2147483688"/>
          </pc:sldLayoutMkLst>
        </pc:sldLayoutChg>
        <pc:sldLayoutChg chg="del">
          <pc:chgData name="Weatherstone, Alexandra (North East CA)" userId="6c92c072-7078-453b-b5f7-58b617b90c28" providerId="ADAL" clId="{905A7EED-BEFC-4B52-835E-127E7645D04C}" dt="2025-08-05T17:43:50.122" v="2154" actId="2696"/>
          <pc:sldLayoutMkLst>
            <pc:docMk/>
            <pc:sldMasterMk cId="2042630321" sldId="2147483683"/>
            <pc:sldLayoutMk cId="441874065" sldId="2147483689"/>
          </pc:sldLayoutMkLst>
        </pc:sldLayoutChg>
        <pc:sldLayoutChg chg="del">
          <pc:chgData name="Weatherstone, Alexandra (North East CA)" userId="6c92c072-7078-453b-b5f7-58b617b90c28" providerId="ADAL" clId="{905A7EED-BEFC-4B52-835E-127E7645D04C}" dt="2025-08-05T17:43:50.122" v="2154" actId="2696"/>
          <pc:sldLayoutMkLst>
            <pc:docMk/>
            <pc:sldMasterMk cId="2042630321" sldId="2147483683"/>
            <pc:sldLayoutMk cId="4155815324" sldId="2147483690"/>
          </pc:sldLayoutMkLst>
        </pc:sldLayoutChg>
        <pc:sldLayoutChg chg="del">
          <pc:chgData name="Weatherstone, Alexandra (North East CA)" userId="6c92c072-7078-453b-b5f7-58b617b90c28" providerId="ADAL" clId="{905A7EED-BEFC-4B52-835E-127E7645D04C}" dt="2025-08-05T17:43:50.122" v="2154" actId="2696"/>
          <pc:sldLayoutMkLst>
            <pc:docMk/>
            <pc:sldMasterMk cId="2042630321" sldId="2147483683"/>
            <pc:sldLayoutMk cId="63842366" sldId="2147483691"/>
          </pc:sldLayoutMkLst>
        </pc:sldLayoutChg>
        <pc:sldLayoutChg chg="del">
          <pc:chgData name="Weatherstone, Alexandra (North East CA)" userId="6c92c072-7078-453b-b5f7-58b617b90c28" providerId="ADAL" clId="{905A7EED-BEFC-4B52-835E-127E7645D04C}" dt="2025-08-05T17:43:50.122" v="2154" actId="2696"/>
          <pc:sldLayoutMkLst>
            <pc:docMk/>
            <pc:sldMasterMk cId="2042630321" sldId="2147483683"/>
            <pc:sldLayoutMk cId="1622229728" sldId="2147483692"/>
          </pc:sldLayoutMkLst>
        </pc:sldLayoutChg>
        <pc:sldLayoutChg chg="del">
          <pc:chgData name="Weatherstone, Alexandra (North East CA)" userId="6c92c072-7078-453b-b5f7-58b617b90c28" providerId="ADAL" clId="{905A7EED-BEFC-4B52-835E-127E7645D04C}" dt="2025-08-05T17:43:50.122" v="2154" actId="2696"/>
          <pc:sldLayoutMkLst>
            <pc:docMk/>
            <pc:sldMasterMk cId="2042630321" sldId="2147483683"/>
            <pc:sldLayoutMk cId="955130777" sldId="2147483693"/>
          </pc:sldLayoutMkLst>
        </pc:sldLayoutChg>
      </pc:sldMasterChg>
    </pc:docChg>
  </pc:docChgLst>
  <pc:docChgLst>
    <pc:chgData name="Weatherstone, Alexandra (North East CA)" userId="6c92c072-7078-453b-b5f7-58b617b90c28" providerId="ADAL" clId="{AB049AA8-A788-4299-8A14-CBED2C02DB66}"/>
    <pc:docChg chg="custSel delSld modSld">
      <pc:chgData name="Weatherstone, Alexandra (North East CA)" userId="6c92c072-7078-453b-b5f7-58b617b90c28" providerId="ADAL" clId="{AB049AA8-A788-4299-8A14-CBED2C02DB66}" dt="2025-11-04T12:09:47.777" v="177" actId="2696"/>
      <pc:docMkLst>
        <pc:docMk/>
      </pc:docMkLst>
      <pc:sldChg chg="modNotesTx">
        <pc:chgData name="Weatherstone, Alexandra (North East CA)" userId="6c92c072-7078-453b-b5f7-58b617b90c28" providerId="ADAL" clId="{AB049AA8-A788-4299-8A14-CBED2C02DB66}" dt="2025-11-04T12:08:50.444" v="72" actId="20577"/>
        <pc:sldMkLst>
          <pc:docMk/>
          <pc:sldMk cId="2850316620" sldId="291"/>
        </pc:sldMkLst>
      </pc:sldChg>
      <pc:sldChg chg="modNotesTx">
        <pc:chgData name="Weatherstone, Alexandra (North East CA)" userId="6c92c072-7078-453b-b5f7-58b617b90c28" providerId="ADAL" clId="{AB049AA8-A788-4299-8A14-CBED2C02DB66}" dt="2025-11-04T12:09:16.865" v="121" actId="20577"/>
        <pc:sldMkLst>
          <pc:docMk/>
          <pc:sldMk cId="3211424674" sldId="292"/>
        </pc:sldMkLst>
      </pc:sldChg>
      <pc:sldChg chg="del">
        <pc:chgData name="Weatherstone, Alexandra (North East CA)" userId="6c92c072-7078-453b-b5f7-58b617b90c28" providerId="ADAL" clId="{AB049AA8-A788-4299-8A14-CBED2C02DB66}" dt="2025-11-04T12:09:47.777" v="177" actId="2696"/>
        <pc:sldMkLst>
          <pc:docMk/>
          <pc:sldMk cId="2338211333" sldId="293"/>
        </pc:sldMkLst>
      </pc:sldChg>
      <pc:sldChg chg="del">
        <pc:chgData name="Weatherstone, Alexandra (North East CA)" userId="6c92c072-7078-453b-b5f7-58b617b90c28" providerId="ADAL" clId="{AB049AA8-A788-4299-8A14-CBED2C02DB66}" dt="2025-11-04T12:09:47.777" v="177" actId="2696"/>
        <pc:sldMkLst>
          <pc:docMk/>
          <pc:sldMk cId="3130775007" sldId="294"/>
        </pc:sldMkLst>
      </pc:sldChg>
      <pc:sldChg chg="del">
        <pc:chgData name="Weatherstone, Alexandra (North East CA)" userId="6c92c072-7078-453b-b5f7-58b617b90c28" providerId="ADAL" clId="{AB049AA8-A788-4299-8A14-CBED2C02DB66}" dt="2025-11-04T12:09:47.777" v="177" actId="2696"/>
        <pc:sldMkLst>
          <pc:docMk/>
          <pc:sldMk cId="2069755557" sldId="295"/>
        </pc:sldMkLst>
      </pc:sldChg>
      <pc:sldChg chg="modNotesTx">
        <pc:chgData name="Weatherstone, Alexandra (North East CA)" userId="6c92c072-7078-453b-b5f7-58b617b90c28" providerId="ADAL" clId="{AB049AA8-A788-4299-8A14-CBED2C02DB66}" dt="2025-11-04T12:09:34.144" v="176" actId="20577"/>
        <pc:sldMkLst>
          <pc:docMk/>
          <pc:sldMk cId="1210442347" sldId="296"/>
        </pc:sldMkLst>
      </pc:sldChg>
      <pc:sldChg chg="del">
        <pc:chgData name="Weatherstone, Alexandra (North East CA)" userId="6c92c072-7078-453b-b5f7-58b617b90c28" providerId="ADAL" clId="{AB049AA8-A788-4299-8A14-CBED2C02DB66}" dt="2025-11-04T12:09:47.777" v="177" actId="2696"/>
        <pc:sldMkLst>
          <pc:docMk/>
          <pc:sldMk cId="2483731374" sldId="297"/>
        </pc:sldMkLst>
      </pc:sldChg>
    </pc:docChg>
  </pc:docChgLst>
  <pc:docChgLst>
    <pc:chgData name="Storey, Rebecca (North East CA)" userId="4df7b7cc-e960-413f-9d37-ee1199cf0ab1" providerId="ADAL" clId="{DB8EB7DB-8FC4-4511-AB57-BDE07DBA6CF0}"/>
    <pc:docChg chg="custSel addSld delSld modSld sldOrd">
      <pc:chgData name="Storey, Rebecca (North East CA)" userId="4df7b7cc-e960-413f-9d37-ee1199cf0ab1" providerId="ADAL" clId="{DB8EB7DB-8FC4-4511-AB57-BDE07DBA6CF0}" dt="2025-08-04T14:14:52.089" v="136" actId="2696"/>
      <pc:docMkLst>
        <pc:docMk/>
      </pc:docMkLst>
      <pc:sldChg chg="add ord">
        <pc:chgData name="Storey, Rebecca (North East CA)" userId="4df7b7cc-e960-413f-9d37-ee1199cf0ab1" providerId="ADAL" clId="{DB8EB7DB-8FC4-4511-AB57-BDE07DBA6CF0}" dt="2025-08-04T14:14:27.317" v="120"/>
        <pc:sldMkLst>
          <pc:docMk/>
          <pc:sldMk cId="174329859" sldId="263"/>
        </pc:sldMkLst>
      </pc:sldChg>
      <pc:sldChg chg="modSp add mod ord">
        <pc:chgData name="Storey, Rebecca (North East CA)" userId="4df7b7cc-e960-413f-9d37-ee1199cf0ab1" providerId="ADAL" clId="{DB8EB7DB-8FC4-4511-AB57-BDE07DBA6CF0}" dt="2025-08-04T14:14:49.301" v="135" actId="20577"/>
        <pc:sldMkLst>
          <pc:docMk/>
          <pc:sldMk cId="3280767278" sldId="275"/>
        </pc:sldMkLst>
      </pc:sldChg>
      <pc:sldChg chg="modSp mod">
        <pc:chgData name="Storey, Rebecca (North East CA)" userId="4df7b7cc-e960-413f-9d37-ee1199cf0ab1" providerId="ADAL" clId="{DB8EB7DB-8FC4-4511-AB57-BDE07DBA6CF0}" dt="2025-08-04T14:12:48.513" v="116" actId="12"/>
        <pc:sldMkLst>
          <pc:docMk/>
          <pc:sldMk cId="1858159712" sldId="282"/>
        </pc:sldMkLst>
      </pc:sldChg>
      <pc:sldChg chg="del">
        <pc:chgData name="Storey, Rebecca (North East CA)" userId="4df7b7cc-e960-413f-9d37-ee1199cf0ab1" providerId="ADAL" clId="{DB8EB7DB-8FC4-4511-AB57-BDE07DBA6CF0}" dt="2025-08-04T14:14:52.089" v="136" actId="2696"/>
        <pc:sldMkLst>
          <pc:docMk/>
          <pc:sldMk cId="2256587914" sldId="284"/>
        </pc:sldMkLst>
      </pc:sldChg>
      <pc:sldChg chg="modSp mod">
        <pc:chgData name="Storey, Rebecca (North East CA)" userId="4df7b7cc-e960-413f-9d37-ee1199cf0ab1" providerId="ADAL" clId="{DB8EB7DB-8FC4-4511-AB57-BDE07DBA6CF0}" dt="2025-08-04T14:13:52.392" v="117" actId="207"/>
        <pc:sldMkLst>
          <pc:docMk/>
          <pc:sldMk cId="294606642" sldId="285"/>
        </pc:sldMkLst>
      </pc:sldChg>
      <pc:sldChg chg="modSp mod">
        <pc:chgData name="Storey, Rebecca (North East CA)" userId="4df7b7cc-e960-413f-9d37-ee1199cf0ab1" providerId="ADAL" clId="{DB8EB7DB-8FC4-4511-AB57-BDE07DBA6CF0}" dt="2025-08-04T14:11:56.309" v="88" actId="1076"/>
        <pc:sldMkLst>
          <pc:docMk/>
          <pc:sldMk cId="899711563" sldId="28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61FBE5-6A48-42C9-B4F2-5D8BE2BA198B}" type="datetimeFigureOut">
              <a:rPr lang="en-GB" smtClean="0"/>
              <a:t>04/11/2025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276FC-D2F0-4B65-8996-E9C0A91AAE27}" type="slidenum">
              <a:rPr lang="en-GB" smtClean="0"/>
              <a:t>‹#›</a:t>
            </a:fld>
            <a:endParaRPr lang="en-GB"/>
          </a:p>
        </p:txBody>
      </p:sp>
    </p:spTree>
    <p:extLst>
      <p:ext uri="{BB962C8B-B14F-4D97-AF65-F5344CB8AC3E}">
        <p14:creationId xmlns:p14="http://schemas.microsoft.com/office/powerpoint/2010/main" val="3405518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QkDnPvQAjs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HTQs are technical qualifications that employers have helped develop so you can get the right training and skills you need to fill skills gaps within your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Video: Introduction To Higher Technical Qualifications (HTQs) - Short Version</a:t>
            </a:r>
            <a:endParaRPr lang="en-US" sz="1200"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BC3FE-9223-42B5-BE5D-A56463CC53C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948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solidFill>
                  <a:srgbClr val="000000"/>
                </a:solidFill>
                <a:effectLst/>
                <a:latin typeface="+mj-lt"/>
              </a:rPr>
              <a:t>HTQs, which are Level 4 and 5 qualifications, equip employees with practical, industry-specific skills, enabling businesses to fill skills gaps and reduce recruitment costs. They also foster innovation by providing employees with the latest knowledge and technologies.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27A7E-4318-4959-AA41-7B41633C43F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28384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look at some example sectors starting with Tech, Digital and AI.</a:t>
            </a:r>
          </a:p>
          <a:p>
            <a:endParaRPr lang="en-GB" dirty="0"/>
          </a:p>
          <a:p>
            <a:r>
              <a:rPr lang="en-GB" dirty="0"/>
              <a:t>Growth of the digital economy is an important part of the North East’s Digital Programme. We will create a Digital Talent Engine to grow the tech-talent pipeline - raising aspirations and skills levels and creating clear pathways into the opportunities of digital for all. HTQs can help support a clear progression of the digital economy by increasing this talent pipeline and ensuring your business has the right people with the right skills.</a:t>
            </a:r>
          </a:p>
          <a:p>
            <a:endParaRPr lang="en-GB" dirty="0"/>
          </a:p>
          <a:p>
            <a:r>
              <a:rPr lang="en-GB" dirty="0"/>
              <a:t>The North East Technical Education Advisory Group have stablished a Task &amp; Finish group to focus solely on the Cyber-security provision available across the North East CA region to explore how this fits with current skills demand, if it’s fit for purpose, and how we might support further enhancements of the teacher training offer.</a:t>
            </a:r>
          </a:p>
        </p:txBody>
      </p:sp>
      <p:sp>
        <p:nvSpPr>
          <p:cNvPr id="4" name="Slide Number Placeholder 3"/>
          <p:cNvSpPr>
            <a:spLocks noGrp="1"/>
          </p:cNvSpPr>
          <p:nvPr>
            <p:ph type="sldNum" sz="quarter" idx="5"/>
          </p:nvPr>
        </p:nvSpPr>
        <p:spPr/>
        <p:txBody>
          <a:bodyPr/>
          <a:lstStyle/>
          <a:p>
            <a:fld id="{601276FC-D2F0-4B65-8996-E9C0A91AAE27}" type="slidenum">
              <a:rPr lang="en-GB" smtClean="0"/>
              <a:t>10</a:t>
            </a:fld>
            <a:endParaRPr lang="en-GB"/>
          </a:p>
        </p:txBody>
      </p:sp>
    </p:spTree>
    <p:extLst>
      <p:ext uri="{BB962C8B-B14F-4D97-AF65-F5344CB8AC3E}">
        <p14:creationId xmlns:p14="http://schemas.microsoft.com/office/powerpoint/2010/main" val="2227299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occupational progression map shows technical occupations that have transferable knowledge and skills.</a:t>
            </a:r>
          </a:p>
          <a:p>
            <a:endParaRPr lang="en-GB" dirty="0"/>
          </a:p>
          <a:p>
            <a:r>
              <a:rPr lang="en-GB" dirty="0"/>
              <a:t>In this map, the focused occupation is highlighted in yellow. The arrows indicate where transferable knowledge and skills exist between two occupations. This map shows some of the strongest progression links between the focused occupation and other occupations.</a:t>
            </a:r>
          </a:p>
          <a:p>
            <a:endParaRPr lang="en-GB" dirty="0"/>
          </a:p>
          <a:p>
            <a:r>
              <a:rPr lang="en-GB" dirty="0"/>
              <a:t>It is anticipated that individuals would be required to undertake further learning or training to progress to and from occupations. To find out more about an occupation featured in the progression map, including the learning options available, click the occupation.</a:t>
            </a:r>
          </a:p>
          <a:p>
            <a:endParaRPr lang="en-GB" dirty="0"/>
          </a:p>
          <a:p>
            <a:r>
              <a:rPr lang="en-GB" dirty="0"/>
              <a:t>Progression decisions have been reached by comparing the knowledge and skills statements between occupational standards, combined with individualised learner movement data.</a:t>
            </a:r>
          </a:p>
        </p:txBody>
      </p:sp>
      <p:sp>
        <p:nvSpPr>
          <p:cNvPr id="4" name="Slide Number Placeholder 3"/>
          <p:cNvSpPr>
            <a:spLocks noGrp="1"/>
          </p:cNvSpPr>
          <p:nvPr>
            <p:ph type="sldNum" sz="quarter" idx="5"/>
          </p:nvPr>
        </p:nvSpPr>
        <p:spPr/>
        <p:txBody>
          <a:bodyPr/>
          <a:lstStyle/>
          <a:p>
            <a:fld id="{601276FC-D2F0-4B65-8996-E9C0A91AAE27}" type="slidenum">
              <a:rPr lang="en-GB" smtClean="0"/>
              <a:t>11</a:t>
            </a:fld>
            <a:endParaRPr lang="en-GB"/>
          </a:p>
        </p:txBody>
      </p:sp>
    </p:spTree>
    <p:extLst>
      <p:ext uri="{BB962C8B-B14F-4D97-AF65-F5344CB8AC3E}">
        <p14:creationId xmlns:p14="http://schemas.microsoft.com/office/powerpoint/2010/main" val="59231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let’s explore the Health &amp; Science sector.</a:t>
            </a:r>
          </a:p>
          <a:p>
            <a:endParaRPr lang="en-GB" dirty="0"/>
          </a:p>
          <a:p>
            <a:r>
              <a:rPr lang="en-GB" dirty="0"/>
              <a:t>Building on substantial growth over the past half-decade, NECA plans to add further to the region’s economy and to create further high-value jobs through continuing investment in existing companies and in new companies through relocation to the region.</a:t>
            </a:r>
          </a:p>
          <a:p>
            <a:endParaRPr lang="en-GB" dirty="0"/>
          </a:p>
          <a:p>
            <a:r>
              <a:rPr lang="en-GB" dirty="0"/>
              <a:t>With additional plans to support a £30m NHS Medicines Manufacturing Centre in Seaton </a:t>
            </a:r>
            <a:r>
              <a:rPr lang="en-GB" dirty="0" err="1"/>
              <a:t>Delaval</a:t>
            </a:r>
            <a:r>
              <a:rPr lang="en-GB" dirty="0"/>
              <a:t> to manufacture aseptic medicines for the NHS, this provides large scope for employers to become more involved in the development of future HTQs to support with filling upcoming skills gaps and create a more diverse talent pool.</a:t>
            </a:r>
          </a:p>
        </p:txBody>
      </p:sp>
      <p:sp>
        <p:nvSpPr>
          <p:cNvPr id="4" name="Slide Number Placeholder 3"/>
          <p:cNvSpPr>
            <a:spLocks noGrp="1"/>
          </p:cNvSpPr>
          <p:nvPr>
            <p:ph type="sldNum" sz="quarter" idx="5"/>
          </p:nvPr>
        </p:nvSpPr>
        <p:spPr/>
        <p:txBody>
          <a:bodyPr/>
          <a:lstStyle/>
          <a:p>
            <a:fld id="{601276FC-D2F0-4B65-8996-E9C0A91AAE27}" type="slidenum">
              <a:rPr lang="en-GB" smtClean="0"/>
              <a:t>13</a:t>
            </a:fld>
            <a:endParaRPr lang="en-GB"/>
          </a:p>
        </p:txBody>
      </p:sp>
    </p:spTree>
    <p:extLst>
      <p:ext uri="{BB962C8B-B14F-4D97-AF65-F5344CB8AC3E}">
        <p14:creationId xmlns:p14="http://schemas.microsoft.com/office/powerpoint/2010/main" val="352408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finally the engineering and manufacturing sector.</a:t>
            </a:r>
          </a:p>
          <a:p>
            <a:endParaRPr lang="en-GB" dirty="0"/>
          </a:p>
          <a:p>
            <a:r>
              <a:rPr lang="en-GB" dirty="0"/>
              <a:t>The advanced manufacturing and engineering sector, including the expansion of electric vehicles, currently accounts for 67,000 individual employees across the sector and it’s supply chains, with a further 2,000 job opportunities being developed.</a:t>
            </a:r>
          </a:p>
          <a:p>
            <a:endParaRPr lang="en-GB" dirty="0"/>
          </a:p>
          <a:p>
            <a:r>
              <a:rPr lang="en-GB" dirty="0"/>
              <a:t>A sector that stems from roots in the North East industrial heritage that has seen only extensive growth over the last half a century, now contributes as a major employer in the region.</a:t>
            </a:r>
          </a:p>
        </p:txBody>
      </p:sp>
      <p:sp>
        <p:nvSpPr>
          <p:cNvPr id="4" name="Slide Number Placeholder 3"/>
          <p:cNvSpPr>
            <a:spLocks noGrp="1"/>
          </p:cNvSpPr>
          <p:nvPr>
            <p:ph type="sldNum" sz="quarter" idx="5"/>
          </p:nvPr>
        </p:nvSpPr>
        <p:spPr/>
        <p:txBody>
          <a:bodyPr/>
          <a:lstStyle/>
          <a:p>
            <a:fld id="{601276FC-D2F0-4B65-8996-E9C0A91AAE27}" type="slidenum">
              <a:rPr lang="en-GB" smtClean="0"/>
              <a:t>15</a:t>
            </a:fld>
            <a:endParaRPr lang="en-GB"/>
          </a:p>
        </p:txBody>
      </p:sp>
    </p:spTree>
    <p:extLst>
      <p:ext uri="{BB962C8B-B14F-4D97-AF65-F5344CB8AC3E}">
        <p14:creationId xmlns:p14="http://schemas.microsoft.com/office/powerpoint/2010/main" val="2066923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BC3FE-9223-42B5-BE5D-A56463CC53C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8417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146DBC-6489-F93C-DAB8-42820B5A4C7A}"/>
              </a:ext>
            </a:extLst>
          </p:cNvPr>
          <p:cNvSpPr/>
          <p:nvPr userDrawn="1"/>
        </p:nvSpPr>
        <p:spPr>
          <a:xfrm>
            <a:off x="0" y="2486179"/>
            <a:ext cx="12192000" cy="34324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pic>
        <p:nvPicPr>
          <p:cNvPr id="13" name="Picture 12" descr="A black and white logo&#10;&#10;Description automatically generated">
            <a:extLst>
              <a:ext uri="{FF2B5EF4-FFF2-40B4-BE49-F238E27FC236}">
                <a16:creationId xmlns:a16="http://schemas.microsoft.com/office/drawing/2014/main" id="{74C90F22-0A49-2372-FB93-E46F2D52E8D9}"/>
              </a:ext>
            </a:extLst>
          </p:cNvPr>
          <p:cNvPicPr>
            <a:picLocks noChangeAspect="1"/>
          </p:cNvPicPr>
          <p:nvPr userDrawn="1"/>
        </p:nvPicPr>
        <p:blipFill>
          <a:blip r:embed="rId2"/>
          <a:stretch>
            <a:fillRect/>
          </a:stretch>
        </p:blipFill>
        <p:spPr>
          <a:xfrm>
            <a:off x="498764" y="473331"/>
            <a:ext cx="3435927" cy="932013"/>
          </a:xfrm>
          <a:prstGeom prst="rect">
            <a:avLst/>
          </a:prstGeom>
        </p:spPr>
      </p:pic>
      <p:sp>
        <p:nvSpPr>
          <p:cNvPr id="15" name="Title 1">
            <a:extLst>
              <a:ext uri="{FF2B5EF4-FFF2-40B4-BE49-F238E27FC236}">
                <a16:creationId xmlns:a16="http://schemas.microsoft.com/office/drawing/2014/main" id="{53808703-0BCE-7183-6470-AA2644D50A04}"/>
              </a:ext>
            </a:extLst>
          </p:cNvPr>
          <p:cNvSpPr>
            <a:spLocks noGrp="1"/>
          </p:cNvSpPr>
          <p:nvPr>
            <p:ph type="ctrTitle"/>
          </p:nvPr>
        </p:nvSpPr>
        <p:spPr>
          <a:xfrm>
            <a:off x="665019" y="2778826"/>
            <a:ext cx="8679082" cy="1997540"/>
          </a:xfrm>
          <a:prstGeom prst="rect">
            <a:avLst/>
          </a:prstGeom>
        </p:spPr>
        <p:txBody>
          <a:bodyPr anchor="b"/>
          <a:lstStyle>
            <a:lvl1pPr algn="l">
              <a:lnSpc>
                <a:spcPts val="3900"/>
              </a:lnSpc>
              <a:defRPr sz="4000" b="0" i="0">
                <a:solidFill>
                  <a:schemeClr val="bg1"/>
                </a:solidFill>
                <a:latin typeface="Aptos SemiBold" panose="020B0004020202020204" pitchFamily="34" charset="0"/>
              </a:defRPr>
            </a:lvl1pPr>
          </a:lstStyle>
          <a:p>
            <a:r>
              <a:rPr lang="en-GB"/>
              <a:t>Click to edit Master title style</a:t>
            </a:r>
            <a:endParaRPr lang="en-US"/>
          </a:p>
        </p:txBody>
      </p:sp>
      <p:pic>
        <p:nvPicPr>
          <p:cNvPr id="5" name="Picture 4" descr="A black and grey square&#10;&#10;Description automatically generated">
            <a:extLst>
              <a:ext uri="{FF2B5EF4-FFF2-40B4-BE49-F238E27FC236}">
                <a16:creationId xmlns:a16="http://schemas.microsoft.com/office/drawing/2014/main" id="{1A85B2A7-6344-5FDD-BC90-99BF16392B5D}"/>
              </a:ext>
            </a:extLst>
          </p:cNvPr>
          <p:cNvPicPr>
            <a:picLocks noChangeAspect="1"/>
          </p:cNvPicPr>
          <p:nvPr userDrawn="1"/>
        </p:nvPicPr>
        <p:blipFill>
          <a:blip r:embed="rId3"/>
          <a:stretch>
            <a:fillRect/>
          </a:stretch>
        </p:blipFill>
        <p:spPr>
          <a:xfrm>
            <a:off x="6277369" y="-2026"/>
            <a:ext cx="5920688" cy="5920688"/>
          </a:xfrm>
          <a:prstGeom prst="rect">
            <a:avLst/>
          </a:prstGeom>
        </p:spPr>
      </p:pic>
      <p:pic>
        <p:nvPicPr>
          <p:cNvPr id="6" name="Picture 5">
            <a:extLst>
              <a:ext uri="{FF2B5EF4-FFF2-40B4-BE49-F238E27FC236}">
                <a16:creationId xmlns:a16="http://schemas.microsoft.com/office/drawing/2014/main" id="{419F1AE3-B7ED-CA4C-210B-D91BC8B0FABB}"/>
              </a:ext>
            </a:extLst>
          </p:cNvPr>
          <p:cNvPicPr>
            <a:picLocks noChangeAspect="1"/>
          </p:cNvPicPr>
          <p:nvPr userDrawn="1"/>
        </p:nvPicPr>
        <p:blipFill>
          <a:blip r:embed="rId4"/>
          <a:stretch>
            <a:fillRect/>
          </a:stretch>
        </p:blipFill>
        <p:spPr>
          <a:xfrm>
            <a:off x="550719" y="5973492"/>
            <a:ext cx="10931259" cy="858130"/>
          </a:xfrm>
          <a:prstGeom prst="rect">
            <a:avLst/>
          </a:prstGeom>
        </p:spPr>
      </p:pic>
      <p:sp>
        <p:nvSpPr>
          <p:cNvPr id="4" name="Content Placeholder 2">
            <a:extLst>
              <a:ext uri="{FF2B5EF4-FFF2-40B4-BE49-F238E27FC236}">
                <a16:creationId xmlns:a16="http://schemas.microsoft.com/office/drawing/2014/main" id="{C1B3F0D4-EA08-A9E7-4EF2-A055966B6DDF}"/>
              </a:ext>
            </a:extLst>
          </p:cNvPr>
          <p:cNvSpPr>
            <a:spLocks noGrp="1"/>
          </p:cNvSpPr>
          <p:nvPr>
            <p:ph idx="1"/>
          </p:nvPr>
        </p:nvSpPr>
        <p:spPr>
          <a:xfrm>
            <a:off x="656832" y="4971288"/>
            <a:ext cx="8687269" cy="704684"/>
          </a:xfrm>
          <a:prstGeom prst="rect">
            <a:avLst/>
          </a:prstGeom>
        </p:spPr>
        <p:txBody>
          <a:bodyPr/>
          <a:lstStyle>
            <a:lvl1pPr marL="0" indent="0">
              <a:buFontTx/>
              <a:buNone/>
              <a:defRPr sz="2400"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162855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ster 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5E93BC-2C86-81E4-CF3D-0994FCAFDD0C}"/>
              </a:ext>
            </a:extLst>
          </p:cNvPr>
          <p:cNvSpPr/>
          <p:nvPr userDrawn="1"/>
        </p:nvSpPr>
        <p:spPr>
          <a:xfrm>
            <a:off x="0" y="-1"/>
            <a:ext cx="12192000" cy="59186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a:solidFill>
                <a:srgbClr val="231F20"/>
              </a:solidFill>
            </a:endParaRPr>
          </a:p>
        </p:txBody>
      </p:sp>
      <p:pic>
        <p:nvPicPr>
          <p:cNvPr id="10" name="Picture 9" descr="A black and white square with a white line in the middle&#10;&#10;Description automatically generated">
            <a:extLst>
              <a:ext uri="{FF2B5EF4-FFF2-40B4-BE49-F238E27FC236}">
                <a16:creationId xmlns:a16="http://schemas.microsoft.com/office/drawing/2014/main" id="{14FC5ACC-626E-5382-F158-CCE55C176EE9}"/>
              </a:ext>
            </a:extLst>
          </p:cNvPr>
          <p:cNvPicPr>
            <a:picLocks noChangeAspect="1"/>
          </p:cNvPicPr>
          <p:nvPr userDrawn="1"/>
        </p:nvPicPr>
        <p:blipFill>
          <a:blip r:embed="rId2"/>
          <a:stretch>
            <a:fillRect/>
          </a:stretch>
        </p:blipFill>
        <p:spPr>
          <a:xfrm>
            <a:off x="6642661" y="510878"/>
            <a:ext cx="4884320" cy="4884320"/>
          </a:xfrm>
          <a:prstGeom prst="rect">
            <a:avLst/>
          </a:prstGeom>
        </p:spPr>
      </p:pic>
      <p:pic>
        <p:nvPicPr>
          <p:cNvPr id="19" name="Picture 18" descr="A black and white sign with white letters&#10;&#10;Description automatically generated">
            <a:extLst>
              <a:ext uri="{FF2B5EF4-FFF2-40B4-BE49-F238E27FC236}">
                <a16:creationId xmlns:a16="http://schemas.microsoft.com/office/drawing/2014/main" id="{5B8CA796-6467-1D77-C2B1-B3E230D7C86A}"/>
              </a:ext>
            </a:extLst>
          </p:cNvPr>
          <p:cNvPicPr>
            <a:picLocks noChangeAspect="1"/>
          </p:cNvPicPr>
          <p:nvPr userDrawn="1"/>
        </p:nvPicPr>
        <p:blipFill>
          <a:blip r:embed="rId3"/>
          <a:stretch>
            <a:fillRect/>
          </a:stretch>
        </p:blipFill>
        <p:spPr>
          <a:xfrm>
            <a:off x="498763" y="495879"/>
            <a:ext cx="3435929" cy="932013"/>
          </a:xfrm>
          <a:prstGeom prst="rect">
            <a:avLst/>
          </a:prstGeom>
        </p:spPr>
      </p:pic>
      <p:pic>
        <p:nvPicPr>
          <p:cNvPr id="11" name="Picture 10">
            <a:extLst>
              <a:ext uri="{FF2B5EF4-FFF2-40B4-BE49-F238E27FC236}">
                <a16:creationId xmlns:a16="http://schemas.microsoft.com/office/drawing/2014/main" id="{E78AA43D-CA85-B2F0-70F6-D07FFCE455C7}"/>
              </a:ext>
            </a:extLst>
          </p:cNvPr>
          <p:cNvPicPr>
            <a:picLocks noChangeAspect="1"/>
          </p:cNvPicPr>
          <p:nvPr userDrawn="1"/>
        </p:nvPicPr>
        <p:blipFill>
          <a:blip r:embed="rId4"/>
          <a:stretch>
            <a:fillRect/>
          </a:stretch>
        </p:blipFill>
        <p:spPr>
          <a:xfrm>
            <a:off x="665019" y="4690785"/>
            <a:ext cx="7713211" cy="932013"/>
          </a:xfrm>
          <a:prstGeom prst="rect">
            <a:avLst/>
          </a:prstGeom>
        </p:spPr>
      </p:pic>
      <p:sp>
        <p:nvSpPr>
          <p:cNvPr id="12" name="Title 1">
            <a:extLst>
              <a:ext uri="{FF2B5EF4-FFF2-40B4-BE49-F238E27FC236}">
                <a16:creationId xmlns:a16="http://schemas.microsoft.com/office/drawing/2014/main" id="{4A5EA306-EF31-ADD5-4A70-C7187493DB7C}"/>
              </a:ext>
            </a:extLst>
          </p:cNvPr>
          <p:cNvSpPr>
            <a:spLocks noGrp="1"/>
          </p:cNvSpPr>
          <p:nvPr>
            <p:ph type="title"/>
          </p:nvPr>
        </p:nvSpPr>
        <p:spPr>
          <a:xfrm>
            <a:off x="665019" y="3132914"/>
            <a:ext cx="8091355" cy="1392898"/>
          </a:xfrm>
          <a:prstGeom prst="rect">
            <a:avLst/>
          </a:prstGeom>
        </p:spPr>
        <p:txBody>
          <a:bodyPr anchor="b"/>
          <a:lstStyle>
            <a:lvl1pPr>
              <a:lnSpc>
                <a:spcPts val="3040"/>
              </a:lnSpc>
              <a:defRPr sz="3200" b="0" i="0">
                <a:solidFill>
                  <a:schemeClr val="bg1"/>
                </a:solidFill>
                <a:latin typeface="Aptos SemiBold" panose="020B0004020202020204" pitchFamily="34" charset="0"/>
              </a:defRPr>
            </a:lvl1pPr>
          </a:lstStyle>
          <a:p>
            <a:r>
              <a:rPr lang="en-GB"/>
              <a:t>Click to edit Master title style</a:t>
            </a:r>
            <a:endParaRPr lang="en-US"/>
          </a:p>
        </p:txBody>
      </p:sp>
      <p:pic>
        <p:nvPicPr>
          <p:cNvPr id="3" name="Picture 2">
            <a:extLst>
              <a:ext uri="{FF2B5EF4-FFF2-40B4-BE49-F238E27FC236}">
                <a16:creationId xmlns:a16="http://schemas.microsoft.com/office/drawing/2014/main" id="{DD4B6B15-DFFC-A773-F96A-970877F78C6C}"/>
              </a:ext>
            </a:extLst>
          </p:cNvPr>
          <p:cNvPicPr>
            <a:picLocks noChangeAspect="1"/>
          </p:cNvPicPr>
          <p:nvPr userDrawn="1"/>
        </p:nvPicPr>
        <p:blipFill>
          <a:blip r:embed="rId5"/>
          <a:stretch>
            <a:fillRect/>
          </a:stretch>
        </p:blipFill>
        <p:spPr>
          <a:xfrm>
            <a:off x="550719" y="5973492"/>
            <a:ext cx="10931259" cy="858130"/>
          </a:xfrm>
          <a:prstGeom prst="rect">
            <a:avLst/>
          </a:prstGeom>
        </p:spPr>
      </p:pic>
    </p:spTree>
    <p:extLst>
      <p:ext uri="{BB962C8B-B14F-4D97-AF65-F5344CB8AC3E}">
        <p14:creationId xmlns:p14="http://schemas.microsoft.com/office/powerpoint/2010/main" val="701959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6766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3934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4652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9962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9292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9269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8017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7271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6834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ster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black square with a few squares&#10;&#10;Description automatically generated with medium confidence">
            <a:extLst>
              <a:ext uri="{FF2B5EF4-FFF2-40B4-BE49-F238E27FC236}">
                <a16:creationId xmlns:a16="http://schemas.microsoft.com/office/drawing/2014/main" id="{22E4E45B-5BA1-62F3-AE28-FFE574A2AEE3}"/>
              </a:ext>
            </a:extLst>
          </p:cNvPr>
          <p:cNvPicPr>
            <a:picLocks noChangeAspect="1"/>
          </p:cNvPicPr>
          <p:nvPr userDrawn="1"/>
        </p:nvPicPr>
        <p:blipFill>
          <a:blip r:embed="rId3"/>
          <a:stretch>
            <a:fillRect/>
          </a:stretch>
        </p:blipFill>
        <p:spPr>
          <a:xfrm>
            <a:off x="11211104" y="238734"/>
            <a:ext cx="720166" cy="720166"/>
          </a:xfrm>
          <a:prstGeom prst="rect">
            <a:avLst/>
          </a:prstGeom>
        </p:spPr>
      </p:pic>
    </p:spTree>
    <p:extLst>
      <p:ext uri="{BB962C8B-B14F-4D97-AF65-F5344CB8AC3E}">
        <p14:creationId xmlns:p14="http://schemas.microsoft.com/office/powerpoint/2010/main" val="3801717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8929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88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 Text Slide white_ gray arrow">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2" name="Picture 1" descr="A black and white arrow&#10;&#10;Description automatically generated">
            <a:extLst>
              <a:ext uri="{FF2B5EF4-FFF2-40B4-BE49-F238E27FC236}">
                <a16:creationId xmlns:a16="http://schemas.microsoft.com/office/drawing/2014/main" id="{3DDAEFA4-E19C-65DC-C905-E9852C5D3022}"/>
              </a:ext>
            </a:extLst>
          </p:cNvPr>
          <p:cNvPicPr>
            <a:picLocks noChangeAspect="1"/>
          </p:cNvPicPr>
          <p:nvPr userDrawn="1"/>
        </p:nvPicPr>
        <p:blipFill>
          <a:blip r:embed="rId3"/>
          <a:stretch>
            <a:fillRect/>
          </a:stretch>
        </p:blipFill>
        <p:spPr>
          <a:xfrm>
            <a:off x="11204309" y="238733"/>
            <a:ext cx="726961" cy="726961"/>
          </a:xfrm>
          <a:prstGeom prst="rect">
            <a:avLst/>
          </a:prstGeom>
        </p:spPr>
      </p:pic>
    </p:spTree>
    <p:extLst>
      <p:ext uri="{BB962C8B-B14F-4D97-AF65-F5344CB8AC3E}">
        <p14:creationId xmlns:p14="http://schemas.microsoft.com/office/powerpoint/2010/main" val="1312118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Master Text Slide 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56283D-6544-5361-4BFF-89B008772B8C}"/>
              </a:ext>
            </a:extLst>
          </p:cNvPr>
          <p:cNvSpPr/>
          <p:nvPr userDrawn="1"/>
        </p:nvSpPr>
        <p:spPr>
          <a:xfrm>
            <a:off x="0" y="1125393"/>
            <a:ext cx="12192000" cy="573260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2" name="Title 1">
            <a:extLst>
              <a:ext uri="{FF2B5EF4-FFF2-40B4-BE49-F238E27FC236}">
                <a16:creationId xmlns:a16="http://schemas.microsoft.com/office/drawing/2014/main" id="{56C2EC78-6E50-6E79-EF79-3E3DE63F4071}"/>
              </a:ext>
            </a:extLst>
          </p:cNvPr>
          <p:cNvSpPr>
            <a:spLocks noGrp="1"/>
          </p:cNvSpPr>
          <p:nvPr>
            <p:ph type="title"/>
          </p:nvPr>
        </p:nvSpPr>
        <p:spPr>
          <a:xfrm>
            <a:off x="705851" y="1363749"/>
            <a:ext cx="10515600" cy="771920"/>
          </a:xfrm>
          <a:prstGeom prst="rect">
            <a:avLst/>
          </a:prstGeom>
        </p:spPr>
        <p:txBody>
          <a:bodyPr/>
          <a:lstStyle>
            <a:lvl1pPr>
              <a:defRPr sz="4000" b="0" i="0">
                <a:solidFill>
                  <a:schemeClr val="bg1"/>
                </a:solidFill>
                <a:latin typeface="Aptos SemiBold" panose="020B00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9F0858-F871-39FB-2E39-618FB2901587}"/>
              </a:ext>
            </a:extLst>
          </p:cNvPr>
          <p:cNvSpPr>
            <a:spLocks noGrp="1"/>
          </p:cNvSpPr>
          <p:nvPr>
            <p:ph idx="1"/>
          </p:nvPr>
        </p:nvSpPr>
        <p:spPr>
          <a:xfrm>
            <a:off x="705851" y="2344380"/>
            <a:ext cx="10515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descr="A black and white logo&#10;&#10;Description automatically generated">
            <a:extLst>
              <a:ext uri="{FF2B5EF4-FFF2-40B4-BE49-F238E27FC236}">
                <a16:creationId xmlns:a16="http://schemas.microsoft.com/office/drawing/2014/main" id="{8B86E420-24EE-D698-BC38-4C114AB6B208}"/>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4" name="Picture 3" descr="A black square with a few squares&#10;&#10;Description automatically generated with medium confidence">
            <a:extLst>
              <a:ext uri="{FF2B5EF4-FFF2-40B4-BE49-F238E27FC236}">
                <a16:creationId xmlns:a16="http://schemas.microsoft.com/office/drawing/2014/main" id="{B2A37BB7-D9B9-FCFF-B70F-663F06CB41F8}"/>
              </a:ext>
            </a:extLst>
          </p:cNvPr>
          <p:cNvPicPr>
            <a:picLocks noChangeAspect="1"/>
          </p:cNvPicPr>
          <p:nvPr userDrawn="1"/>
        </p:nvPicPr>
        <p:blipFill>
          <a:blip r:embed="rId3"/>
          <a:stretch>
            <a:fillRect/>
          </a:stretch>
        </p:blipFill>
        <p:spPr>
          <a:xfrm>
            <a:off x="11221451" y="238733"/>
            <a:ext cx="709819" cy="709819"/>
          </a:xfrm>
          <a:prstGeom prst="rect">
            <a:avLst/>
          </a:prstGeom>
        </p:spPr>
      </p:pic>
    </p:spTree>
    <p:extLst>
      <p:ext uri="{BB962C8B-B14F-4D97-AF65-F5344CB8AC3E}">
        <p14:creationId xmlns:p14="http://schemas.microsoft.com/office/powerpoint/2010/main" val="384691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Master Text Slide black_gray arr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56283D-6544-5361-4BFF-89B008772B8C}"/>
              </a:ext>
            </a:extLst>
          </p:cNvPr>
          <p:cNvSpPr/>
          <p:nvPr userDrawn="1"/>
        </p:nvSpPr>
        <p:spPr>
          <a:xfrm>
            <a:off x="0" y="1125393"/>
            <a:ext cx="12192000" cy="573260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2" name="Title 1">
            <a:extLst>
              <a:ext uri="{FF2B5EF4-FFF2-40B4-BE49-F238E27FC236}">
                <a16:creationId xmlns:a16="http://schemas.microsoft.com/office/drawing/2014/main" id="{56C2EC78-6E50-6E79-EF79-3E3DE63F4071}"/>
              </a:ext>
            </a:extLst>
          </p:cNvPr>
          <p:cNvSpPr>
            <a:spLocks noGrp="1"/>
          </p:cNvSpPr>
          <p:nvPr>
            <p:ph type="title"/>
          </p:nvPr>
        </p:nvSpPr>
        <p:spPr>
          <a:xfrm>
            <a:off x="705851" y="1363749"/>
            <a:ext cx="10515600" cy="771920"/>
          </a:xfrm>
          <a:prstGeom prst="rect">
            <a:avLst/>
          </a:prstGeom>
        </p:spPr>
        <p:txBody>
          <a:bodyPr/>
          <a:lstStyle>
            <a:lvl1pPr>
              <a:defRPr sz="4000" b="0" i="0">
                <a:solidFill>
                  <a:schemeClr val="bg1"/>
                </a:solidFill>
                <a:latin typeface="Aptos SemiBold" panose="020B00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9F0858-F871-39FB-2E39-618FB2901587}"/>
              </a:ext>
            </a:extLst>
          </p:cNvPr>
          <p:cNvSpPr>
            <a:spLocks noGrp="1"/>
          </p:cNvSpPr>
          <p:nvPr>
            <p:ph idx="1"/>
          </p:nvPr>
        </p:nvSpPr>
        <p:spPr>
          <a:xfrm>
            <a:off x="705851" y="2344380"/>
            <a:ext cx="10515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descr="A black and white logo&#10;&#10;Description automatically generated">
            <a:extLst>
              <a:ext uri="{FF2B5EF4-FFF2-40B4-BE49-F238E27FC236}">
                <a16:creationId xmlns:a16="http://schemas.microsoft.com/office/drawing/2014/main" id="{8B86E420-24EE-D698-BC38-4C114AB6B208}"/>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10" name="Picture 9" descr="A black and white arrow&#10;&#10;Description automatically generated">
            <a:extLst>
              <a:ext uri="{FF2B5EF4-FFF2-40B4-BE49-F238E27FC236}">
                <a16:creationId xmlns:a16="http://schemas.microsoft.com/office/drawing/2014/main" id="{72316643-267A-9562-C933-F525DAA301FC}"/>
              </a:ext>
            </a:extLst>
          </p:cNvPr>
          <p:cNvPicPr>
            <a:picLocks noChangeAspect="1"/>
          </p:cNvPicPr>
          <p:nvPr userDrawn="1"/>
        </p:nvPicPr>
        <p:blipFill>
          <a:blip r:embed="rId3"/>
          <a:stretch>
            <a:fillRect/>
          </a:stretch>
        </p:blipFill>
        <p:spPr>
          <a:xfrm>
            <a:off x="11204309" y="238733"/>
            <a:ext cx="726961" cy="726961"/>
          </a:xfrm>
          <a:prstGeom prst="rect">
            <a:avLst/>
          </a:prstGeom>
        </p:spPr>
      </p:pic>
    </p:spTree>
    <p:extLst>
      <p:ext uri="{BB962C8B-B14F-4D97-AF65-F5344CB8AC3E}">
        <p14:creationId xmlns:p14="http://schemas.microsoft.com/office/powerpoint/2010/main" val="174524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ster Text Slide Spli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0"/>
            <a:ext cx="6096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descr="A black and white arrow&#10;&#10;Description automatically generated">
            <a:extLst>
              <a:ext uri="{FF2B5EF4-FFF2-40B4-BE49-F238E27FC236}">
                <a16:creationId xmlns:a16="http://schemas.microsoft.com/office/drawing/2014/main" id="{9D074308-3DF4-9FB4-12E5-7EC3A2EE591D}"/>
              </a:ext>
            </a:extLst>
          </p:cNvPr>
          <p:cNvPicPr>
            <a:picLocks noChangeAspect="1"/>
          </p:cNvPicPr>
          <p:nvPr userDrawn="1"/>
        </p:nvPicPr>
        <p:blipFill>
          <a:blip r:embed="rId3"/>
          <a:stretch>
            <a:fillRect/>
          </a:stretch>
        </p:blipFill>
        <p:spPr>
          <a:xfrm>
            <a:off x="11191682" y="223849"/>
            <a:ext cx="739588" cy="739588"/>
          </a:xfrm>
          <a:prstGeom prst="rect">
            <a:avLst/>
          </a:prstGeom>
        </p:spPr>
      </p:pic>
    </p:spTree>
    <p:extLst>
      <p:ext uri="{BB962C8B-B14F-4D97-AF65-F5344CB8AC3E}">
        <p14:creationId xmlns:p14="http://schemas.microsoft.com/office/powerpoint/2010/main" val="1238729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Master Text Slide Split Column">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descr="A black square with a few squares&#10;&#10;Description automatically generated with medium confidence">
            <a:extLst>
              <a:ext uri="{FF2B5EF4-FFF2-40B4-BE49-F238E27FC236}">
                <a16:creationId xmlns:a16="http://schemas.microsoft.com/office/drawing/2014/main" id="{59E8EF4E-CACE-CC2A-290D-1E578AE29C66}"/>
              </a:ext>
            </a:extLst>
          </p:cNvPr>
          <p:cNvPicPr>
            <a:picLocks noChangeAspect="1"/>
          </p:cNvPicPr>
          <p:nvPr userDrawn="1"/>
        </p:nvPicPr>
        <p:blipFill>
          <a:blip r:embed="rId3"/>
          <a:stretch>
            <a:fillRect/>
          </a:stretch>
        </p:blipFill>
        <p:spPr>
          <a:xfrm>
            <a:off x="11211104" y="238734"/>
            <a:ext cx="720166" cy="720166"/>
          </a:xfrm>
          <a:prstGeom prst="rect">
            <a:avLst/>
          </a:prstGeom>
        </p:spPr>
      </p:pic>
    </p:spTree>
    <p:extLst>
      <p:ext uri="{BB962C8B-B14F-4D97-AF65-F5344CB8AC3E}">
        <p14:creationId xmlns:p14="http://schemas.microsoft.com/office/powerpoint/2010/main" val="3277927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ster Text Slid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F05783-A1B6-4DB0-EB9C-8C7FB5432527}"/>
              </a:ext>
            </a:extLst>
          </p:cNvPr>
          <p:cNvSpPr>
            <a:spLocks noGrp="1"/>
          </p:cNvSpPr>
          <p:nvPr>
            <p:ph type="pic" idx="1"/>
          </p:nvPr>
        </p:nvSpPr>
        <p:spPr>
          <a:xfrm>
            <a:off x="7230979" y="-13973"/>
            <a:ext cx="4961020" cy="687197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68247176-6799-F89B-2EEC-A5111258352D}"/>
              </a:ext>
            </a:extLst>
          </p:cNvPr>
          <p:cNvSpPr>
            <a:spLocks noGrp="1"/>
          </p:cNvSpPr>
          <p:nvPr>
            <p:ph type="body" sz="half" idx="2"/>
          </p:nvPr>
        </p:nvSpPr>
        <p:spPr>
          <a:xfrm>
            <a:off x="705851" y="2606050"/>
            <a:ext cx="5959644" cy="3811588"/>
          </a:xfrm>
          <a:prstGeom prst="rect">
            <a:avLst/>
          </a:prstGeom>
        </p:spPr>
        <p:txBody>
          <a:bodyPr/>
          <a:lstStyle>
            <a:lvl1pPr marL="0" indent="0">
              <a:buNone/>
              <a:defRPr sz="1800" b="0" i="0">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9" name="Picture 8" descr="A black and white logo&#10;&#10;Description automatically generated">
            <a:extLst>
              <a:ext uri="{FF2B5EF4-FFF2-40B4-BE49-F238E27FC236}">
                <a16:creationId xmlns:a16="http://schemas.microsoft.com/office/drawing/2014/main" id="{4DD18A67-F97D-E733-3B33-0C397068B2C5}"/>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1" name="Title 1">
            <a:extLst>
              <a:ext uri="{FF2B5EF4-FFF2-40B4-BE49-F238E27FC236}">
                <a16:creationId xmlns:a16="http://schemas.microsoft.com/office/drawing/2014/main" id="{3B534753-1961-D60F-3C3A-E3A1B5DD075E}"/>
              </a:ext>
            </a:extLst>
          </p:cNvPr>
          <p:cNvSpPr>
            <a:spLocks noGrp="1"/>
          </p:cNvSpPr>
          <p:nvPr>
            <p:ph type="title"/>
          </p:nvPr>
        </p:nvSpPr>
        <p:spPr>
          <a:xfrm>
            <a:off x="705851" y="1363748"/>
            <a:ext cx="5959644" cy="982409"/>
          </a:xfrm>
          <a:prstGeom prst="rect">
            <a:avLst/>
          </a:prstGeom>
        </p:spPr>
        <p:txBody>
          <a:bodyPr anchor="b"/>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790652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ster 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84613D-4738-D174-15FE-6250F0CBD444}"/>
              </a:ext>
            </a:extLst>
          </p:cNvPr>
          <p:cNvSpPr/>
          <p:nvPr userDrawn="1"/>
        </p:nvSpPr>
        <p:spPr>
          <a:xfrm>
            <a:off x="0" y="0"/>
            <a:ext cx="12192000" cy="685799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8" name="Text Placeholder 3">
            <a:extLst>
              <a:ext uri="{FF2B5EF4-FFF2-40B4-BE49-F238E27FC236}">
                <a16:creationId xmlns:a16="http://schemas.microsoft.com/office/drawing/2014/main" id="{A37D671D-15DF-0A3F-604C-16DC7661A80C}"/>
              </a:ext>
            </a:extLst>
          </p:cNvPr>
          <p:cNvSpPr>
            <a:spLocks noGrp="1"/>
          </p:cNvSpPr>
          <p:nvPr>
            <p:ph type="body" sz="half" idx="2"/>
          </p:nvPr>
        </p:nvSpPr>
        <p:spPr>
          <a:xfrm>
            <a:off x="716737" y="5447221"/>
            <a:ext cx="9679120" cy="354865"/>
          </a:xfrm>
          <a:prstGeom prst="rect">
            <a:avLst/>
          </a:prstGeom>
        </p:spPr>
        <p:txBody>
          <a:bodyPr/>
          <a:lstStyle>
            <a:lvl1pPr marL="0" indent="0">
              <a:buNone/>
              <a:defRPr sz="1800" b="0" i="0">
                <a:solidFill>
                  <a:schemeClr val="bg1"/>
                </a:solidFill>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itle 1">
            <a:extLst>
              <a:ext uri="{FF2B5EF4-FFF2-40B4-BE49-F238E27FC236}">
                <a16:creationId xmlns:a16="http://schemas.microsoft.com/office/drawing/2014/main" id="{DEAF0A84-EA9C-B0C1-D1F0-BEFBB9F851B9}"/>
              </a:ext>
            </a:extLst>
          </p:cNvPr>
          <p:cNvSpPr>
            <a:spLocks noGrp="1"/>
          </p:cNvSpPr>
          <p:nvPr>
            <p:ph type="title"/>
          </p:nvPr>
        </p:nvSpPr>
        <p:spPr>
          <a:xfrm>
            <a:off x="716736" y="4204919"/>
            <a:ext cx="9679120" cy="982409"/>
          </a:xfrm>
          <a:prstGeom prst="rect">
            <a:avLst/>
          </a:prstGeom>
        </p:spPr>
        <p:txBody>
          <a:bodyPr anchor="b"/>
          <a:lstStyle>
            <a:lvl1pPr>
              <a:lnSpc>
                <a:spcPts val="3500"/>
              </a:lnSpc>
              <a:defRPr sz="4000" b="0" i="0">
                <a:solidFill>
                  <a:schemeClr val="bg1"/>
                </a:solidFill>
                <a:latin typeface="Aptos SemiBold" panose="020B0004020202020204" pitchFamily="34" charset="0"/>
              </a:defRPr>
            </a:lvl1pPr>
          </a:lstStyle>
          <a:p>
            <a:r>
              <a:rPr lang="en-GB"/>
              <a:t>Click to edit Master title style</a:t>
            </a:r>
            <a:endParaRPr lang="en-US"/>
          </a:p>
        </p:txBody>
      </p:sp>
      <p:pic>
        <p:nvPicPr>
          <p:cNvPr id="2" name="Picture 1" descr="A black and white arrow&#10;&#10;Description automatically generated">
            <a:extLst>
              <a:ext uri="{FF2B5EF4-FFF2-40B4-BE49-F238E27FC236}">
                <a16:creationId xmlns:a16="http://schemas.microsoft.com/office/drawing/2014/main" id="{FCEEA154-24D8-B3F2-3BED-5E0EEAE1D51B}"/>
              </a:ext>
            </a:extLst>
          </p:cNvPr>
          <p:cNvPicPr>
            <a:picLocks noChangeAspect="1"/>
          </p:cNvPicPr>
          <p:nvPr userDrawn="1"/>
        </p:nvPicPr>
        <p:blipFill>
          <a:blip r:embed="rId2"/>
          <a:stretch>
            <a:fillRect/>
          </a:stretch>
        </p:blipFill>
        <p:spPr>
          <a:xfrm>
            <a:off x="11191682" y="223849"/>
            <a:ext cx="739588" cy="739588"/>
          </a:xfrm>
          <a:prstGeom prst="rect">
            <a:avLst/>
          </a:prstGeom>
        </p:spPr>
      </p:pic>
    </p:spTree>
    <p:extLst>
      <p:ext uri="{BB962C8B-B14F-4D97-AF65-F5344CB8AC3E}">
        <p14:creationId xmlns:p14="http://schemas.microsoft.com/office/powerpoint/2010/main" val="132883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688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11/4/2025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3350739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ccupational-maps.skillsengland.education.gov.uk/maps/route/digita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4.xml"/><Relationship Id="rId1" Type="http://schemas.openxmlformats.org/officeDocument/2006/relationships/video" Target="https://www.youtube.com/embed/2Z_Wo8ae5F0?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occupational-maps.skillsengland.education.gov.uk/maps/route/health-science"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4.xml"/><Relationship Id="rId1" Type="http://schemas.openxmlformats.org/officeDocument/2006/relationships/video" Target="https://www.youtube.com/embed/XFcESVIMP_w?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occupational-maps.skillsengland.education.gov.uk/maps/route/engineering-manufacturin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4.xml"/><Relationship Id="rId1" Type="http://schemas.openxmlformats.org/officeDocument/2006/relationships/video" Target="https://www.youtube.com/embed/pNhWcBearmU?feature=oembed"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gov.uk/guidance/developing-an-occupational-standard" TargetMode="External"/><Relationship Id="rId3" Type="http://schemas.openxmlformats.org/officeDocument/2006/relationships/hyperlink" Target="https://find-employer-schemes.education.gov.uk/schemes/higher-technical-qualifications" TargetMode="External"/><Relationship Id="rId7" Type="http://schemas.openxmlformats.org/officeDocument/2006/relationships/hyperlink" Target="https://shine.northeast-ca.gov.uk/?gad_source=1&amp;gad_campaignid=22670410937&amp;gclid=Cj0KCQjwndHEBhDVARIsAGh0g3DPYIXAGB6iJFNFFgLAZidxa66ZwTZIva1u-eW4IcjowxshPCzIkEIaAmshEALw_wcB"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amazingapprenticeships.com/higher-technical-qualifications-webinars/" TargetMode="External"/><Relationship Id="rId5" Type="http://schemas.openxmlformats.org/officeDocument/2006/relationships/hyperlink" Target="https://ambition.northeast-ca.gov.uk/higher-technical-qualifications" TargetMode="External"/><Relationship Id="rId4" Type="http://schemas.openxmlformats.org/officeDocument/2006/relationships/hyperlink" Target="https://occupational-maps.skillsengland.education.gov.uk/"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5.xml"/><Relationship Id="rId1" Type="http://schemas.openxmlformats.org/officeDocument/2006/relationships/video" Target="https://www.youtube.com/embed/IJibC2pvsA8?list=PL8wEidd1VrRCxzMGe2lCwxwpS8KD-_DX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5.xml"/><Relationship Id="rId1" Type="http://schemas.openxmlformats.org/officeDocument/2006/relationships/video" Target="https://www.youtube.com/embed/Uom1YOu04aw?list=PL8wEidd1VrRCxzMGe2lCwxwpS8KD-_DXx"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0132E-700B-68D7-0F4F-4B8FC21FF1DB}"/>
              </a:ext>
            </a:extLst>
          </p:cNvPr>
          <p:cNvSpPr>
            <a:spLocks noGrp="1"/>
          </p:cNvSpPr>
          <p:nvPr>
            <p:ph type="ctrTitle"/>
          </p:nvPr>
        </p:nvSpPr>
        <p:spPr>
          <a:xfrm>
            <a:off x="656832" y="3229937"/>
            <a:ext cx="5159768" cy="704684"/>
          </a:xfrm>
        </p:spPr>
        <p:txBody>
          <a:bodyPr/>
          <a:lstStyle/>
          <a:p>
            <a:r>
              <a:rPr lang="en-GB" dirty="0"/>
              <a:t>Higher Technical Qualifications (HTQs)</a:t>
            </a:r>
          </a:p>
        </p:txBody>
      </p:sp>
      <p:sp>
        <p:nvSpPr>
          <p:cNvPr id="3" name="Content Placeholder 2">
            <a:extLst>
              <a:ext uri="{FF2B5EF4-FFF2-40B4-BE49-F238E27FC236}">
                <a16:creationId xmlns:a16="http://schemas.microsoft.com/office/drawing/2014/main" id="{25A1528D-4396-4389-96EB-7DCB0146A7A7}"/>
              </a:ext>
            </a:extLst>
          </p:cNvPr>
          <p:cNvSpPr>
            <a:spLocks noGrp="1"/>
          </p:cNvSpPr>
          <p:nvPr>
            <p:ph idx="1"/>
          </p:nvPr>
        </p:nvSpPr>
        <p:spPr>
          <a:xfrm>
            <a:off x="656832" y="4235046"/>
            <a:ext cx="5347728" cy="704684"/>
          </a:xfrm>
        </p:spPr>
        <p:txBody>
          <a:bodyPr lIns="91440" tIns="45720" rIns="91440" bIns="45720" anchor="t"/>
          <a:lstStyle/>
          <a:p>
            <a:r>
              <a:rPr lang="en-GB" dirty="0"/>
              <a:t>How HTQs can support employers in a changing economic landscape.</a:t>
            </a:r>
          </a:p>
        </p:txBody>
      </p:sp>
      <p:sp>
        <p:nvSpPr>
          <p:cNvPr id="4" name="Content Placeholder 2">
            <a:extLst>
              <a:ext uri="{FF2B5EF4-FFF2-40B4-BE49-F238E27FC236}">
                <a16:creationId xmlns:a16="http://schemas.microsoft.com/office/drawing/2014/main" id="{8039CEEC-5C64-9917-8488-6981D68CB3DE}"/>
              </a:ext>
            </a:extLst>
          </p:cNvPr>
          <p:cNvSpPr txBox="1">
            <a:spLocks/>
          </p:cNvSpPr>
          <p:nvPr/>
        </p:nvSpPr>
        <p:spPr>
          <a:xfrm>
            <a:off x="8613320" y="180496"/>
            <a:ext cx="3292542" cy="704684"/>
          </a:xfrm>
          <a:prstGeom prst="rect">
            <a:avLst/>
          </a:prstGeom>
        </p:spPr>
        <p:txBody>
          <a:bodyPr/>
          <a:lstStyle>
            <a:lvl1pPr marL="0" indent="0" algn="l" defTabSz="914400" rtl="0" eaLnBrk="1" latinLnBrk="0" hangingPunct="1">
              <a:lnSpc>
                <a:spcPct val="90000"/>
              </a:lnSpc>
              <a:spcBef>
                <a:spcPts val="1000"/>
              </a:spcBef>
              <a:buFontTx/>
              <a:buNone/>
              <a:defRPr sz="2400" b="0" i="0" kern="1200">
                <a:solidFill>
                  <a:schemeClr val="bg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pic>
        <p:nvPicPr>
          <p:cNvPr id="5" name="Picture 4">
            <a:extLst>
              <a:ext uri="{FF2B5EF4-FFF2-40B4-BE49-F238E27FC236}">
                <a16:creationId xmlns:a16="http://schemas.microsoft.com/office/drawing/2014/main" id="{630949D9-31C0-C326-1563-D1591ED73EA2}"/>
              </a:ext>
            </a:extLst>
          </p:cNvPr>
          <p:cNvPicPr>
            <a:picLocks noChangeAspect="1"/>
          </p:cNvPicPr>
          <p:nvPr/>
        </p:nvPicPr>
        <p:blipFill>
          <a:blip r:embed="rId2"/>
          <a:stretch>
            <a:fillRect/>
          </a:stretch>
        </p:blipFill>
        <p:spPr>
          <a:xfrm>
            <a:off x="6756400" y="2734636"/>
            <a:ext cx="2670160" cy="3000819"/>
          </a:xfrm>
          <a:prstGeom prst="rect">
            <a:avLst/>
          </a:prstGeom>
        </p:spPr>
      </p:pic>
    </p:spTree>
    <p:extLst>
      <p:ext uri="{BB962C8B-B14F-4D97-AF65-F5344CB8AC3E}">
        <p14:creationId xmlns:p14="http://schemas.microsoft.com/office/powerpoint/2010/main" val="869097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1B41B19-2734-A99A-5B7C-3291E245A54B}"/>
              </a:ext>
            </a:extLst>
          </p:cNvPr>
          <p:cNvSpPr>
            <a:spLocks noGrp="1"/>
          </p:cNvSpPr>
          <p:nvPr>
            <p:ph type="title"/>
          </p:nvPr>
        </p:nvSpPr>
        <p:spPr>
          <a:xfrm>
            <a:off x="7580919" y="1258784"/>
            <a:ext cx="4318696" cy="771920"/>
          </a:xfrm>
        </p:spPr>
        <p:txBody>
          <a:bodyPr/>
          <a:lstStyle/>
          <a:p>
            <a:pPr algn="ctr"/>
            <a:r>
              <a:rPr lang="en-US" dirty="0"/>
              <a:t>Tech, Digital &amp; AI</a:t>
            </a:r>
          </a:p>
        </p:txBody>
      </p:sp>
      <p:sp>
        <p:nvSpPr>
          <p:cNvPr id="15" name="Content Placeholder 2">
            <a:extLst>
              <a:ext uri="{FF2B5EF4-FFF2-40B4-BE49-F238E27FC236}">
                <a16:creationId xmlns:a16="http://schemas.microsoft.com/office/drawing/2014/main" id="{8CAF1EDB-6884-021F-FCD4-95E2E79CB630}"/>
              </a:ext>
            </a:extLst>
          </p:cNvPr>
          <p:cNvSpPr>
            <a:spLocks noGrp="1"/>
          </p:cNvSpPr>
          <p:nvPr>
            <p:ph idx="1"/>
          </p:nvPr>
        </p:nvSpPr>
        <p:spPr>
          <a:xfrm>
            <a:off x="368134" y="1258784"/>
            <a:ext cx="7212785" cy="5338249"/>
          </a:xfrm>
        </p:spPr>
        <p:txBody>
          <a:bodyPr/>
          <a:lstStyle/>
          <a:p>
            <a:r>
              <a:rPr lang="en-GB" sz="1800" dirty="0"/>
              <a:t>The digital sector contributes around £2.4 billion to the regional economy and </a:t>
            </a:r>
            <a:r>
              <a:rPr lang="en-GB" sz="1800" b="1" dirty="0"/>
              <a:t>employs 45,000 people </a:t>
            </a:r>
            <a:r>
              <a:rPr lang="en-GB" sz="1800" dirty="0"/>
              <a:t>in the wider region.</a:t>
            </a:r>
          </a:p>
          <a:p>
            <a:r>
              <a:rPr lang="en-GB" sz="1800" b="1" dirty="0"/>
              <a:t>Established and emerging specialisms </a:t>
            </a:r>
            <a:r>
              <a:rPr lang="en-GB" sz="1800" dirty="0"/>
              <a:t>in games development including E-Sports, software development, data analytics, immersive technologies, 5G innovation, e-commerce, </a:t>
            </a:r>
            <a:r>
              <a:rPr lang="en-GB" sz="1800" b="1" dirty="0"/>
              <a:t>cybersecurity</a:t>
            </a:r>
            <a:r>
              <a:rPr lang="en-GB" sz="1800" dirty="0"/>
              <a:t> and consultancy.</a:t>
            </a:r>
          </a:p>
          <a:p>
            <a:r>
              <a:rPr lang="en-GB" sz="1800" dirty="0"/>
              <a:t>Support development of </a:t>
            </a:r>
            <a:r>
              <a:rPr lang="en-GB" sz="1800" b="1" dirty="0"/>
              <a:t>skills and innovation expertise</a:t>
            </a:r>
            <a:r>
              <a:rPr lang="en-GB" sz="1800" dirty="0"/>
              <a:t>, critical to maintaining the high grow rate of the sector. This includes ensuring that there are both the </a:t>
            </a:r>
            <a:r>
              <a:rPr lang="en-GB" sz="1800" b="1" dirty="0"/>
              <a:t>higher-level and technical specialist skills </a:t>
            </a:r>
            <a:r>
              <a:rPr lang="en-GB" sz="1800" dirty="0"/>
              <a:t>required.</a:t>
            </a:r>
          </a:p>
          <a:p>
            <a:pPr marL="0" indent="0">
              <a:buNone/>
            </a:pPr>
            <a:endParaRPr lang="en-GB" sz="1000" dirty="0"/>
          </a:p>
          <a:p>
            <a:pPr marL="0" indent="0">
              <a:buNone/>
            </a:pPr>
            <a:r>
              <a:rPr lang="en-GB" sz="1800" dirty="0"/>
              <a:t>Current HTQ’s on offer include;</a:t>
            </a:r>
          </a:p>
          <a:p>
            <a:pPr lvl="1">
              <a:buFont typeface="Wingdings" panose="05000000000000000000" pitchFamily="2" charset="2"/>
              <a:buChar char="Ø"/>
            </a:pPr>
            <a:r>
              <a:rPr lang="en-US" sz="1800" dirty="0"/>
              <a:t>HNC in Digital Technologies (Cyber Security and Cloud Networking) at Gateshead College </a:t>
            </a:r>
          </a:p>
          <a:p>
            <a:pPr lvl="1">
              <a:buFont typeface="Wingdings" panose="05000000000000000000" pitchFamily="2" charset="2"/>
              <a:buChar char="Ø"/>
            </a:pPr>
            <a:r>
              <a:rPr lang="en-US" sz="1800" dirty="0" err="1"/>
              <a:t>FdSc</a:t>
            </a:r>
            <a:r>
              <a:rPr lang="en-US" sz="1800" dirty="0"/>
              <a:t> Networking and Cyber Security at Newcastle College </a:t>
            </a:r>
          </a:p>
          <a:p>
            <a:pPr lvl="1">
              <a:buFont typeface="Wingdings" panose="05000000000000000000" pitchFamily="2" charset="2"/>
              <a:buChar char="Ø"/>
            </a:pPr>
            <a:r>
              <a:rPr lang="en-US" sz="1800" dirty="0" err="1"/>
              <a:t>FdSc</a:t>
            </a:r>
            <a:r>
              <a:rPr lang="en-US" sz="1800" dirty="0"/>
              <a:t> Cyber Security at New College Durham</a:t>
            </a:r>
          </a:p>
          <a:p>
            <a:pPr marL="0" indent="0">
              <a:buNone/>
            </a:pPr>
            <a:endParaRPr lang="en-US" sz="1800" dirty="0"/>
          </a:p>
          <a:p>
            <a:pPr marL="0" indent="0">
              <a:buNone/>
            </a:pPr>
            <a:r>
              <a:rPr lang="en-US" sz="1800" dirty="0">
                <a:hlinkClick r:id="rId3"/>
              </a:rPr>
              <a:t>Skills England Occupational Map: Digital</a:t>
            </a:r>
            <a:endParaRPr lang="en-US" sz="1800" dirty="0"/>
          </a:p>
          <a:p>
            <a:endParaRPr lang="en-US" sz="1800" dirty="0"/>
          </a:p>
        </p:txBody>
      </p:sp>
      <p:pic>
        <p:nvPicPr>
          <p:cNvPr id="5" name="Picture Placeholder 4" descr="A black background with a black square&#10;&#10;AI-generated content may be incorrect.">
            <a:extLst>
              <a:ext uri="{FF2B5EF4-FFF2-40B4-BE49-F238E27FC236}">
                <a16:creationId xmlns:a16="http://schemas.microsoft.com/office/drawing/2014/main" id="{3BBD0DB9-5EB5-E2D9-0152-04779D7BFCD6}"/>
              </a:ext>
            </a:extLst>
          </p:cNvPr>
          <p:cNvPicPr>
            <a:picLocks noGrp="1" noChangeAspect="1"/>
          </p:cNvPicPr>
          <p:nvPr>
            <p:ph idx="10"/>
          </p:nvPr>
        </p:nvPicPr>
        <p:blipFill>
          <a:blip r:embed="rId4"/>
          <a:stretch>
            <a:fillRect/>
          </a:stretch>
        </p:blipFill>
        <p:spPr>
          <a:xfrm>
            <a:off x="7525531" y="2030704"/>
            <a:ext cx="4429473" cy="4429473"/>
          </a:xfrm>
          <a:prstGeom prst="rect">
            <a:avLst/>
          </a:prstGeom>
          <a:noFill/>
        </p:spPr>
      </p:pic>
    </p:spTree>
    <p:extLst>
      <p:ext uri="{BB962C8B-B14F-4D97-AF65-F5344CB8AC3E}">
        <p14:creationId xmlns:p14="http://schemas.microsoft.com/office/powerpoint/2010/main" val="2850316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2E85E-F59E-785D-D731-84EBB4A98670}"/>
              </a:ext>
            </a:extLst>
          </p:cNvPr>
          <p:cNvSpPr>
            <a:spLocks noGrp="1"/>
          </p:cNvSpPr>
          <p:nvPr>
            <p:ph type="title"/>
          </p:nvPr>
        </p:nvSpPr>
        <p:spPr>
          <a:xfrm>
            <a:off x="3063626" y="392200"/>
            <a:ext cx="9665197" cy="771920"/>
          </a:xfrm>
        </p:spPr>
        <p:txBody>
          <a:bodyPr/>
          <a:lstStyle/>
          <a:p>
            <a:r>
              <a:rPr lang="en-GB" dirty="0"/>
              <a:t>Cyber security technologist - Cyber Defend &amp; Respond Progression Map</a:t>
            </a:r>
          </a:p>
        </p:txBody>
      </p:sp>
      <p:pic>
        <p:nvPicPr>
          <p:cNvPr id="5" name="Picture 4">
            <a:extLst>
              <a:ext uri="{FF2B5EF4-FFF2-40B4-BE49-F238E27FC236}">
                <a16:creationId xmlns:a16="http://schemas.microsoft.com/office/drawing/2014/main" id="{00633757-6567-C7DE-4E96-5663406FCE48}"/>
              </a:ext>
            </a:extLst>
          </p:cNvPr>
          <p:cNvPicPr>
            <a:picLocks noChangeAspect="1"/>
          </p:cNvPicPr>
          <p:nvPr/>
        </p:nvPicPr>
        <p:blipFill>
          <a:blip r:embed="rId3"/>
          <a:stretch>
            <a:fillRect/>
          </a:stretch>
        </p:blipFill>
        <p:spPr>
          <a:xfrm>
            <a:off x="1263401" y="1580885"/>
            <a:ext cx="9665197" cy="5162815"/>
          </a:xfrm>
          <a:prstGeom prst="rect">
            <a:avLst/>
          </a:prstGeom>
        </p:spPr>
      </p:pic>
    </p:spTree>
    <p:extLst>
      <p:ext uri="{BB962C8B-B14F-4D97-AF65-F5344CB8AC3E}">
        <p14:creationId xmlns:p14="http://schemas.microsoft.com/office/powerpoint/2010/main" val="4118722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6D35A31-6039-B3F5-2F92-0E135F98A5DC}"/>
              </a:ext>
            </a:extLst>
          </p:cNvPr>
          <p:cNvSpPr>
            <a:spLocks noGrp="1"/>
          </p:cNvSpPr>
          <p:nvPr>
            <p:ph type="title"/>
          </p:nvPr>
        </p:nvSpPr>
        <p:spPr>
          <a:xfrm>
            <a:off x="705851" y="1363749"/>
            <a:ext cx="10515600" cy="771920"/>
          </a:xfrm>
        </p:spPr>
        <p:txBody>
          <a:bodyPr>
            <a:normAutofit/>
          </a:bodyPr>
          <a:lstStyle/>
          <a:p>
            <a:r>
              <a:rPr lang="en-US" dirty="0"/>
              <a:t>HTQs in the Digital sector</a:t>
            </a:r>
          </a:p>
        </p:txBody>
      </p:sp>
      <p:pic>
        <p:nvPicPr>
          <p:cNvPr id="2" name="Online Media 1" title="HTQs in the Digital sector">
            <a:hlinkClick r:id="" action="ppaction://media"/>
            <a:extLst>
              <a:ext uri="{FF2B5EF4-FFF2-40B4-BE49-F238E27FC236}">
                <a16:creationId xmlns:a16="http://schemas.microsoft.com/office/drawing/2014/main" id="{9F2D75AA-B17A-216C-C36D-E139B7C149CE}"/>
              </a:ext>
            </a:extLst>
          </p:cNvPr>
          <p:cNvPicPr>
            <a:picLocks noRot="1" noChangeAspect="1"/>
          </p:cNvPicPr>
          <p:nvPr>
            <a:videoFile r:link="rId1"/>
          </p:nvPr>
        </p:nvPicPr>
        <p:blipFill>
          <a:blip r:embed="rId3"/>
          <a:stretch>
            <a:fillRect/>
          </a:stretch>
        </p:blipFill>
        <p:spPr>
          <a:xfrm>
            <a:off x="1976345" y="2135669"/>
            <a:ext cx="7974612" cy="4505656"/>
          </a:xfrm>
          <a:prstGeom prst="rect">
            <a:avLst/>
          </a:prstGeom>
          <a:noFill/>
        </p:spPr>
      </p:pic>
    </p:spTree>
    <p:extLst>
      <p:ext uri="{BB962C8B-B14F-4D97-AF65-F5344CB8AC3E}">
        <p14:creationId xmlns:p14="http://schemas.microsoft.com/office/powerpoint/2010/main" val="52444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1B41B19-2734-A99A-5B7C-3291E245A54B}"/>
              </a:ext>
            </a:extLst>
          </p:cNvPr>
          <p:cNvSpPr>
            <a:spLocks noGrp="1"/>
          </p:cNvSpPr>
          <p:nvPr>
            <p:ph type="title"/>
          </p:nvPr>
        </p:nvSpPr>
        <p:spPr>
          <a:xfrm>
            <a:off x="7580919" y="1258784"/>
            <a:ext cx="4318696" cy="771920"/>
          </a:xfrm>
        </p:spPr>
        <p:txBody>
          <a:bodyPr/>
          <a:lstStyle/>
          <a:p>
            <a:pPr algn="ctr"/>
            <a:r>
              <a:rPr lang="en-US" dirty="0"/>
              <a:t>Health &amp; Science</a:t>
            </a:r>
          </a:p>
        </p:txBody>
      </p:sp>
      <p:sp>
        <p:nvSpPr>
          <p:cNvPr id="15" name="Content Placeholder 2">
            <a:extLst>
              <a:ext uri="{FF2B5EF4-FFF2-40B4-BE49-F238E27FC236}">
                <a16:creationId xmlns:a16="http://schemas.microsoft.com/office/drawing/2014/main" id="{8CAF1EDB-6884-021F-FCD4-95E2E79CB630}"/>
              </a:ext>
            </a:extLst>
          </p:cNvPr>
          <p:cNvSpPr>
            <a:spLocks noGrp="1"/>
          </p:cNvSpPr>
          <p:nvPr>
            <p:ph idx="1"/>
          </p:nvPr>
        </p:nvSpPr>
        <p:spPr>
          <a:xfrm>
            <a:off x="292385" y="1121928"/>
            <a:ext cx="7430588" cy="5736072"/>
          </a:xfrm>
        </p:spPr>
        <p:txBody>
          <a:bodyPr/>
          <a:lstStyle/>
          <a:p>
            <a:r>
              <a:rPr lang="en-GB" sz="1800" dirty="0"/>
              <a:t>The North East is home to one of the </a:t>
            </a:r>
            <a:r>
              <a:rPr lang="en-GB" sz="1800" b="1" dirty="0"/>
              <a:t>UK’s largest pharmaceutical clusters</a:t>
            </a:r>
            <a:r>
              <a:rPr lang="en-GB" sz="1800" dirty="0"/>
              <a:t>, along with strengths in MedTech and process industries.</a:t>
            </a:r>
          </a:p>
          <a:p>
            <a:r>
              <a:rPr lang="en-GB" sz="1800" b="1" dirty="0"/>
              <a:t>Research and innovation capabilities </a:t>
            </a:r>
            <a:r>
              <a:rPr lang="en-GB" sz="1800" dirty="0"/>
              <a:t>across universities, research centres and CPI and strengthening networks between anchors.</a:t>
            </a:r>
          </a:p>
          <a:p>
            <a:r>
              <a:rPr lang="en-GB" sz="1800" dirty="0"/>
              <a:t>Businesses in the sector generate around </a:t>
            </a:r>
            <a:r>
              <a:rPr lang="en-GB" sz="1800" b="1" dirty="0"/>
              <a:t>£2bn in turnover and employ 7,500 people in high value jobs</a:t>
            </a:r>
            <a:r>
              <a:rPr lang="en-GB" sz="1800" dirty="0"/>
              <a:t>, meaning investment in HTQs can significantly enhance the foundational knowledge of the future talent pool.</a:t>
            </a:r>
          </a:p>
          <a:p>
            <a:r>
              <a:rPr lang="en-GB" sz="1800" dirty="0"/>
              <a:t>We expect to see continued strong growth of the life sciences and pharma sector, with </a:t>
            </a:r>
            <a:r>
              <a:rPr lang="en-GB" sz="1800" b="1" dirty="0"/>
              <a:t>opportunity for the North East </a:t>
            </a:r>
            <a:r>
              <a:rPr lang="en-GB" sz="1800" dirty="0"/>
              <a:t>to expand by more than the national average.</a:t>
            </a:r>
          </a:p>
          <a:p>
            <a:pPr marL="0" indent="0">
              <a:buNone/>
            </a:pPr>
            <a:endParaRPr lang="en-GB" sz="700" dirty="0"/>
          </a:p>
          <a:p>
            <a:pPr marL="0" indent="0">
              <a:buNone/>
            </a:pPr>
            <a:r>
              <a:rPr lang="en-GB" sz="1800" dirty="0"/>
              <a:t>Current HTQs on offer include;</a:t>
            </a:r>
          </a:p>
          <a:p>
            <a:pPr lvl="1">
              <a:buFont typeface="Wingdings" panose="05000000000000000000" pitchFamily="2" charset="2"/>
              <a:buChar char="Ø"/>
            </a:pPr>
            <a:r>
              <a:rPr lang="en-GB" sz="1800" dirty="0" err="1"/>
              <a:t>FdSc</a:t>
            </a:r>
            <a:r>
              <a:rPr lang="en-GB" sz="1800" dirty="0"/>
              <a:t> Health Care Practice and Intervention at New College Durham</a:t>
            </a:r>
          </a:p>
          <a:p>
            <a:pPr lvl="1">
              <a:buFont typeface="Wingdings" panose="05000000000000000000" pitchFamily="2" charset="2"/>
              <a:buChar char="Ø"/>
            </a:pPr>
            <a:r>
              <a:rPr lang="en-GB" sz="1800" dirty="0" err="1"/>
              <a:t>FdA</a:t>
            </a:r>
            <a:r>
              <a:rPr lang="en-GB" sz="1800" dirty="0"/>
              <a:t> Children and Young People at Newcastle College</a:t>
            </a:r>
          </a:p>
          <a:p>
            <a:pPr lvl="1">
              <a:buFont typeface="Wingdings" panose="05000000000000000000" pitchFamily="2" charset="2"/>
              <a:buChar char="Ø"/>
            </a:pPr>
            <a:r>
              <a:rPr lang="en-GB" sz="1800" dirty="0"/>
              <a:t>HND in Healthcare Professions' Support for England at Tyne Coast College</a:t>
            </a:r>
          </a:p>
          <a:p>
            <a:pPr marL="0" indent="0">
              <a:buNone/>
            </a:pPr>
            <a:r>
              <a:rPr lang="en-GB" sz="1800" dirty="0">
                <a:hlinkClick r:id="rId3"/>
              </a:rPr>
              <a:t>Skills England Occupational Map: Health and Science</a:t>
            </a:r>
            <a:endParaRPr lang="en-GB" sz="1800" dirty="0"/>
          </a:p>
          <a:p>
            <a:pPr marL="0" indent="0">
              <a:buNone/>
            </a:pPr>
            <a:endParaRPr lang="en-GB" sz="1800" dirty="0"/>
          </a:p>
        </p:txBody>
      </p:sp>
      <p:pic>
        <p:nvPicPr>
          <p:cNvPr id="5" name="Picture Placeholder 4">
            <a:extLst>
              <a:ext uri="{FF2B5EF4-FFF2-40B4-BE49-F238E27FC236}">
                <a16:creationId xmlns:a16="http://schemas.microsoft.com/office/drawing/2014/main" id="{3BBD0DB9-5EB5-E2D9-0152-04779D7BFCD6}"/>
              </a:ext>
            </a:extLst>
          </p:cNvPr>
          <p:cNvPicPr>
            <a:picLocks noGrp="1" noChangeAspect="1"/>
          </p:cNvPicPr>
          <p:nvPr>
            <p:ph idx="10"/>
          </p:nvPr>
        </p:nvPicPr>
        <p:blipFill>
          <a:blip r:embed="rId4">
            <a:extLst>
              <a:ext uri="{28A0092B-C50C-407E-A947-70E740481C1C}">
                <a14:useLocalDpi xmlns:a14="http://schemas.microsoft.com/office/drawing/2010/main" val="0"/>
              </a:ext>
            </a:extLst>
          </a:blip>
          <a:srcRect/>
          <a:stretch/>
        </p:blipFill>
        <p:spPr>
          <a:xfrm>
            <a:off x="7525531" y="2030704"/>
            <a:ext cx="4429473" cy="4429473"/>
          </a:xfrm>
          <a:prstGeom prst="rect">
            <a:avLst/>
          </a:prstGeom>
          <a:noFill/>
        </p:spPr>
      </p:pic>
    </p:spTree>
    <p:extLst>
      <p:ext uri="{BB962C8B-B14F-4D97-AF65-F5344CB8AC3E}">
        <p14:creationId xmlns:p14="http://schemas.microsoft.com/office/powerpoint/2010/main" val="3211424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6D35A31-6039-B3F5-2F92-0E135F98A5DC}"/>
              </a:ext>
            </a:extLst>
          </p:cNvPr>
          <p:cNvSpPr>
            <a:spLocks noGrp="1"/>
          </p:cNvSpPr>
          <p:nvPr>
            <p:ph type="title"/>
          </p:nvPr>
        </p:nvSpPr>
        <p:spPr>
          <a:xfrm>
            <a:off x="705851" y="1363749"/>
            <a:ext cx="10515600" cy="771920"/>
          </a:xfrm>
        </p:spPr>
        <p:txBody>
          <a:bodyPr>
            <a:normAutofit/>
          </a:bodyPr>
          <a:lstStyle/>
          <a:p>
            <a:r>
              <a:rPr lang="en-US" dirty="0"/>
              <a:t>HTQs in the Health &amp; Science sector</a:t>
            </a:r>
          </a:p>
        </p:txBody>
      </p:sp>
      <p:pic>
        <p:nvPicPr>
          <p:cNvPr id="2" name="Online Media 1" title="HTQs in the Healthcare sector">
            <a:hlinkClick r:id="" action="ppaction://media"/>
            <a:extLst>
              <a:ext uri="{FF2B5EF4-FFF2-40B4-BE49-F238E27FC236}">
                <a16:creationId xmlns:a16="http://schemas.microsoft.com/office/drawing/2014/main" id="{20601CA9-BEF9-1D81-ED64-835F53B7DEC5}"/>
              </a:ext>
            </a:extLst>
          </p:cNvPr>
          <p:cNvPicPr>
            <a:picLocks noRot="1" noChangeAspect="1"/>
          </p:cNvPicPr>
          <p:nvPr>
            <a:videoFile r:link="rId1"/>
          </p:nvPr>
        </p:nvPicPr>
        <p:blipFill>
          <a:blip r:embed="rId3"/>
          <a:stretch>
            <a:fillRect/>
          </a:stretch>
        </p:blipFill>
        <p:spPr>
          <a:xfrm>
            <a:off x="1984371" y="2038865"/>
            <a:ext cx="8223257" cy="4646141"/>
          </a:xfrm>
          <a:prstGeom prst="rect">
            <a:avLst/>
          </a:prstGeom>
          <a:noFill/>
        </p:spPr>
      </p:pic>
    </p:spTree>
    <p:extLst>
      <p:ext uri="{BB962C8B-B14F-4D97-AF65-F5344CB8AC3E}">
        <p14:creationId xmlns:p14="http://schemas.microsoft.com/office/powerpoint/2010/main" val="319572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1B41B19-2734-A99A-5B7C-3291E245A54B}"/>
              </a:ext>
            </a:extLst>
          </p:cNvPr>
          <p:cNvSpPr>
            <a:spLocks noGrp="1"/>
          </p:cNvSpPr>
          <p:nvPr>
            <p:ph type="title"/>
          </p:nvPr>
        </p:nvSpPr>
        <p:spPr>
          <a:xfrm>
            <a:off x="7525531" y="1056926"/>
            <a:ext cx="4429474" cy="771920"/>
          </a:xfrm>
        </p:spPr>
        <p:txBody>
          <a:bodyPr/>
          <a:lstStyle/>
          <a:p>
            <a:pPr algn="ctr"/>
            <a:r>
              <a:rPr lang="en-US" dirty="0"/>
              <a:t>Engineering &amp; Manufacturing</a:t>
            </a:r>
          </a:p>
        </p:txBody>
      </p:sp>
      <p:sp>
        <p:nvSpPr>
          <p:cNvPr id="15" name="Content Placeholder 2">
            <a:extLst>
              <a:ext uri="{FF2B5EF4-FFF2-40B4-BE49-F238E27FC236}">
                <a16:creationId xmlns:a16="http://schemas.microsoft.com/office/drawing/2014/main" id="{8CAF1EDB-6884-021F-FCD4-95E2E79CB630}"/>
              </a:ext>
            </a:extLst>
          </p:cNvPr>
          <p:cNvSpPr>
            <a:spLocks noGrp="1"/>
          </p:cNvSpPr>
          <p:nvPr>
            <p:ph idx="1"/>
          </p:nvPr>
        </p:nvSpPr>
        <p:spPr>
          <a:xfrm>
            <a:off x="368134" y="1258784"/>
            <a:ext cx="7157397" cy="5338249"/>
          </a:xfrm>
        </p:spPr>
        <p:txBody>
          <a:bodyPr/>
          <a:lstStyle/>
          <a:p>
            <a:r>
              <a:rPr lang="en-GB" sz="1800" dirty="0"/>
              <a:t>Established expertise with 3,900 businesses in advanced manufacturing, </a:t>
            </a:r>
            <a:r>
              <a:rPr lang="en-GB" sz="1800" b="1" dirty="0"/>
              <a:t>employing 67,000 people</a:t>
            </a:r>
            <a:r>
              <a:rPr lang="en-GB" sz="1800" dirty="0"/>
              <a:t>.</a:t>
            </a:r>
          </a:p>
          <a:p>
            <a:r>
              <a:rPr lang="en-GB" sz="1800" b="1" dirty="0"/>
              <a:t>Growing specialisation </a:t>
            </a:r>
            <a:r>
              <a:rPr lang="en-GB" sz="1800" dirty="0"/>
              <a:t>in battery technologies and EVs, offshore renewables, subsea technologies, and robotics.</a:t>
            </a:r>
          </a:p>
          <a:p>
            <a:r>
              <a:rPr lang="en-GB" sz="1800" dirty="0"/>
              <a:t>Implementation and expansion of MADE North East, the new facility led by Nissan, which will </a:t>
            </a:r>
            <a:r>
              <a:rPr lang="en-GB" sz="1800" b="1" dirty="0"/>
              <a:t>develop the skills pipeline </a:t>
            </a:r>
            <a:r>
              <a:rPr lang="en-GB" sz="1800" dirty="0"/>
              <a:t>and support innovation for the automotive and battery manufacturing sectors.</a:t>
            </a:r>
            <a:endParaRPr lang="en-US" sz="1800" dirty="0"/>
          </a:p>
          <a:p>
            <a:r>
              <a:rPr lang="en-GB" sz="1800" dirty="0"/>
              <a:t>Opportunity for more than </a:t>
            </a:r>
            <a:r>
              <a:rPr lang="en-GB" sz="1800" b="1" dirty="0"/>
              <a:t>2000 more jobs</a:t>
            </a:r>
            <a:r>
              <a:rPr lang="en-GB" sz="1800" dirty="0"/>
              <a:t>.</a:t>
            </a:r>
          </a:p>
          <a:p>
            <a:pPr marL="0" indent="0">
              <a:buNone/>
            </a:pPr>
            <a:endParaRPr lang="en-GB" sz="1800" dirty="0"/>
          </a:p>
          <a:p>
            <a:pPr marL="0" indent="0">
              <a:buNone/>
            </a:pPr>
            <a:r>
              <a:rPr lang="en-GB" sz="1800" dirty="0"/>
              <a:t>Current HTQs available are;</a:t>
            </a:r>
          </a:p>
          <a:p>
            <a:pPr lvl="1">
              <a:buFont typeface="Wingdings" panose="05000000000000000000" pitchFamily="2" charset="2"/>
              <a:buChar char="Ø"/>
            </a:pPr>
            <a:r>
              <a:rPr lang="en-GB" sz="1800" dirty="0"/>
              <a:t>HNC in Manufacturing Engineering for England at Gateshead College</a:t>
            </a:r>
          </a:p>
          <a:p>
            <a:pPr lvl="1">
              <a:buFont typeface="Wingdings" panose="05000000000000000000" pitchFamily="2" charset="2"/>
              <a:buChar char="Ø"/>
            </a:pPr>
            <a:r>
              <a:rPr lang="en-GB" sz="1800" dirty="0"/>
              <a:t>HNC Mechatronics for England at New College Durham</a:t>
            </a:r>
          </a:p>
          <a:p>
            <a:pPr lvl="1">
              <a:buFont typeface="Wingdings" panose="05000000000000000000" pitchFamily="2" charset="2"/>
              <a:buChar char="Ø"/>
            </a:pPr>
            <a:r>
              <a:rPr lang="en-GB" sz="1800" dirty="0"/>
              <a:t>HNC Architectural Technology for England at New College Durham</a:t>
            </a:r>
          </a:p>
          <a:p>
            <a:pPr marL="457200" lvl="1" indent="0">
              <a:buNone/>
            </a:pPr>
            <a:endParaRPr lang="en-GB" sz="1800" dirty="0"/>
          </a:p>
          <a:p>
            <a:pPr marL="0" indent="0">
              <a:buNone/>
            </a:pPr>
            <a:r>
              <a:rPr lang="en-GB" sz="1800" dirty="0">
                <a:hlinkClick r:id="rId3"/>
              </a:rPr>
              <a:t>Skills England Occupational Map: Engineering &amp; Manufacturing</a:t>
            </a:r>
            <a:endParaRPr lang="en-GB" sz="1800" dirty="0"/>
          </a:p>
        </p:txBody>
      </p:sp>
      <p:pic>
        <p:nvPicPr>
          <p:cNvPr id="5" name="Picture Placeholder 4">
            <a:extLst>
              <a:ext uri="{FF2B5EF4-FFF2-40B4-BE49-F238E27FC236}">
                <a16:creationId xmlns:a16="http://schemas.microsoft.com/office/drawing/2014/main" id="{3BBD0DB9-5EB5-E2D9-0152-04779D7BFCD6}"/>
              </a:ext>
            </a:extLst>
          </p:cNvPr>
          <p:cNvPicPr>
            <a:picLocks noGrp="1" noChangeAspect="1"/>
          </p:cNvPicPr>
          <p:nvPr>
            <p:ph idx="10"/>
          </p:nvPr>
        </p:nvPicPr>
        <p:blipFill>
          <a:blip r:embed="rId4">
            <a:extLst>
              <a:ext uri="{28A0092B-C50C-407E-A947-70E740481C1C}">
                <a14:useLocalDpi xmlns:a14="http://schemas.microsoft.com/office/drawing/2010/main" val="0"/>
              </a:ext>
            </a:extLst>
          </a:blip>
          <a:srcRect/>
          <a:stretch/>
        </p:blipFill>
        <p:spPr>
          <a:xfrm>
            <a:off x="7525531" y="2030704"/>
            <a:ext cx="4429473" cy="4429473"/>
          </a:xfrm>
          <a:prstGeom prst="rect">
            <a:avLst/>
          </a:prstGeom>
          <a:noFill/>
        </p:spPr>
      </p:pic>
    </p:spTree>
    <p:extLst>
      <p:ext uri="{BB962C8B-B14F-4D97-AF65-F5344CB8AC3E}">
        <p14:creationId xmlns:p14="http://schemas.microsoft.com/office/powerpoint/2010/main" val="1210442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6D35A31-6039-B3F5-2F92-0E135F98A5DC}"/>
              </a:ext>
            </a:extLst>
          </p:cNvPr>
          <p:cNvSpPr>
            <a:spLocks noGrp="1"/>
          </p:cNvSpPr>
          <p:nvPr>
            <p:ph type="title"/>
          </p:nvPr>
        </p:nvSpPr>
        <p:spPr>
          <a:xfrm>
            <a:off x="705851" y="1363749"/>
            <a:ext cx="10515600" cy="771920"/>
          </a:xfrm>
        </p:spPr>
        <p:txBody>
          <a:bodyPr>
            <a:normAutofit/>
          </a:bodyPr>
          <a:lstStyle/>
          <a:p>
            <a:r>
              <a:rPr lang="en-US" dirty="0"/>
              <a:t>HTQs in Engineering &amp; Manufacturing</a:t>
            </a:r>
          </a:p>
        </p:txBody>
      </p:sp>
      <p:pic>
        <p:nvPicPr>
          <p:cNvPr id="2" name="Online Media 1" title="Engineering Manufacturing Technician | Make, build and fix things after leaving school">
            <a:hlinkClick r:id="" action="ppaction://media"/>
            <a:extLst>
              <a:ext uri="{FF2B5EF4-FFF2-40B4-BE49-F238E27FC236}">
                <a16:creationId xmlns:a16="http://schemas.microsoft.com/office/drawing/2014/main" id="{7076E601-679D-3927-D95D-D93DA7D93F3B}"/>
              </a:ext>
            </a:extLst>
          </p:cNvPr>
          <p:cNvPicPr>
            <a:picLocks noRot="1" noChangeAspect="1"/>
          </p:cNvPicPr>
          <p:nvPr>
            <a:videoFile r:link="rId1"/>
          </p:nvPr>
        </p:nvPicPr>
        <p:blipFill>
          <a:blip r:embed="rId3"/>
          <a:stretch>
            <a:fillRect/>
          </a:stretch>
        </p:blipFill>
        <p:spPr>
          <a:xfrm>
            <a:off x="1823312" y="2041324"/>
            <a:ext cx="8284515" cy="4680751"/>
          </a:xfrm>
          <a:prstGeom prst="rect">
            <a:avLst/>
          </a:prstGeom>
          <a:noFill/>
        </p:spPr>
      </p:pic>
    </p:spTree>
    <p:extLst>
      <p:ext uri="{BB962C8B-B14F-4D97-AF65-F5344CB8AC3E}">
        <p14:creationId xmlns:p14="http://schemas.microsoft.com/office/powerpoint/2010/main" val="89704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E34AA-EDFE-ED2B-5BC8-21D38A1D9E4C}"/>
              </a:ext>
            </a:extLst>
          </p:cNvPr>
          <p:cNvSpPr>
            <a:spLocks noGrp="1"/>
          </p:cNvSpPr>
          <p:nvPr>
            <p:ph type="title"/>
          </p:nvPr>
        </p:nvSpPr>
        <p:spPr>
          <a:xfrm>
            <a:off x="705851" y="1097049"/>
            <a:ext cx="10515600" cy="771920"/>
          </a:xfrm>
        </p:spPr>
        <p:txBody>
          <a:bodyPr/>
          <a:lstStyle/>
          <a:p>
            <a:r>
              <a:rPr lang="en-GB" b="1"/>
              <a:t>Support available and useful resources</a:t>
            </a:r>
          </a:p>
        </p:txBody>
      </p:sp>
      <p:sp>
        <p:nvSpPr>
          <p:cNvPr id="4" name="Content Placeholder 3">
            <a:extLst>
              <a:ext uri="{FF2B5EF4-FFF2-40B4-BE49-F238E27FC236}">
                <a16:creationId xmlns:a16="http://schemas.microsoft.com/office/drawing/2014/main" id="{3BBFFCBD-EA2B-82A0-F8E4-AE6BEBBA37A1}"/>
              </a:ext>
            </a:extLst>
          </p:cNvPr>
          <p:cNvSpPr>
            <a:spLocks noGrp="1"/>
          </p:cNvSpPr>
          <p:nvPr>
            <p:ph idx="1"/>
          </p:nvPr>
        </p:nvSpPr>
        <p:spPr>
          <a:xfrm>
            <a:off x="492625" y="1868969"/>
            <a:ext cx="11206749" cy="4630685"/>
          </a:xfrm>
        </p:spPr>
        <p:txBody>
          <a:bodyPr/>
          <a:lstStyle/>
          <a:p>
            <a:r>
              <a:rPr lang="en-GB" sz="2400" dirty="0">
                <a:hlinkClick r:id="rId3"/>
              </a:rPr>
              <a:t>Find training and employment schemes for your business - Higher Technical Qualifications (HTQs)</a:t>
            </a:r>
            <a:endParaRPr lang="en-GB" sz="2400" dirty="0"/>
          </a:p>
          <a:p>
            <a:r>
              <a:rPr lang="en-GB" sz="2400" dirty="0">
                <a:hlinkClick r:id="rId4"/>
              </a:rPr>
              <a:t>Occupational Maps: Skills England</a:t>
            </a:r>
            <a:endParaRPr lang="en-GB" sz="2400" dirty="0"/>
          </a:p>
          <a:p>
            <a:r>
              <a:rPr lang="en-GB" sz="2400" dirty="0">
                <a:hlinkClick r:id="rId5"/>
              </a:rPr>
              <a:t>Higher Technical Qualifications - North East Ambition</a:t>
            </a:r>
            <a:endParaRPr lang="en-GB" sz="2400" dirty="0"/>
          </a:p>
          <a:p>
            <a:r>
              <a:rPr lang="en-GB" sz="2400" dirty="0">
                <a:hlinkClick r:id="rId6"/>
              </a:rPr>
              <a:t>Higher Technical Qualifications Webinars - Amazing Apprenticeships</a:t>
            </a:r>
            <a:r>
              <a:rPr lang="en-GB" sz="2400" dirty="0"/>
              <a:t> - A series of informative webinars, designed to support employers and educators.</a:t>
            </a:r>
          </a:p>
          <a:p>
            <a:r>
              <a:rPr lang="en-GB" sz="2400" dirty="0">
                <a:hlinkClick r:id="rId7"/>
              </a:rPr>
              <a:t>SHINE North East</a:t>
            </a:r>
            <a:endParaRPr lang="en-GB" sz="2400" dirty="0"/>
          </a:p>
          <a:p>
            <a:r>
              <a:rPr lang="en-GB" sz="2400" dirty="0">
                <a:hlinkClick r:id="rId8"/>
              </a:rPr>
              <a:t>Developing an occupational standard - GOV.UK</a:t>
            </a:r>
            <a:endParaRPr lang="en-GB" sz="3600" dirty="0"/>
          </a:p>
        </p:txBody>
      </p:sp>
    </p:spTree>
    <p:extLst>
      <p:ext uri="{BB962C8B-B14F-4D97-AF65-F5344CB8AC3E}">
        <p14:creationId xmlns:p14="http://schemas.microsoft.com/office/powerpoint/2010/main" val="174329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89F2A-1075-D3FC-77BF-4F129782A495}"/>
              </a:ext>
            </a:extLst>
          </p:cNvPr>
          <p:cNvSpPr>
            <a:spLocks noGrp="1"/>
          </p:cNvSpPr>
          <p:nvPr>
            <p:ph type="ctrTitle"/>
          </p:nvPr>
        </p:nvSpPr>
        <p:spPr>
          <a:xfrm>
            <a:off x="576119" y="2914898"/>
            <a:ext cx="8679082" cy="1997540"/>
          </a:xfrm>
        </p:spPr>
        <p:txBody>
          <a:bodyPr/>
          <a:lstStyle/>
          <a:p>
            <a:r>
              <a:rPr lang="en-GB" dirty="0"/>
              <a:t>Thank You!</a:t>
            </a:r>
            <a:br>
              <a:rPr lang="en-GB" dirty="0"/>
            </a:br>
            <a:br>
              <a:rPr lang="en-GB" dirty="0"/>
            </a:br>
            <a:r>
              <a:rPr lang="en-GB" dirty="0"/>
              <a:t>Any questions?</a:t>
            </a:r>
          </a:p>
        </p:txBody>
      </p:sp>
    </p:spTree>
    <p:extLst>
      <p:ext uri="{BB962C8B-B14F-4D97-AF65-F5344CB8AC3E}">
        <p14:creationId xmlns:p14="http://schemas.microsoft.com/office/powerpoint/2010/main" val="3280767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E34AA-EDFE-ED2B-5BC8-21D38A1D9E4C}"/>
              </a:ext>
            </a:extLst>
          </p:cNvPr>
          <p:cNvSpPr>
            <a:spLocks noGrp="1"/>
          </p:cNvSpPr>
          <p:nvPr>
            <p:ph type="title"/>
          </p:nvPr>
        </p:nvSpPr>
        <p:spPr>
          <a:xfrm>
            <a:off x="6337303" y="304292"/>
            <a:ext cx="3831718" cy="771920"/>
          </a:xfrm>
        </p:spPr>
        <p:txBody>
          <a:bodyPr/>
          <a:lstStyle/>
          <a:p>
            <a:pPr algn="ctr"/>
            <a:r>
              <a:rPr lang="en-GB" b="1" dirty="0">
                <a:solidFill>
                  <a:schemeClr val="bg1"/>
                </a:solidFill>
              </a:rPr>
              <a:t>What are HTQs?</a:t>
            </a:r>
          </a:p>
        </p:txBody>
      </p:sp>
      <p:sp>
        <p:nvSpPr>
          <p:cNvPr id="3" name="Content Placeholder 2">
            <a:extLst>
              <a:ext uri="{FF2B5EF4-FFF2-40B4-BE49-F238E27FC236}">
                <a16:creationId xmlns:a16="http://schemas.microsoft.com/office/drawing/2014/main" id="{C6F34258-DF88-9403-EE73-3EC31516137A}"/>
              </a:ext>
            </a:extLst>
          </p:cNvPr>
          <p:cNvSpPr>
            <a:spLocks noGrp="1"/>
          </p:cNvSpPr>
          <p:nvPr>
            <p:ph idx="1"/>
          </p:nvPr>
        </p:nvSpPr>
        <p:spPr>
          <a:xfrm>
            <a:off x="274050" y="1191522"/>
            <a:ext cx="5580649" cy="5666477"/>
          </a:xfrm>
        </p:spPr>
        <p:txBody>
          <a:bodyPr lIns="91440" tIns="45720" rIns="91440" bIns="45720" anchor="t"/>
          <a:lstStyle/>
          <a:p>
            <a:pPr marL="0" indent="0">
              <a:buNone/>
            </a:pPr>
            <a:r>
              <a:rPr lang="en-GB" sz="1800" dirty="0"/>
              <a:t>Higher Technical Qualifications (HTQs) offer a high-quality route for potential employees to develop the knowledge, skills and behaviours required for roles in demand from employers.</a:t>
            </a:r>
          </a:p>
          <a:p>
            <a:pPr marL="0" indent="0">
              <a:buNone/>
            </a:pPr>
            <a:r>
              <a:rPr lang="en-GB" sz="1800" b="0" i="0" dirty="0">
                <a:effectLst/>
              </a:rPr>
              <a:t>HTQs are a quality mark. They have been approved against employer standards.</a:t>
            </a:r>
            <a:endParaRPr lang="en-GB" sz="1800" dirty="0"/>
          </a:p>
          <a:p>
            <a:pPr marL="0" indent="0">
              <a:buNone/>
            </a:pPr>
            <a:r>
              <a:rPr lang="en-GB" sz="1800" dirty="0"/>
              <a:t>Approved by Skills England, these qualifications are aimed at both college and school leavers or those retraining and upskilling.</a:t>
            </a:r>
          </a:p>
          <a:p>
            <a:pPr marL="0" indent="0">
              <a:buNone/>
            </a:pPr>
            <a:r>
              <a:rPr lang="en-GB" sz="1800" dirty="0"/>
              <a:t>HTQs are based on the same employer developed occupational standards as apprenticeships but don’t require employment as an apprentice.</a:t>
            </a:r>
          </a:p>
          <a:p>
            <a:pPr marL="0" indent="0">
              <a:buNone/>
            </a:pPr>
            <a:endParaRPr lang="en-GB" sz="1800" dirty="0"/>
          </a:p>
          <a:p>
            <a:pPr marL="0" indent="0">
              <a:buNone/>
            </a:pPr>
            <a:r>
              <a:rPr lang="en-GB" sz="1800" b="1" dirty="0"/>
              <a:t>Key features</a:t>
            </a:r>
          </a:p>
          <a:p>
            <a:r>
              <a:rPr lang="en-GB" sz="1800" dirty="0"/>
              <a:t>A high-quality alternative to other routes, such as apprenticeships, traineeships or degrees</a:t>
            </a:r>
          </a:p>
          <a:p>
            <a:r>
              <a:rPr lang="en-GB" sz="1800" dirty="0"/>
              <a:t>Skills England-approved qualifications</a:t>
            </a:r>
          </a:p>
          <a:p>
            <a:pPr marL="0" indent="0">
              <a:buNone/>
            </a:pPr>
            <a:endParaRPr lang="en-GB" sz="1800" dirty="0"/>
          </a:p>
        </p:txBody>
      </p:sp>
      <p:pic>
        <p:nvPicPr>
          <p:cNvPr id="1026" name="Picture 2">
            <a:extLst>
              <a:ext uri="{FF2B5EF4-FFF2-40B4-BE49-F238E27FC236}">
                <a16:creationId xmlns:a16="http://schemas.microsoft.com/office/drawing/2014/main" id="{296500E2-F872-4CD2-722B-60A485D7B9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5550"/>
          <a:stretch/>
        </p:blipFill>
        <p:spPr bwMode="auto">
          <a:xfrm>
            <a:off x="6384438" y="1191522"/>
            <a:ext cx="5807562" cy="5362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912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91DADF7-FCD6-969E-3A10-9F548698BDD1}"/>
              </a:ext>
            </a:extLst>
          </p:cNvPr>
          <p:cNvSpPr>
            <a:spLocks noGrp="1"/>
          </p:cNvSpPr>
          <p:nvPr>
            <p:ph type="title"/>
          </p:nvPr>
        </p:nvSpPr>
        <p:spPr>
          <a:xfrm>
            <a:off x="705851" y="1234353"/>
            <a:ext cx="10515600" cy="771920"/>
          </a:xfrm>
        </p:spPr>
        <p:txBody>
          <a:bodyPr/>
          <a:lstStyle/>
          <a:p>
            <a:r>
              <a:rPr lang="en-US" dirty="0"/>
              <a:t>Helping business to build talent pipeline</a:t>
            </a:r>
          </a:p>
        </p:txBody>
      </p:sp>
      <p:pic>
        <p:nvPicPr>
          <p:cNvPr id="5" name="Online Media 4" title="HTQs help business to build their talent pipeline">
            <a:hlinkClick r:id="" action="ppaction://media"/>
            <a:extLst>
              <a:ext uri="{FF2B5EF4-FFF2-40B4-BE49-F238E27FC236}">
                <a16:creationId xmlns:a16="http://schemas.microsoft.com/office/drawing/2014/main" id="{2F9A531F-5945-87D0-1C30-18A482F28CCB}"/>
              </a:ext>
            </a:extLst>
          </p:cNvPr>
          <p:cNvPicPr>
            <a:picLocks noGrp="1" noRot="1" noChangeAspect="1"/>
          </p:cNvPicPr>
          <p:nvPr>
            <p:ph idx="1"/>
            <a:videoFile r:link="rId1"/>
          </p:nvPr>
        </p:nvPicPr>
        <p:blipFill>
          <a:blip r:embed="rId3"/>
          <a:stretch>
            <a:fillRect/>
          </a:stretch>
        </p:blipFill>
        <p:spPr>
          <a:xfrm>
            <a:off x="1930772" y="2006273"/>
            <a:ext cx="8330455" cy="4706708"/>
          </a:xfrm>
          <a:prstGeom prst="rect">
            <a:avLst/>
          </a:prstGeom>
          <a:noFill/>
        </p:spPr>
      </p:pic>
    </p:spTree>
    <p:extLst>
      <p:ext uri="{BB962C8B-B14F-4D97-AF65-F5344CB8AC3E}">
        <p14:creationId xmlns:p14="http://schemas.microsoft.com/office/powerpoint/2010/main" val="89971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job&#10;&#10;Description automatically generated with medium confidence">
            <a:extLst>
              <a:ext uri="{FF2B5EF4-FFF2-40B4-BE49-F238E27FC236}">
                <a16:creationId xmlns:a16="http://schemas.microsoft.com/office/drawing/2014/main" id="{A2C3C64F-1B93-6CEB-A8C3-3530DB05F21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762" y="429"/>
            <a:ext cx="12190476" cy="6857143"/>
          </a:xfrm>
          <a:prstGeom prst="rect">
            <a:avLst/>
          </a:prstGeom>
        </p:spPr>
      </p:pic>
    </p:spTree>
    <p:extLst>
      <p:ext uri="{BB962C8B-B14F-4D97-AF65-F5344CB8AC3E}">
        <p14:creationId xmlns:p14="http://schemas.microsoft.com/office/powerpoint/2010/main" val="443237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2DC4F4-63D5-5FD1-20ED-713EDC75EE2D}"/>
              </a:ext>
            </a:extLst>
          </p:cNvPr>
          <p:cNvPicPr>
            <a:picLocks noChangeAspect="1"/>
          </p:cNvPicPr>
          <p:nvPr/>
        </p:nvPicPr>
        <p:blipFill>
          <a:blip r:embed="rId2"/>
          <a:srcRect l="28912" r="4311" b="1"/>
          <a:stretch>
            <a:fillRect/>
          </a:stretch>
        </p:blipFill>
        <p:spPr>
          <a:xfrm>
            <a:off x="7230979" y="-13973"/>
            <a:ext cx="4961020" cy="6871973"/>
          </a:xfrm>
          <a:prstGeom prst="rect">
            <a:avLst/>
          </a:prstGeom>
          <a:noFill/>
        </p:spPr>
      </p:pic>
      <p:sp>
        <p:nvSpPr>
          <p:cNvPr id="3" name="Content Placeholder 2">
            <a:extLst>
              <a:ext uri="{FF2B5EF4-FFF2-40B4-BE49-F238E27FC236}">
                <a16:creationId xmlns:a16="http://schemas.microsoft.com/office/drawing/2014/main" id="{F765F86A-ED46-1E8B-4731-FC5CBE342DC0}"/>
              </a:ext>
            </a:extLst>
          </p:cNvPr>
          <p:cNvSpPr>
            <a:spLocks noGrp="1"/>
          </p:cNvSpPr>
          <p:nvPr>
            <p:ph type="body" sz="half" idx="2"/>
          </p:nvPr>
        </p:nvSpPr>
        <p:spPr>
          <a:xfrm>
            <a:off x="290215" y="2095411"/>
            <a:ext cx="6549972" cy="4566646"/>
          </a:xfrm>
        </p:spPr>
        <p:txBody>
          <a:bodyPr>
            <a:normAutofit/>
          </a:bodyPr>
          <a:lstStyle/>
          <a:p>
            <a:r>
              <a:rPr lang="en-GB" sz="2000" dirty="0"/>
              <a:t>You can offer a HTQ to your existing employees or hire skilled individuals that already have HTQs. </a:t>
            </a:r>
          </a:p>
          <a:p>
            <a:r>
              <a:rPr lang="en-GB" sz="2000" dirty="0"/>
              <a:t>This can:</a:t>
            </a:r>
          </a:p>
          <a:p>
            <a:pPr marL="285750" indent="-285750">
              <a:buFont typeface="Arial" panose="020B0604020202020204" pitchFamily="34" charset="0"/>
              <a:buChar char="•"/>
            </a:pPr>
            <a:r>
              <a:rPr lang="en-GB" sz="2000" dirty="0"/>
              <a:t>support your employees to retrain, improve their existing skills and learn new skills</a:t>
            </a:r>
          </a:p>
          <a:p>
            <a:pPr marL="285750" indent="-285750">
              <a:buFont typeface="Arial" panose="020B0604020202020204" pitchFamily="34" charset="0"/>
              <a:buChar char="•"/>
            </a:pPr>
            <a:r>
              <a:rPr lang="en-GB" sz="2000" dirty="0"/>
              <a:t>create an environment that promotes learning and development  </a:t>
            </a:r>
          </a:p>
          <a:p>
            <a:pPr marL="285750" indent="-285750">
              <a:buFont typeface="Arial" panose="020B0604020202020204" pitchFamily="34" charset="0"/>
              <a:buChar char="•"/>
            </a:pPr>
            <a:r>
              <a:rPr lang="en-GB" sz="2000" dirty="0"/>
              <a:t>make your business more competitive and address skills shortages</a:t>
            </a:r>
          </a:p>
        </p:txBody>
      </p:sp>
      <p:sp>
        <p:nvSpPr>
          <p:cNvPr id="2" name="Title 1">
            <a:extLst>
              <a:ext uri="{FF2B5EF4-FFF2-40B4-BE49-F238E27FC236}">
                <a16:creationId xmlns:a16="http://schemas.microsoft.com/office/drawing/2014/main" id="{18E71FFD-9236-FA70-519E-B19C0A7A6694}"/>
              </a:ext>
            </a:extLst>
          </p:cNvPr>
          <p:cNvSpPr>
            <a:spLocks noGrp="1"/>
          </p:cNvSpPr>
          <p:nvPr>
            <p:ph type="title"/>
          </p:nvPr>
        </p:nvSpPr>
        <p:spPr>
          <a:xfrm>
            <a:off x="290215" y="1258784"/>
            <a:ext cx="5959644" cy="671736"/>
          </a:xfrm>
        </p:spPr>
        <p:txBody>
          <a:bodyPr anchor="b">
            <a:normAutofit/>
          </a:bodyPr>
          <a:lstStyle/>
          <a:p>
            <a:r>
              <a:rPr lang="en-GB" dirty="0"/>
              <a:t>Benefits of HTQ’s </a:t>
            </a:r>
          </a:p>
        </p:txBody>
      </p:sp>
    </p:spTree>
    <p:extLst>
      <p:ext uri="{BB962C8B-B14F-4D97-AF65-F5344CB8AC3E}">
        <p14:creationId xmlns:p14="http://schemas.microsoft.com/office/powerpoint/2010/main" val="1858159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6D35A31-6039-B3F5-2F92-0E135F98A5DC}"/>
              </a:ext>
            </a:extLst>
          </p:cNvPr>
          <p:cNvSpPr>
            <a:spLocks noGrp="1"/>
          </p:cNvSpPr>
          <p:nvPr>
            <p:ph type="title"/>
          </p:nvPr>
        </p:nvSpPr>
        <p:spPr>
          <a:xfrm>
            <a:off x="705851" y="1363749"/>
            <a:ext cx="10515600" cy="771920"/>
          </a:xfrm>
        </p:spPr>
        <p:txBody>
          <a:bodyPr/>
          <a:lstStyle/>
          <a:p>
            <a:r>
              <a:rPr lang="en-US" dirty="0"/>
              <a:t>Benefits of HTQ’s for Employers </a:t>
            </a:r>
          </a:p>
        </p:txBody>
      </p:sp>
      <p:pic>
        <p:nvPicPr>
          <p:cNvPr id="6" name="Online Media 5" title="HTQs provide the skills employers need">
            <a:hlinkClick r:id="" action="ppaction://media"/>
            <a:extLst>
              <a:ext uri="{FF2B5EF4-FFF2-40B4-BE49-F238E27FC236}">
                <a16:creationId xmlns:a16="http://schemas.microsoft.com/office/drawing/2014/main" id="{179AADA5-160A-C628-5F49-AC878665CFF2}"/>
              </a:ext>
            </a:extLst>
          </p:cNvPr>
          <p:cNvPicPr>
            <a:picLocks noRot="1" noChangeAspect="1"/>
          </p:cNvPicPr>
          <p:nvPr>
            <a:videoFile r:link="rId1"/>
          </p:nvPr>
        </p:nvPicPr>
        <p:blipFill>
          <a:blip r:embed="rId3"/>
          <a:stretch>
            <a:fillRect/>
          </a:stretch>
        </p:blipFill>
        <p:spPr>
          <a:xfrm>
            <a:off x="2019125" y="2135669"/>
            <a:ext cx="8153750" cy="4606870"/>
          </a:xfrm>
          <a:prstGeom prst="rect">
            <a:avLst/>
          </a:prstGeom>
          <a:noFill/>
        </p:spPr>
      </p:pic>
    </p:spTree>
    <p:extLst>
      <p:ext uri="{BB962C8B-B14F-4D97-AF65-F5344CB8AC3E}">
        <p14:creationId xmlns:p14="http://schemas.microsoft.com/office/powerpoint/2010/main" val="18935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11C5B6C-F1CE-45A9-7DB0-76299E075472}"/>
              </a:ext>
            </a:extLst>
          </p:cNvPr>
          <p:cNvPicPr>
            <a:picLocks noGrp="1" noChangeAspect="1"/>
          </p:cNvPicPr>
          <p:nvPr>
            <p:ph type="pic" idx="1"/>
          </p:nvPr>
        </p:nvPicPr>
        <p:blipFill>
          <a:blip r:embed="rId2"/>
          <a:srcRect l="16595" r="16595"/>
          <a:stretch>
            <a:fillRect/>
          </a:stretch>
        </p:blipFill>
        <p:spPr>
          <a:prstGeom prst="rect">
            <a:avLst/>
          </a:prstGeom>
        </p:spPr>
      </p:pic>
      <p:sp>
        <p:nvSpPr>
          <p:cNvPr id="3" name="Text Placeholder 2">
            <a:extLst>
              <a:ext uri="{FF2B5EF4-FFF2-40B4-BE49-F238E27FC236}">
                <a16:creationId xmlns:a16="http://schemas.microsoft.com/office/drawing/2014/main" id="{A21D7EDF-7A2B-55C6-3F5B-1B9E27E8C190}"/>
              </a:ext>
            </a:extLst>
          </p:cNvPr>
          <p:cNvSpPr>
            <a:spLocks noGrp="1"/>
          </p:cNvSpPr>
          <p:nvPr>
            <p:ph type="body" sz="half" idx="2"/>
          </p:nvPr>
        </p:nvSpPr>
        <p:spPr>
          <a:xfrm>
            <a:off x="266463" y="1752391"/>
            <a:ext cx="6846856" cy="4933417"/>
          </a:xfrm>
        </p:spPr>
        <p:txBody>
          <a:bodyPr/>
          <a:lstStyle/>
          <a:p>
            <a:pPr marL="285750" indent="-285750">
              <a:buFont typeface="Arial" panose="020B0604020202020204" pitchFamily="34" charset="0"/>
              <a:buChar char="•"/>
            </a:pPr>
            <a:r>
              <a:rPr lang="en-GB" sz="2000" dirty="0"/>
              <a:t>Should you be looking to utilise HTQs to upskill your current workforce you may want to consider the cost to the business.</a:t>
            </a:r>
          </a:p>
          <a:p>
            <a:r>
              <a:rPr lang="en-GB" sz="2000" dirty="0"/>
              <a:t>HTQ’s can be studied either;</a:t>
            </a:r>
          </a:p>
          <a:p>
            <a:pPr marL="285750" indent="-285750">
              <a:buFontTx/>
              <a:buChar char="-"/>
            </a:pPr>
            <a:r>
              <a:rPr lang="en-GB" sz="2000" dirty="0"/>
              <a:t>part time (1 day college attendance per week over 2 years) or;</a:t>
            </a:r>
          </a:p>
          <a:p>
            <a:pPr marL="285750" indent="-285750">
              <a:buFontTx/>
              <a:buChar char="-"/>
            </a:pPr>
            <a:r>
              <a:rPr lang="en-GB" sz="2000" dirty="0"/>
              <a:t> full time (2 days college attendance per week over 1 year);</a:t>
            </a:r>
          </a:p>
          <a:p>
            <a:r>
              <a:rPr lang="en-GB" sz="2000" dirty="0"/>
              <a:t>allowing employees to continue to work while studying.</a:t>
            </a:r>
          </a:p>
          <a:p>
            <a:pPr marL="285750" indent="-285750">
              <a:buFont typeface="Arial" panose="020B0604020202020204" pitchFamily="34" charset="0"/>
              <a:buChar char="•"/>
            </a:pPr>
            <a:r>
              <a:rPr lang="en-GB" sz="2000" dirty="0"/>
              <a:t>Entry criteria varies between providers. </a:t>
            </a:r>
          </a:p>
          <a:p>
            <a:pPr marL="285750" indent="-285750">
              <a:buFont typeface="Arial" panose="020B0604020202020204" pitchFamily="34" charset="0"/>
              <a:buChar char="•"/>
            </a:pPr>
            <a:r>
              <a:rPr lang="en-GB" sz="2000" dirty="0"/>
              <a:t>Fees are likely to be £6,000 - £9,500 for a one or two-year course, however learners can also qualify for the same student finance offer as standard University study (subject to eligibility criteria).</a:t>
            </a:r>
          </a:p>
          <a:p>
            <a:endParaRPr lang="en-GB" sz="2000" dirty="0"/>
          </a:p>
          <a:p>
            <a:endParaRPr lang="en-GB" sz="2000" dirty="0"/>
          </a:p>
        </p:txBody>
      </p:sp>
      <p:sp>
        <p:nvSpPr>
          <p:cNvPr id="4" name="Title 3">
            <a:extLst>
              <a:ext uri="{FF2B5EF4-FFF2-40B4-BE49-F238E27FC236}">
                <a16:creationId xmlns:a16="http://schemas.microsoft.com/office/drawing/2014/main" id="{75402D95-DA63-9CF7-C44B-851CC1047F83}"/>
              </a:ext>
            </a:extLst>
          </p:cNvPr>
          <p:cNvSpPr>
            <a:spLocks noGrp="1"/>
          </p:cNvSpPr>
          <p:nvPr>
            <p:ph type="title"/>
          </p:nvPr>
        </p:nvSpPr>
        <p:spPr>
          <a:xfrm>
            <a:off x="266463" y="1104406"/>
            <a:ext cx="5959644" cy="647985"/>
          </a:xfrm>
        </p:spPr>
        <p:txBody>
          <a:bodyPr/>
          <a:lstStyle/>
          <a:p>
            <a:r>
              <a:rPr lang="en-GB" dirty="0"/>
              <a:t>Cost and Commitment </a:t>
            </a:r>
          </a:p>
        </p:txBody>
      </p:sp>
    </p:spTree>
    <p:extLst>
      <p:ext uri="{BB962C8B-B14F-4D97-AF65-F5344CB8AC3E}">
        <p14:creationId xmlns:p14="http://schemas.microsoft.com/office/powerpoint/2010/main" val="3877811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608B8-64B6-AA62-BE14-8EB73F0E0B63}"/>
              </a:ext>
            </a:extLst>
          </p:cNvPr>
          <p:cNvSpPr>
            <a:spLocks noGrp="1"/>
          </p:cNvSpPr>
          <p:nvPr>
            <p:ph type="title"/>
          </p:nvPr>
        </p:nvSpPr>
        <p:spPr>
          <a:xfrm>
            <a:off x="693976" y="1005816"/>
            <a:ext cx="11157598" cy="771920"/>
          </a:xfrm>
        </p:spPr>
        <p:txBody>
          <a:bodyPr/>
          <a:lstStyle/>
          <a:p>
            <a:r>
              <a:rPr lang="en-GB" dirty="0"/>
              <a:t>HTQs are available across the following sectors</a:t>
            </a:r>
          </a:p>
        </p:txBody>
      </p:sp>
      <p:pic>
        <p:nvPicPr>
          <p:cNvPr id="5" name="Picture 4">
            <a:extLst>
              <a:ext uri="{FF2B5EF4-FFF2-40B4-BE49-F238E27FC236}">
                <a16:creationId xmlns:a16="http://schemas.microsoft.com/office/drawing/2014/main" id="{DBFDD65B-8774-2875-118C-1BF1833521A9}"/>
              </a:ext>
            </a:extLst>
          </p:cNvPr>
          <p:cNvPicPr>
            <a:picLocks noChangeAspect="1"/>
          </p:cNvPicPr>
          <p:nvPr/>
        </p:nvPicPr>
        <p:blipFill>
          <a:blip r:embed="rId2"/>
          <a:stretch>
            <a:fillRect/>
          </a:stretch>
        </p:blipFill>
        <p:spPr>
          <a:xfrm>
            <a:off x="693976" y="1964397"/>
            <a:ext cx="1440000" cy="1440000"/>
          </a:xfrm>
          <a:prstGeom prst="rect">
            <a:avLst/>
          </a:prstGeom>
        </p:spPr>
      </p:pic>
      <p:sp>
        <p:nvSpPr>
          <p:cNvPr id="7" name="Title 1">
            <a:extLst>
              <a:ext uri="{FF2B5EF4-FFF2-40B4-BE49-F238E27FC236}">
                <a16:creationId xmlns:a16="http://schemas.microsoft.com/office/drawing/2014/main" id="{D1583246-8AB0-A772-17D3-A83DB1C68969}"/>
              </a:ext>
            </a:extLst>
          </p:cNvPr>
          <p:cNvSpPr txBox="1">
            <a:spLocks/>
          </p:cNvSpPr>
          <p:nvPr/>
        </p:nvSpPr>
        <p:spPr>
          <a:xfrm>
            <a:off x="269447" y="3580014"/>
            <a:ext cx="2470067" cy="420687"/>
          </a:xfrm>
          <a:prstGeom prst="rect">
            <a:avLst/>
          </a:prstGeom>
        </p:spPr>
        <p:txBody>
          <a:bodyPr/>
          <a:lstStyle>
            <a:lvl1pPr algn="l" defTabSz="914400" rtl="0" eaLnBrk="1" latinLnBrk="0" hangingPunct="1">
              <a:lnSpc>
                <a:spcPct val="90000"/>
              </a:lnSpc>
              <a:spcBef>
                <a:spcPct val="0"/>
              </a:spcBef>
              <a:buNone/>
              <a:defRPr sz="4000" b="0" i="0" kern="1200">
                <a:solidFill>
                  <a:schemeClr val="tx1"/>
                </a:solidFill>
                <a:latin typeface="Aptos SemiBold" panose="020B0004020202020204" pitchFamily="34" charset="0"/>
                <a:ea typeface="+mj-ea"/>
                <a:cs typeface="+mj-cs"/>
              </a:defRPr>
            </a:lvl1pPr>
          </a:lstStyle>
          <a:p>
            <a:pPr algn="ctr"/>
            <a:r>
              <a:rPr lang="en-GB" sz="2400" dirty="0">
                <a:latin typeface="Aptos" panose="020B0004020202020204" pitchFamily="34" charset="0"/>
              </a:rPr>
              <a:t>Tech, Digital &amp; AI</a:t>
            </a:r>
          </a:p>
        </p:txBody>
      </p:sp>
      <p:pic>
        <p:nvPicPr>
          <p:cNvPr id="9" name="Picture 8">
            <a:extLst>
              <a:ext uri="{FF2B5EF4-FFF2-40B4-BE49-F238E27FC236}">
                <a16:creationId xmlns:a16="http://schemas.microsoft.com/office/drawing/2014/main" id="{8F1CEE65-06E2-9906-B225-58272035E273}"/>
              </a:ext>
            </a:extLst>
          </p:cNvPr>
          <p:cNvPicPr>
            <a:picLocks noChangeAspect="1"/>
          </p:cNvPicPr>
          <p:nvPr/>
        </p:nvPicPr>
        <p:blipFill>
          <a:blip r:embed="rId3"/>
          <a:stretch>
            <a:fillRect/>
          </a:stretch>
        </p:blipFill>
        <p:spPr>
          <a:xfrm>
            <a:off x="3629404" y="1964397"/>
            <a:ext cx="1440000" cy="1440000"/>
          </a:xfrm>
          <a:prstGeom prst="rect">
            <a:avLst/>
          </a:prstGeom>
        </p:spPr>
      </p:pic>
      <p:sp>
        <p:nvSpPr>
          <p:cNvPr id="10" name="Title 1">
            <a:extLst>
              <a:ext uri="{FF2B5EF4-FFF2-40B4-BE49-F238E27FC236}">
                <a16:creationId xmlns:a16="http://schemas.microsoft.com/office/drawing/2014/main" id="{43E3AC6B-1290-7C15-F44B-DB1A81D540F3}"/>
              </a:ext>
            </a:extLst>
          </p:cNvPr>
          <p:cNvSpPr txBox="1">
            <a:spLocks/>
          </p:cNvSpPr>
          <p:nvPr/>
        </p:nvSpPr>
        <p:spPr>
          <a:xfrm>
            <a:off x="3114370" y="3580014"/>
            <a:ext cx="2470068" cy="420687"/>
          </a:xfrm>
          <a:prstGeom prst="rect">
            <a:avLst/>
          </a:prstGeom>
        </p:spPr>
        <p:txBody>
          <a:bodyPr/>
          <a:lstStyle>
            <a:lvl1pPr algn="l" defTabSz="914400" rtl="0" eaLnBrk="1" latinLnBrk="0" hangingPunct="1">
              <a:lnSpc>
                <a:spcPct val="90000"/>
              </a:lnSpc>
              <a:spcBef>
                <a:spcPct val="0"/>
              </a:spcBef>
              <a:buNone/>
              <a:defRPr sz="4000" b="0" i="0" kern="1200">
                <a:solidFill>
                  <a:schemeClr val="tx1"/>
                </a:solidFill>
                <a:latin typeface="Aptos SemiBold" panose="020B0004020202020204" pitchFamily="34" charset="0"/>
                <a:ea typeface="+mj-ea"/>
                <a:cs typeface="+mj-cs"/>
              </a:defRPr>
            </a:lvl1pPr>
          </a:lstStyle>
          <a:p>
            <a:pPr algn="ctr"/>
            <a:r>
              <a:rPr lang="en-GB" sz="2400" dirty="0">
                <a:latin typeface="Aptos" panose="020B0004020202020204" pitchFamily="34" charset="0"/>
              </a:rPr>
              <a:t>Health &amp; Science</a:t>
            </a:r>
          </a:p>
        </p:txBody>
      </p:sp>
      <p:pic>
        <p:nvPicPr>
          <p:cNvPr id="12" name="Picture 11">
            <a:extLst>
              <a:ext uri="{FF2B5EF4-FFF2-40B4-BE49-F238E27FC236}">
                <a16:creationId xmlns:a16="http://schemas.microsoft.com/office/drawing/2014/main" id="{719555CF-7E39-5A51-A040-1FE649E52059}"/>
              </a:ext>
            </a:extLst>
          </p:cNvPr>
          <p:cNvPicPr>
            <a:picLocks noChangeAspect="1"/>
          </p:cNvPicPr>
          <p:nvPr/>
        </p:nvPicPr>
        <p:blipFill>
          <a:blip r:embed="rId4"/>
          <a:stretch>
            <a:fillRect/>
          </a:stretch>
        </p:blipFill>
        <p:spPr>
          <a:xfrm>
            <a:off x="6564832" y="1964397"/>
            <a:ext cx="1440000" cy="1440000"/>
          </a:xfrm>
          <a:prstGeom prst="rect">
            <a:avLst/>
          </a:prstGeom>
        </p:spPr>
      </p:pic>
      <p:sp>
        <p:nvSpPr>
          <p:cNvPr id="13" name="Title 1">
            <a:extLst>
              <a:ext uri="{FF2B5EF4-FFF2-40B4-BE49-F238E27FC236}">
                <a16:creationId xmlns:a16="http://schemas.microsoft.com/office/drawing/2014/main" id="{D9897A93-B813-EB16-031A-314F8D3B6036}"/>
              </a:ext>
            </a:extLst>
          </p:cNvPr>
          <p:cNvSpPr txBox="1">
            <a:spLocks/>
          </p:cNvSpPr>
          <p:nvPr/>
        </p:nvSpPr>
        <p:spPr>
          <a:xfrm>
            <a:off x="6100064" y="3404397"/>
            <a:ext cx="2718358" cy="771920"/>
          </a:xfrm>
          <a:prstGeom prst="rect">
            <a:avLst/>
          </a:prstGeom>
        </p:spPr>
        <p:txBody>
          <a:bodyPr/>
          <a:lstStyle>
            <a:lvl1pPr algn="l" defTabSz="914400" rtl="0" eaLnBrk="1" latinLnBrk="0" hangingPunct="1">
              <a:lnSpc>
                <a:spcPct val="90000"/>
              </a:lnSpc>
              <a:spcBef>
                <a:spcPct val="0"/>
              </a:spcBef>
              <a:buNone/>
              <a:defRPr sz="4000" b="0" i="0" kern="1200">
                <a:solidFill>
                  <a:schemeClr val="tx1"/>
                </a:solidFill>
                <a:latin typeface="Aptos SemiBold" panose="020B0004020202020204" pitchFamily="34" charset="0"/>
                <a:ea typeface="+mj-ea"/>
                <a:cs typeface="+mj-cs"/>
              </a:defRPr>
            </a:lvl1pPr>
          </a:lstStyle>
          <a:p>
            <a:pPr algn="ctr"/>
            <a:r>
              <a:rPr lang="en-GB" sz="2400" dirty="0">
                <a:latin typeface="Aptos" panose="020B0004020202020204" pitchFamily="34" charset="0"/>
              </a:rPr>
              <a:t>Construction &amp; the Built Environment</a:t>
            </a:r>
          </a:p>
        </p:txBody>
      </p:sp>
      <p:pic>
        <p:nvPicPr>
          <p:cNvPr id="15" name="Picture 14">
            <a:extLst>
              <a:ext uri="{FF2B5EF4-FFF2-40B4-BE49-F238E27FC236}">
                <a16:creationId xmlns:a16="http://schemas.microsoft.com/office/drawing/2014/main" id="{3DAFB171-1797-8001-DBD7-8D5646BB4EDA}"/>
              </a:ext>
            </a:extLst>
          </p:cNvPr>
          <p:cNvPicPr>
            <a:picLocks noChangeAspect="1"/>
          </p:cNvPicPr>
          <p:nvPr/>
        </p:nvPicPr>
        <p:blipFill>
          <a:blip r:embed="rId5"/>
          <a:stretch>
            <a:fillRect/>
          </a:stretch>
        </p:blipFill>
        <p:spPr>
          <a:xfrm>
            <a:off x="9500260" y="1964397"/>
            <a:ext cx="1440000" cy="1440000"/>
          </a:xfrm>
          <a:prstGeom prst="rect">
            <a:avLst/>
          </a:prstGeom>
        </p:spPr>
      </p:pic>
      <p:sp>
        <p:nvSpPr>
          <p:cNvPr id="16" name="Title 1">
            <a:extLst>
              <a:ext uri="{FF2B5EF4-FFF2-40B4-BE49-F238E27FC236}">
                <a16:creationId xmlns:a16="http://schemas.microsoft.com/office/drawing/2014/main" id="{00289483-CEFF-7B22-3866-DD789CEFBE99}"/>
              </a:ext>
            </a:extLst>
          </p:cNvPr>
          <p:cNvSpPr txBox="1">
            <a:spLocks/>
          </p:cNvSpPr>
          <p:nvPr/>
        </p:nvSpPr>
        <p:spPr>
          <a:xfrm>
            <a:off x="8861081" y="3404397"/>
            <a:ext cx="2718358" cy="771920"/>
          </a:xfrm>
          <a:prstGeom prst="rect">
            <a:avLst/>
          </a:prstGeom>
        </p:spPr>
        <p:txBody>
          <a:bodyPr/>
          <a:lstStyle>
            <a:lvl1pPr algn="l" defTabSz="914400" rtl="0" eaLnBrk="1" latinLnBrk="0" hangingPunct="1">
              <a:lnSpc>
                <a:spcPct val="90000"/>
              </a:lnSpc>
              <a:spcBef>
                <a:spcPct val="0"/>
              </a:spcBef>
              <a:buNone/>
              <a:defRPr sz="4000" b="0" i="0" kern="1200">
                <a:solidFill>
                  <a:schemeClr val="tx1"/>
                </a:solidFill>
                <a:latin typeface="Aptos SemiBold" panose="020B0004020202020204" pitchFamily="34" charset="0"/>
                <a:ea typeface="+mj-ea"/>
                <a:cs typeface="+mj-cs"/>
              </a:defRPr>
            </a:lvl1pPr>
          </a:lstStyle>
          <a:p>
            <a:pPr algn="ctr"/>
            <a:r>
              <a:rPr lang="en-GB" sz="2400" dirty="0">
                <a:latin typeface="Aptos" panose="020B0004020202020204" pitchFamily="34" charset="0"/>
              </a:rPr>
              <a:t>Business &amp; Administration</a:t>
            </a:r>
          </a:p>
        </p:txBody>
      </p:sp>
      <p:pic>
        <p:nvPicPr>
          <p:cNvPr id="18" name="Picture 17">
            <a:extLst>
              <a:ext uri="{FF2B5EF4-FFF2-40B4-BE49-F238E27FC236}">
                <a16:creationId xmlns:a16="http://schemas.microsoft.com/office/drawing/2014/main" id="{5090AD02-EE3F-2ED8-DB2D-5AACDB2892C1}"/>
              </a:ext>
            </a:extLst>
          </p:cNvPr>
          <p:cNvPicPr>
            <a:picLocks noChangeAspect="1"/>
          </p:cNvPicPr>
          <p:nvPr/>
        </p:nvPicPr>
        <p:blipFill>
          <a:blip r:embed="rId6"/>
          <a:stretch>
            <a:fillRect/>
          </a:stretch>
        </p:blipFill>
        <p:spPr>
          <a:xfrm>
            <a:off x="2133976" y="4362979"/>
            <a:ext cx="1440000" cy="1440000"/>
          </a:xfrm>
          <a:prstGeom prst="rect">
            <a:avLst/>
          </a:prstGeom>
        </p:spPr>
      </p:pic>
      <p:sp>
        <p:nvSpPr>
          <p:cNvPr id="19" name="Title 1">
            <a:extLst>
              <a:ext uri="{FF2B5EF4-FFF2-40B4-BE49-F238E27FC236}">
                <a16:creationId xmlns:a16="http://schemas.microsoft.com/office/drawing/2014/main" id="{49D00BF0-7C10-7CF2-7B30-14C3FD3201CA}"/>
              </a:ext>
            </a:extLst>
          </p:cNvPr>
          <p:cNvSpPr txBox="1">
            <a:spLocks/>
          </p:cNvSpPr>
          <p:nvPr/>
        </p:nvSpPr>
        <p:spPr>
          <a:xfrm>
            <a:off x="1906238" y="5840602"/>
            <a:ext cx="1901546" cy="771920"/>
          </a:xfrm>
          <a:prstGeom prst="rect">
            <a:avLst/>
          </a:prstGeom>
        </p:spPr>
        <p:txBody>
          <a:bodyPr/>
          <a:lstStyle>
            <a:lvl1pPr algn="l" defTabSz="914400" rtl="0" eaLnBrk="1" latinLnBrk="0" hangingPunct="1">
              <a:lnSpc>
                <a:spcPct val="90000"/>
              </a:lnSpc>
              <a:spcBef>
                <a:spcPct val="0"/>
              </a:spcBef>
              <a:buNone/>
              <a:defRPr sz="4000" b="0" i="0" kern="1200">
                <a:solidFill>
                  <a:schemeClr val="tx1"/>
                </a:solidFill>
                <a:latin typeface="Aptos SemiBold" panose="020B0004020202020204" pitchFamily="34" charset="0"/>
                <a:ea typeface="+mj-ea"/>
                <a:cs typeface="+mj-cs"/>
              </a:defRPr>
            </a:lvl1pPr>
          </a:lstStyle>
          <a:p>
            <a:pPr algn="ctr"/>
            <a:r>
              <a:rPr lang="en-GB" sz="2400" dirty="0">
                <a:latin typeface="Aptos" panose="020B0004020202020204" pitchFamily="34" charset="0"/>
              </a:rPr>
              <a:t>Education &amp; </a:t>
            </a:r>
          </a:p>
          <a:p>
            <a:pPr algn="ctr"/>
            <a:r>
              <a:rPr lang="en-GB" sz="2400" dirty="0">
                <a:latin typeface="Aptos" panose="020B0004020202020204" pitchFamily="34" charset="0"/>
              </a:rPr>
              <a:t>Early Years</a:t>
            </a:r>
          </a:p>
        </p:txBody>
      </p:sp>
      <p:pic>
        <p:nvPicPr>
          <p:cNvPr id="21" name="Picture 20">
            <a:extLst>
              <a:ext uri="{FF2B5EF4-FFF2-40B4-BE49-F238E27FC236}">
                <a16:creationId xmlns:a16="http://schemas.microsoft.com/office/drawing/2014/main" id="{1ED2B35B-F339-BA26-4D9F-73220125E848}"/>
              </a:ext>
            </a:extLst>
          </p:cNvPr>
          <p:cNvPicPr>
            <a:picLocks noChangeAspect="1"/>
          </p:cNvPicPr>
          <p:nvPr/>
        </p:nvPicPr>
        <p:blipFill>
          <a:blip r:embed="rId7"/>
          <a:stretch>
            <a:fillRect/>
          </a:stretch>
        </p:blipFill>
        <p:spPr>
          <a:xfrm>
            <a:off x="5307875" y="4362979"/>
            <a:ext cx="1440000" cy="1440000"/>
          </a:xfrm>
          <a:prstGeom prst="rect">
            <a:avLst/>
          </a:prstGeom>
        </p:spPr>
      </p:pic>
      <p:sp>
        <p:nvSpPr>
          <p:cNvPr id="22" name="Title 1">
            <a:extLst>
              <a:ext uri="{FF2B5EF4-FFF2-40B4-BE49-F238E27FC236}">
                <a16:creationId xmlns:a16="http://schemas.microsoft.com/office/drawing/2014/main" id="{17D8ACDD-9D56-FA82-4F65-3CADE21EAB6D}"/>
              </a:ext>
            </a:extLst>
          </p:cNvPr>
          <p:cNvSpPr txBox="1">
            <a:spLocks/>
          </p:cNvSpPr>
          <p:nvPr/>
        </p:nvSpPr>
        <p:spPr>
          <a:xfrm>
            <a:off x="4977818" y="5840602"/>
            <a:ext cx="2238366" cy="771920"/>
          </a:xfrm>
          <a:prstGeom prst="rect">
            <a:avLst/>
          </a:prstGeom>
        </p:spPr>
        <p:txBody>
          <a:bodyPr/>
          <a:lstStyle>
            <a:lvl1pPr algn="l" defTabSz="914400" rtl="0" eaLnBrk="1" latinLnBrk="0" hangingPunct="1">
              <a:lnSpc>
                <a:spcPct val="90000"/>
              </a:lnSpc>
              <a:spcBef>
                <a:spcPct val="0"/>
              </a:spcBef>
              <a:buNone/>
              <a:defRPr sz="4000" b="0" i="0" kern="1200">
                <a:solidFill>
                  <a:schemeClr val="tx1"/>
                </a:solidFill>
                <a:latin typeface="Aptos SemiBold" panose="020B0004020202020204" pitchFamily="34" charset="0"/>
                <a:ea typeface="+mj-ea"/>
                <a:cs typeface="+mj-cs"/>
              </a:defRPr>
            </a:lvl1pPr>
          </a:lstStyle>
          <a:p>
            <a:pPr algn="ctr"/>
            <a:r>
              <a:rPr lang="en-GB" sz="2400" dirty="0">
                <a:latin typeface="Aptos" panose="020B0004020202020204" pitchFamily="34" charset="0"/>
              </a:rPr>
              <a:t>Engineering &amp; Manufacturing</a:t>
            </a:r>
          </a:p>
        </p:txBody>
      </p:sp>
      <p:pic>
        <p:nvPicPr>
          <p:cNvPr id="24" name="Picture 23">
            <a:extLst>
              <a:ext uri="{FF2B5EF4-FFF2-40B4-BE49-F238E27FC236}">
                <a16:creationId xmlns:a16="http://schemas.microsoft.com/office/drawing/2014/main" id="{1FF9E02B-1358-C03E-5E9A-71CDF1B52591}"/>
              </a:ext>
            </a:extLst>
          </p:cNvPr>
          <p:cNvPicPr>
            <a:picLocks noChangeAspect="1"/>
          </p:cNvPicPr>
          <p:nvPr/>
        </p:nvPicPr>
        <p:blipFill>
          <a:blip r:embed="rId8"/>
          <a:stretch>
            <a:fillRect/>
          </a:stretch>
        </p:blipFill>
        <p:spPr>
          <a:xfrm>
            <a:off x="8481775" y="4362979"/>
            <a:ext cx="1440000" cy="1440000"/>
          </a:xfrm>
          <a:prstGeom prst="rect">
            <a:avLst/>
          </a:prstGeom>
        </p:spPr>
      </p:pic>
      <p:sp>
        <p:nvSpPr>
          <p:cNvPr id="25" name="Title 1">
            <a:extLst>
              <a:ext uri="{FF2B5EF4-FFF2-40B4-BE49-F238E27FC236}">
                <a16:creationId xmlns:a16="http://schemas.microsoft.com/office/drawing/2014/main" id="{191DF134-46C0-6385-673E-F122620F722A}"/>
              </a:ext>
            </a:extLst>
          </p:cNvPr>
          <p:cNvSpPr txBox="1">
            <a:spLocks/>
          </p:cNvSpPr>
          <p:nvPr/>
        </p:nvSpPr>
        <p:spPr>
          <a:xfrm>
            <a:off x="7994177" y="5840602"/>
            <a:ext cx="2415195" cy="771920"/>
          </a:xfrm>
          <a:prstGeom prst="rect">
            <a:avLst/>
          </a:prstGeom>
        </p:spPr>
        <p:txBody>
          <a:bodyPr/>
          <a:lstStyle>
            <a:lvl1pPr algn="l" defTabSz="914400" rtl="0" eaLnBrk="1" latinLnBrk="0" hangingPunct="1">
              <a:lnSpc>
                <a:spcPct val="90000"/>
              </a:lnSpc>
              <a:spcBef>
                <a:spcPct val="0"/>
              </a:spcBef>
              <a:buNone/>
              <a:defRPr sz="4000" b="0" i="0" kern="1200">
                <a:solidFill>
                  <a:schemeClr val="tx1"/>
                </a:solidFill>
                <a:latin typeface="Aptos SemiBold" panose="020B0004020202020204" pitchFamily="34" charset="0"/>
                <a:ea typeface="+mj-ea"/>
                <a:cs typeface="+mj-cs"/>
              </a:defRPr>
            </a:lvl1pPr>
          </a:lstStyle>
          <a:p>
            <a:pPr algn="ctr"/>
            <a:r>
              <a:rPr lang="en-GB" sz="2400" dirty="0">
                <a:latin typeface="Aptos" panose="020B0004020202020204" pitchFamily="34" charset="0"/>
              </a:rPr>
              <a:t>Legal, Finance and Accounting</a:t>
            </a:r>
          </a:p>
        </p:txBody>
      </p:sp>
    </p:spTree>
    <p:extLst>
      <p:ext uri="{BB962C8B-B14F-4D97-AF65-F5344CB8AC3E}">
        <p14:creationId xmlns:p14="http://schemas.microsoft.com/office/powerpoint/2010/main" val="2091866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608B8-64B6-AA62-BE14-8EB73F0E0B63}"/>
              </a:ext>
            </a:extLst>
          </p:cNvPr>
          <p:cNvSpPr>
            <a:spLocks noGrp="1"/>
          </p:cNvSpPr>
          <p:nvPr>
            <p:ph type="title"/>
          </p:nvPr>
        </p:nvSpPr>
        <p:spPr>
          <a:xfrm>
            <a:off x="166255" y="1140762"/>
            <a:ext cx="12025745" cy="558680"/>
          </a:xfrm>
        </p:spPr>
        <p:txBody>
          <a:bodyPr/>
          <a:lstStyle/>
          <a:p>
            <a:r>
              <a:rPr lang="en-GB" sz="3600" dirty="0"/>
              <a:t>From 2025, HTQs in the following sectors will be available</a:t>
            </a:r>
          </a:p>
        </p:txBody>
      </p:sp>
      <p:sp>
        <p:nvSpPr>
          <p:cNvPr id="7" name="Title 1">
            <a:extLst>
              <a:ext uri="{FF2B5EF4-FFF2-40B4-BE49-F238E27FC236}">
                <a16:creationId xmlns:a16="http://schemas.microsoft.com/office/drawing/2014/main" id="{D1583246-8AB0-A772-17D3-A83DB1C68969}"/>
              </a:ext>
            </a:extLst>
          </p:cNvPr>
          <p:cNvSpPr txBox="1">
            <a:spLocks/>
          </p:cNvSpPr>
          <p:nvPr/>
        </p:nvSpPr>
        <p:spPr>
          <a:xfrm>
            <a:off x="622923" y="3238403"/>
            <a:ext cx="2905456" cy="1063238"/>
          </a:xfrm>
          <a:prstGeom prst="rect">
            <a:avLst/>
          </a:prstGeom>
        </p:spPr>
        <p:txBody>
          <a:bodyPr/>
          <a:lstStyle>
            <a:lvl1pPr algn="l" defTabSz="914400" rtl="0" eaLnBrk="1" latinLnBrk="0" hangingPunct="1">
              <a:lnSpc>
                <a:spcPct val="90000"/>
              </a:lnSpc>
              <a:spcBef>
                <a:spcPct val="0"/>
              </a:spcBef>
              <a:buNone/>
              <a:defRPr sz="4000" b="0" i="0" kern="1200">
                <a:solidFill>
                  <a:schemeClr val="tx1"/>
                </a:solidFill>
                <a:latin typeface="Aptos SemiBold" panose="020B0004020202020204" pitchFamily="34" charset="0"/>
                <a:ea typeface="+mj-ea"/>
                <a:cs typeface="+mj-cs"/>
              </a:defRPr>
            </a:lvl1pPr>
          </a:lstStyle>
          <a:p>
            <a:pPr algn="ctr"/>
            <a:r>
              <a:rPr lang="en-GB" sz="2400" dirty="0">
                <a:latin typeface="Aptos" panose="020B0004020202020204" pitchFamily="34" charset="0"/>
              </a:rPr>
              <a:t>Agriculture, Environmental and Animal Care</a:t>
            </a:r>
          </a:p>
        </p:txBody>
      </p:sp>
      <p:sp>
        <p:nvSpPr>
          <p:cNvPr id="10" name="Title 1">
            <a:extLst>
              <a:ext uri="{FF2B5EF4-FFF2-40B4-BE49-F238E27FC236}">
                <a16:creationId xmlns:a16="http://schemas.microsoft.com/office/drawing/2014/main" id="{43E3AC6B-1290-7C15-F44B-DB1A81D540F3}"/>
              </a:ext>
            </a:extLst>
          </p:cNvPr>
          <p:cNvSpPr txBox="1">
            <a:spLocks/>
          </p:cNvSpPr>
          <p:nvPr/>
        </p:nvSpPr>
        <p:spPr>
          <a:xfrm>
            <a:off x="4860965" y="3467871"/>
            <a:ext cx="2470068" cy="420687"/>
          </a:xfrm>
          <a:prstGeom prst="rect">
            <a:avLst/>
          </a:prstGeom>
        </p:spPr>
        <p:txBody>
          <a:bodyPr/>
          <a:lstStyle>
            <a:lvl1pPr algn="l" defTabSz="914400" rtl="0" eaLnBrk="1" latinLnBrk="0" hangingPunct="1">
              <a:lnSpc>
                <a:spcPct val="90000"/>
              </a:lnSpc>
              <a:spcBef>
                <a:spcPct val="0"/>
              </a:spcBef>
              <a:buNone/>
              <a:defRPr sz="4000" b="0" i="0" kern="1200">
                <a:solidFill>
                  <a:schemeClr val="tx1"/>
                </a:solidFill>
                <a:latin typeface="Aptos SemiBold" panose="020B0004020202020204" pitchFamily="34" charset="0"/>
                <a:ea typeface="+mj-ea"/>
                <a:cs typeface="+mj-cs"/>
              </a:defRPr>
            </a:lvl1pPr>
          </a:lstStyle>
          <a:p>
            <a:pPr algn="ctr"/>
            <a:r>
              <a:rPr lang="en-GB" sz="2400" dirty="0">
                <a:latin typeface="Aptos" panose="020B0004020202020204" pitchFamily="34" charset="0"/>
              </a:rPr>
              <a:t>Care Services</a:t>
            </a:r>
          </a:p>
        </p:txBody>
      </p:sp>
      <p:sp>
        <p:nvSpPr>
          <p:cNvPr id="13" name="Title 1">
            <a:extLst>
              <a:ext uri="{FF2B5EF4-FFF2-40B4-BE49-F238E27FC236}">
                <a16:creationId xmlns:a16="http://schemas.microsoft.com/office/drawing/2014/main" id="{D9897A93-B813-EB16-031A-314F8D3B6036}"/>
              </a:ext>
            </a:extLst>
          </p:cNvPr>
          <p:cNvSpPr txBox="1">
            <a:spLocks/>
          </p:cNvSpPr>
          <p:nvPr/>
        </p:nvSpPr>
        <p:spPr>
          <a:xfrm>
            <a:off x="8923424" y="3292255"/>
            <a:ext cx="2718358" cy="771920"/>
          </a:xfrm>
          <a:prstGeom prst="rect">
            <a:avLst/>
          </a:prstGeom>
        </p:spPr>
        <p:txBody>
          <a:bodyPr/>
          <a:lstStyle>
            <a:lvl1pPr algn="l" defTabSz="914400" rtl="0" eaLnBrk="1" latinLnBrk="0" hangingPunct="1">
              <a:lnSpc>
                <a:spcPct val="90000"/>
              </a:lnSpc>
              <a:spcBef>
                <a:spcPct val="0"/>
              </a:spcBef>
              <a:buNone/>
              <a:defRPr sz="4000" b="0" i="0" kern="1200">
                <a:solidFill>
                  <a:schemeClr val="tx1"/>
                </a:solidFill>
                <a:latin typeface="Aptos SemiBold" panose="020B0004020202020204" pitchFamily="34" charset="0"/>
                <a:ea typeface="+mj-ea"/>
                <a:cs typeface="+mj-cs"/>
              </a:defRPr>
            </a:lvl1pPr>
          </a:lstStyle>
          <a:p>
            <a:pPr algn="ctr"/>
            <a:r>
              <a:rPr lang="en-GB" sz="2400" dirty="0">
                <a:latin typeface="Aptos" panose="020B0004020202020204" pitchFamily="34" charset="0"/>
              </a:rPr>
              <a:t>Catering and Hospitality</a:t>
            </a:r>
          </a:p>
        </p:txBody>
      </p:sp>
      <p:sp>
        <p:nvSpPr>
          <p:cNvPr id="19" name="Title 1">
            <a:extLst>
              <a:ext uri="{FF2B5EF4-FFF2-40B4-BE49-F238E27FC236}">
                <a16:creationId xmlns:a16="http://schemas.microsoft.com/office/drawing/2014/main" id="{49D00BF0-7C10-7CF2-7B30-14C3FD3201CA}"/>
              </a:ext>
            </a:extLst>
          </p:cNvPr>
          <p:cNvSpPr txBox="1">
            <a:spLocks/>
          </p:cNvSpPr>
          <p:nvPr/>
        </p:nvSpPr>
        <p:spPr>
          <a:xfrm>
            <a:off x="1737227" y="5943029"/>
            <a:ext cx="1901546" cy="771920"/>
          </a:xfrm>
          <a:prstGeom prst="rect">
            <a:avLst/>
          </a:prstGeom>
        </p:spPr>
        <p:txBody>
          <a:bodyPr/>
          <a:lstStyle>
            <a:lvl1pPr algn="l" defTabSz="914400" rtl="0" eaLnBrk="1" latinLnBrk="0" hangingPunct="1">
              <a:lnSpc>
                <a:spcPct val="90000"/>
              </a:lnSpc>
              <a:spcBef>
                <a:spcPct val="0"/>
              </a:spcBef>
              <a:buNone/>
              <a:defRPr sz="4000" b="0" i="0" kern="1200">
                <a:solidFill>
                  <a:schemeClr val="tx1"/>
                </a:solidFill>
                <a:latin typeface="Aptos SemiBold" panose="020B0004020202020204" pitchFamily="34" charset="0"/>
                <a:ea typeface="+mj-ea"/>
                <a:cs typeface="+mj-cs"/>
              </a:defRPr>
            </a:lvl1pPr>
          </a:lstStyle>
          <a:p>
            <a:pPr algn="ctr"/>
            <a:r>
              <a:rPr lang="en-GB" sz="2400" dirty="0">
                <a:latin typeface="Aptos" panose="020B0004020202020204" pitchFamily="34" charset="0"/>
              </a:rPr>
              <a:t>Creative and Design</a:t>
            </a:r>
          </a:p>
        </p:txBody>
      </p:sp>
      <p:sp>
        <p:nvSpPr>
          <p:cNvPr id="22" name="Title 1">
            <a:extLst>
              <a:ext uri="{FF2B5EF4-FFF2-40B4-BE49-F238E27FC236}">
                <a16:creationId xmlns:a16="http://schemas.microsoft.com/office/drawing/2014/main" id="{17D8ACDD-9D56-FA82-4F65-3CADE21EAB6D}"/>
              </a:ext>
            </a:extLst>
          </p:cNvPr>
          <p:cNvSpPr txBox="1">
            <a:spLocks/>
          </p:cNvSpPr>
          <p:nvPr/>
        </p:nvSpPr>
        <p:spPr>
          <a:xfrm>
            <a:off x="4794700" y="5943029"/>
            <a:ext cx="2602597" cy="771920"/>
          </a:xfrm>
          <a:prstGeom prst="rect">
            <a:avLst/>
          </a:prstGeom>
        </p:spPr>
        <p:txBody>
          <a:bodyPr/>
          <a:lstStyle>
            <a:lvl1pPr algn="l" defTabSz="914400" rtl="0" eaLnBrk="1" latinLnBrk="0" hangingPunct="1">
              <a:lnSpc>
                <a:spcPct val="90000"/>
              </a:lnSpc>
              <a:spcBef>
                <a:spcPct val="0"/>
              </a:spcBef>
              <a:buNone/>
              <a:defRPr sz="4000" b="0" i="0" kern="1200">
                <a:solidFill>
                  <a:schemeClr val="tx1"/>
                </a:solidFill>
                <a:latin typeface="Aptos SemiBold" panose="020B0004020202020204" pitchFamily="34" charset="0"/>
                <a:ea typeface="+mj-ea"/>
                <a:cs typeface="+mj-cs"/>
              </a:defRPr>
            </a:lvl1pPr>
          </a:lstStyle>
          <a:p>
            <a:pPr algn="ctr"/>
            <a:r>
              <a:rPr lang="en-GB" sz="2400" dirty="0">
                <a:latin typeface="Aptos" panose="020B0004020202020204" pitchFamily="34" charset="0"/>
              </a:rPr>
              <a:t>Sales, Marketing and Procurement</a:t>
            </a:r>
          </a:p>
        </p:txBody>
      </p:sp>
      <p:sp>
        <p:nvSpPr>
          <p:cNvPr id="25" name="Title 1">
            <a:extLst>
              <a:ext uri="{FF2B5EF4-FFF2-40B4-BE49-F238E27FC236}">
                <a16:creationId xmlns:a16="http://schemas.microsoft.com/office/drawing/2014/main" id="{191DF134-46C0-6385-673E-F122620F722A}"/>
              </a:ext>
            </a:extLst>
          </p:cNvPr>
          <p:cNvSpPr txBox="1">
            <a:spLocks/>
          </p:cNvSpPr>
          <p:nvPr/>
        </p:nvSpPr>
        <p:spPr>
          <a:xfrm>
            <a:off x="8203424" y="5993415"/>
            <a:ext cx="2718358" cy="426855"/>
          </a:xfrm>
          <a:prstGeom prst="rect">
            <a:avLst/>
          </a:prstGeom>
        </p:spPr>
        <p:txBody>
          <a:bodyPr/>
          <a:lstStyle>
            <a:lvl1pPr algn="l" defTabSz="914400" rtl="0" eaLnBrk="1" latinLnBrk="0" hangingPunct="1">
              <a:lnSpc>
                <a:spcPct val="90000"/>
              </a:lnSpc>
              <a:spcBef>
                <a:spcPct val="0"/>
              </a:spcBef>
              <a:buNone/>
              <a:defRPr sz="4000" b="0" i="0" kern="1200">
                <a:solidFill>
                  <a:schemeClr val="tx1"/>
                </a:solidFill>
                <a:latin typeface="Aptos SemiBold" panose="020B0004020202020204" pitchFamily="34" charset="0"/>
                <a:ea typeface="+mj-ea"/>
                <a:cs typeface="+mj-cs"/>
              </a:defRPr>
            </a:lvl1pPr>
          </a:lstStyle>
          <a:p>
            <a:pPr algn="ctr"/>
            <a:r>
              <a:rPr lang="en-GB" sz="2400" dirty="0">
                <a:latin typeface="Aptos" panose="020B0004020202020204" pitchFamily="34" charset="0"/>
              </a:rPr>
              <a:t>Protective Services</a:t>
            </a:r>
          </a:p>
        </p:txBody>
      </p:sp>
      <p:pic>
        <p:nvPicPr>
          <p:cNvPr id="4" name="Picture 3">
            <a:extLst>
              <a:ext uri="{FF2B5EF4-FFF2-40B4-BE49-F238E27FC236}">
                <a16:creationId xmlns:a16="http://schemas.microsoft.com/office/drawing/2014/main" id="{ABDB71E7-4D56-A378-0E4E-096ACD79EBA3}"/>
              </a:ext>
            </a:extLst>
          </p:cNvPr>
          <p:cNvPicPr>
            <a:picLocks noChangeAspect="1"/>
          </p:cNvPicPr>
          <p:nvPr/>
        </p:nvPicPr>
        <p:blipFill>
          <a:blip r:embed="rId2"/>
          <a:stretch>
            <a:fillRect/>
          </a:stretch>
        </p:blipFill>
        <p:spPr>
          <a:xfrm>
            <a:off x="1355651" y="1852255"/>
            <a:ext cx="1440000" cy="1440000"/>
          </a:xfrm>
          <a:prstGeom prst="rect">
            <a:avLst/>
          </a:prstGeom>
        </p:spPr>
      </p:pic>
      <p:pic>
        <p:nvPicPr>
          <p:cNvPr id="8" name="Picture 7">
            <a:extLst>
              <a:ext uri="{FF2B5EF4-FFF2-40B4-BE49-F238E27FC236}">
                <a16:creationId xmlns:a16="http://schemas.microsoft.com/office/drawing/2014/main" id="{57BC1529-7ECF-22FC-2284-4671C37A0D34}"/>
              </a:ext>
            </a:extLst>
          </p:cNvPr>
          <p:cNvPicPr>
            <a:picLocks noChangeAspect="1"/>
          </p:cNvPicPr>
          <p:nvPr/>
        </p:nvPicPr>
        <p:blipFill>
          <a:blip r:embed="rId3"/>
          <a:stretch>
            <a:fillRect/>
          </a:stretch>
        </p:blipFill>
        <p:spPr>
          <a:xfrm>
            <a:off x="5376000" y="1984580"/>
            <a:ext cx="1440000" cy="1440000"/>
          </a:xfrm>
          <a:prstGeom prst="rect">
            <a:avLst/>
          </a:prstGeom>
        </p:spPr>
      </p:pic>
      <p:pic>
        <p:nvPicPr>
          <p:cNvPr id="14" name="Picture 13">
            <a:extLst>
              <a:ext uri="{FF2B5EF4-FFF2-40B4-BE49-F238E27FC236}">
                <a16:creationId xmlns:a16="http://schemas.microsoft.com/office/drawing/2014/main" id="{0FAAB17D-6308-8B98-9907-497F9B15CD15}"/>
              </a:ext>
            </a:extLst>
          </p:cNvPr>
          <p:cNvPicPr>
            <a:picLocks noChangeAspect="1"/>
          </p:cNvPicPr>
          <p:nvPr/>
        </p:nvPicPr>
        <p:blipFill>
          <a:blip r:embed="rId4"/>
          <a:stretch>
            <a:fillRect/>
          </a:stretch>
        </p:blipFill>
        <p:spPr>
          <a:xfrm>
            <a:off x="9562603" y="1852255"/>
            <a:ext cx="1440000" cy="1440000"/>
          </a:xfrm>
          <a:prstGeom prst="rect">
            <a:avLst/>
          </a:prstGeom>
        </p:spPr>
      </p:pic>
      <p:pic>
        <p:nvPicPr>
          <p:cNvPr id="20" name="Picture 19">
            <a:extLst>
              <a:ext uri="{FF2B5EF4-FFF2-40B4-BE49-F238E27FC236}">
                <a16:creationId xmlns:a16="http://schemas.microsoft.com/office/drawing/2014/main" id="{C10D6B21-8435-63BD-8C23-64F9A677BFD0}"/>
              </a:ext>
            </a:extLst>
          </p:cNvPr>
          <p:cNvPicPr>
            <a:picLocks noChangeAspect="1"/>
          </p:cNvPicPr>
          <p:nvPr/>
        </p:nvPicPr>
        <p:blipFill>
          <a:blip r:embed="rId5"/>
          <a:stretch>
            <a:fillRect/>
          </a:stretch>
        </p:blipFill>
        <p:spPr>
          <a:xfrm>
            <a:off x="1968000" y="4400602"/>
            <a:ext cx="1440000" cy="1440000"/>
          </a:xfrm>
          <a:prstGeom prst="rect">
            <a:avLst/>
          </a:prstGeom>
        </p:spPr>
      </p:pic>
      <p:pic>
        <p:nvPicPr>
          <p:cNvPr id="26" name="Picture 25">
            <a:extLst>
              <a:ext uri="{FF2B5EF4-FFF2-40B4-BE49-F238E27FC236}">
                <a16:creationId xmlns:a16="http://schemas.microsoft.com/office/drawing/2014/main" id="{221884E0-4AD1-83A7-7E2B-9787C6DE1131}"/>
              </a:ext>
            </a:extLst>
          </p:cNvPr>
          <p:cNvPicPr>
            <a:picLocks noChangeAspect="1"/>
          </p:cNvPicPr>
          <p:nvPr/>
        </p:nvPicPr>
        <p:blipFill>
          <a:blip r:embed="rId6"/>
          <a:stretch>
            <a:fillRect/>
          </a:stretch>
        </p:blipFill>
        <p:spPr>
          <a:xfrm>
            <a:off x="5376000" y="4400602"/>
            <a:ext cx="1440000" cy="1440000"/>
          </a:xfrm>
          <a:prstGeom prst="rect">
            <a:avLst/>
          </a:prstGeom>
        </p:spPr>
      </p:pic>
      <p:pic>
        <p:nvPicPr>
          <p:cNvPr id="28" name="Picture 27">
            <a:extLst>
              <a:ext uri="{FF2B5EF4-FFF2-40B4-BE49-F238E27FC236}">
                <a16:creationId xmlns:a16="http://schemas.microsoft.com/office/drawing/2014/main" id="{A9C5AEC7-53A7-7015-A312-14FFB7C58913}"/>
              </a:ext>
            </a:extLst>
          </p:cNvPr>
          <p:cNvPicPr>
            <a:picLocks noChangeAspect="1"/>
          </p:cNvPicPr>
          <p:nvPr/>
        </p:nvPicPr>
        <p:blipFill>
          <a:blip r:embed="rId7"/>
          <a:stretch>
            <a:fillRect/>
          </a:stretch>
        </p:blipFill>
        <p:spPr>
          <a:xfrm>
            <a:off x="8784000" y="4400602"/>
            <a:ext cx="1440000" cy="1440000"/>
          </a:xfrm>
          <a:prstGeom prst="rect">
            <a:avLst/>
          </a:prstGeom>
        </p:spPr>
      </p:pic>
    </p:spTree>
    <p:extLst>
      <p:ext uri="{BB962C8B-B14F-4D97-AF65-F5344CB8AC3E}">
        <p14:creationId xmlns:p14="http://schemas.microsoft.com/office/powerpoint/2010/main" val="2980536230"/>
      </p:ext>
    </p:extLst>
  </p:cSld>
  <p:clrMapOvr>
    <a:masterClrMapping/>
  </p:clrMapOvr>
</p:sld>
</file>

<file path=ppt/theme/theme1.xml><?xml version="1.0" encoding="utf-8"?>
<a:theme xmlns:a="http://schemas.openxmlformats.org/drawingml/2006/main" name="Master Template">
  <a:themeElements>
    <a:clrScheme name="NECA colours">
      <a:dk1>
        <a:srgbClr val="000000"/>
      </a:dk1>
      <a:lt1>
        <a:srgbClr val="FFFFFF"/>
      </a:lt1>
      <a:dk2>
        <a:srgbClr val="44546A"/>
      </a:dk2>
      <a:lt2>
        <a:srgbClr val="E7E6E6"/>
      </a:lt2>
      <a:accent1>
        <a:srgbClr val="8F3E8D"/>
      </a:accent1>
      <a:accent2>
        <a:srgbClr val="00468A"/>
      </a:accent2>
      <a:accent3>
        <a:srgbClr val="33A38B"/>
      </a:accent3>
      <a:accent4>
        <a:srgbClr val="EC1162"/>
      </a:accent4>
      <a:accent5>
        <a:srgbClr val="F15B28"/>
      </a:accent5>
      <a:accent6>
        <a:srgbClr val="0057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th East CA Powerpoint TEMPLATE  -  Read-Only" id="{C38AC32C-0A6F-4365-BF84-86ABC066B582}" vid="{0174CFB3-6DCA-45E1-8014-E5BE2E716C3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fdfd17d-da80-475e-a8d1-eb7a6ebfc63a" xsi:nil="true"/>
    <lcf76f155ced4ddcb4097134ff3c332f xmlns="993e6cba-b68b-4371-b50a-4ee2f97b2db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CC21FE81E44342A74639D0638ED448" ma:contentTypeVersion="5" ma:contentTypeDescription="Create a new document." ma:contentTypeScope="" ma:versionID="0c6f048559b9f62a439b754dfc64e1c1">
  <xsd:schema xmlns:xsd="http://www.w3.org/2001/XMLSchema" xmlns:xs="http://www.w3.org/2001/XMLSchema" xmlns:p="http://schemas.microsoft.com/office/2006/metadata/properties" xmlns:ns2="b63d275e-959e-45eb-99c8-57156ccfb80a" xmlns:ns3="dd923a34-5cc4-47bb-a92d-bff4e3bc03b3" xmlns:ns4="993e6cba-b68b-4371-b50a-4ee2f97b2db8" xmlns:ns5="5fdfd17d-da80-475e-a8d1-eb7a6ebfc63a" targetNamespace="http://schemas.microsoft.com/office/2006/metadata/properties" ma:root="true" ma:fieldsID="920c73a1f69c74cbd77d7390ff1acb57" ns2:_="" ns3:_="" ns4:_="" ns5:_="">
    <xsd:import namespace="b63d275e-959e-45eb-99c8-57156ccfb80a"/>
    <xsd:import namespace="dd923a34-5cc4-47bb-a92d-bff4e3bc03b3"/>
    <xsd:import namespace="993e6cba-b68b-4371-b50a-4ee2f97b2db8"/>
    <xsd:import namespace="5fdfd17d-da80-475e-a8d1-eb7a6ebfc63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Location" minOccurs="0"/>
                <xsd:element ref="ns3:SharedWithUsers" minOccurs="0"/>
                <xsd:element ref="ns3:SharedWithDetails" minOccurs="0"/>
                <xsd:element ref="ns4:lcf76f155ced4ddcb4097134ff3c332f" minOccurs="0"/>
                <xsd:element ref="ns5:TaxCatchAll"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3d275e-959e-45eb-99c8-57156ccfb8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923a34-5cc4-47bb-a92d-bff4e3bc03b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3e6cba-b68b-4371-b50a-4ee2f97b2db8" elementFormDefault="qualified">
    <xsd:import namespace="http://schemas.microsoft.com/office/2006/documentManagement/types"/>
    <xsd:import namespace="http://schemas.microsoft.com/office/infopath/2007/PartnerControls"/>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2e46b9b-9eb4-4263-a0bd-b634727372a0" ma:termSetId="09814cd3-568e-fe90-9814-8d621ff8fb84" ma:anchorId="fba54fb3-c3e1-fe81-a776-ca4b69148c4d" ma:open="true" ma:isKeyword="false">
      <xsd:complexType>
        <xsd:sequence>
          <xsd:element ref="pc:Terms" minOccurs="0" maxOccurs="1"/>
        </xsd:sequence>
      </xsd:complex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dfd17d-da80-475e-a8d1-eb7a6ebfc63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fc2858d2-eae9-49df-87e2-a7b9b68a7186}" ma:internalName="TaxCatchAll" ma:showField="CatchAllData" ma:web="5fdfd17d-da80-475e-a8d1-eb7a6ebfc6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F4FC4C-BAAD-4EDE-B75D-0456F449858D}">
  <ds:schemaRefs>
    <ds:schemaRef ds:uri="http://schemas.microsoft.com/office/2006/metadata/properties"/>
    <ds:schemaRef ds:uri="http://schemas.microsoft.com/office/infopath/2007/PartnerControls"/>
    <ds:schemaRef ds:uri="5fdfd17d-da80-475e-a8d1-eb7a6ebfc63a"/>
    <ds:schemaRef ds:uri="993e6cba-b68b-4371-b50a-4ee2f97b2db8"/>
  </ds:schemaRefs>
</ds:datastoreItem>
</file>

<file path=customXml/itemProps2.xml><?xml version="1.0" encoding="utf-8"?>
<ds:datastoreItem xmlns:ds="http://schemas.openxmlformats.org/officeDocument/2006/customXml" ds:itemID="{6C86B634-C3B6-4A07-BA5C-54A028CECEEB}">
  <ds:schemaRefs>
    <ds:schemaRef ds:uri="http://schemas.microsoft.com/sharepoint/v3/contenttype/forms"/>
  </ds:schemaRefs>
</ds:datastoreItem>
</file>

<file path=customXml/itemProps3.xml><?xml version="1.0" encoding="utf-8"?>
<ds:datastoreItem xmlns:ds="http://schemas.openxmlformats.org/officeDocument/2006/customXml" ds:itemID="{D07DF6F3-75B6-4F45-84B4-2CC77AC653BF}"/>
</file>

<file path=docProps/app.xml><?xml version="1.0" encoding="utf-8"?>
<Properties xmlns="http://schemas.openxmlformats.org/officeDocument/2006/extended-properties" xmlns:vt="http://schemas.openxmlformats.org/officeDocument/2006/docPropsVTypes">
  <TotalTime>324</TotalTime>
  <Words>1406</Words>
  <Application>Microsoft Office PowerPoint</Application>
  <PresentationFormat>Widescreen</PresentationFormat>
  <Paragraphs>123</Paragraphs>
  <Slides>18</Slides>
  <Notes>7</Notes>
  <HiddenSlides>0</HiddenSlides>
  <MMClips>5</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Aptos</vt:lpstr>
      <vt:lpstr>Aptos SemiBold</vt:lpstr>
      <vt:lpstr>Arial</vt:lpstr>
      <vt:lpstr>Calibri</vt:lpstr>
      <vt:lpstr>Wingdings</vt:lpstr>
      <vt:lpstr>Master Template</vt:lpstr>
      <vt:lpstr>1_Office Theme</vt:lpstr>
      <vt:lpstr>Higher Technical Qualifications (HTQs)</vt:lpstr>
      <vt:lpstr>What are HTQs?</vt:lpstr>
      <vt:lpstr>Helping business to build talent pipeline</vt:lpstr>
      <vt:lpstr>PowerPoint Presentation</vt:lpstr>
      <vt:lpstr>Benefits of HTQ’s </vt:lpstr>
      <vt:lpstr>Benefits of HTQ’s for Employers </vt:lpstr>
      <vt:lpstr>Cost and Commitment </vt:lpstr>
      <vt:lpstr>HTQs are available across the following sectors</vt:lpstr>
      <vt:lpstr>From 2025, HTQs in the following sectors will be available</vt:lpstr>
      <vt:lpstr>Tech, Digital &amp; AI</vt:lpstr>
      <vt:lpstr>Cyber security technologist - Cyber Defend &amp; Respond Progression Map</vt:lpstr>
      <vt:lpstr>HTQs in the Digital sector</vt:lpstr>
      <vt:lpstr>Health &amp; Science</vt:lpstr>
      <vt:lpstr>HTQs in the Health &amp; Science sector</vt:lpstr>
      <vt:lpstr>Engineering &amp; Manufacturing</vt:lpstr>
      <vt:lpstr>HTQs in Engineering &amp; Manufacturing</vt:lpstr>
      <vt:lpstr>Support available and useful resources</vt:lpstr>
      <vt:lpstr>Thank You!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Storey, Rebecca (North East CA)</dc:creator>
  <cp:lastModifiedBy>Weatherstone, Alexandra (North East CA)</cp:lastModifiedBy>
  <cp:revision>1</cp:revision>
  <dcterms:created xsi:type="dcterms:W3CDTF">2025-07-23T14:07:41Z</dcterms:created>
  <dcterms:modified xsi:type="dcterms:W3CDTF">2025-11-04T12:09:52Z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0x010100BCCC21FE81E44342A74639D0638ED448</vt:lpwstr>
  </property>
  <property fmtid="{D5CDD505-2E9C-101B-9397-08002B2CF9AE}" pid="3" name="MediaServiceImageTags">
    <vt:lpwstr/>
  </property>
</Properties>
</file>