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82" r:id="rId5"/>
    <p:sldId id="398" r:id="rId6"/>
    <p:sldId id="399" r:id="rId7"/>
    <p:sldId id="408" r:id="rId8"/>
    <p:sldId id="410" r:id="rId9"/>
    <p:sldId id="401" r:id="rId10"/>
    <p:sldId id="402" r:id="rId11"/>
    <p:sldId id="403" r:id="rId12"/>
    <p:sldId id="405" r:id="rId13"/>
    <p:sldId id="40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Burgess" initials="KB" lastIdx="36" clrIdx="0">
    <p:extLst>
      <p:ext uri="{19B8F6BF-5375-455C-9EA6-DF929625EA0E}">
        <p15:presenceInfo xmlns:p15="http://schemas.microsoft.com/office/powerpoint/2012/main" userId="S::Karen.Burgess@nelep.co.uk::82045a81-e96a-4c12-9047-61da347519c2" providerId="AD"/>
      </p:ext>
    </p:extLst>
  </p:cmAuthor>
  <p:cmAuthor id="2" name="Mark Fox" initials="MF" lastIdx="5" clrIdx="1">
    <p:extLst>
      <p:ext uri="{19B8F6BF-5375-455C-9EA6-DF929625EA0E}">
        <p15:presenceInfo xmlns:p15="http://schemas.microsoft.com/office/powerpoint/2012/main" userId="S::mark.fox@nelep.co.uk::0ccb2a47-72a2-4d90-bb9a-e525dcc02fa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D0E57"/>
    <a:srgbClr val="07B197"/>
    <a:srgbClr val="D348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260"/>
    <p:restoredTop sz="73741" autoAdjust="0"/>
  </p:normalViewPr>
  <p:slideViewPr>
    <p:cSldViewPr snapToGrid="0" snapToObjects="1">
      <p:cViewPr varScale="1">
        <p:scale>
          <a:sx n="62" d="100"/>
          <a:sy n="62" d="100"/>
        </p:scale>
        <p:origin x="11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Burgess" userId="82045a81-e96a-4c12-9047-61da347519c2" providerId="ADAL" clId="{85885BD8-C642-44E4-A37E-9EFFAC6CCE02}"/>
    <pc:docChg chg="modSld">
      <pc:chgData name="Karen Burgess" userId="82045a81-e96a-4c12-9047-61da347519c2" providerId="ADAL" clId="{85885BD8-C642-44E4-A37E-9EFFAC6CCE02}" dt="2022-12-20T13:02:14.444" v="10" actId="20577"/>
      <pc:docMkLst>
        <pc:docMk/>
      </pc:docMkLst>
      <pc:sldChg chg="modSp mod">
        <pc:chgData name="Karen Burgess" userId="82045a81-e96a-4c12-9047-61da347519c2" providerId="ADAL" clId="{85885BD8-C642-44E4-A37E-9EFFAC6CCE02}" dt="2022-12-20T13:02:14.444" v="10" actId="20577"/>
        <pc:sldMkLst>
          <pc:docMk/>
          <pc:sldMk cId="525249714" sldId="410"/>
        </pc:sldMkLst>
        <pc:spChg chg="mod">
          <ac:chgData name="Karen Burgess" userId="82045a81-e96a-4c12-9047-61da347519c2" providerId="ADAL" clId="{85885BD8-C642-44E4-A37E-9EFFAC6CCE02}" dt="2022-12-20T13:02:14.444" v="10" actId="20577"/>
          <ac:spMkLst>
            <pc:docMk/>
            <pc:sldMk cId="525249714" sldId="410"/>
            <ac:spMk id="3" creationId="{404CA81A-4904-48D0-849C-A01F7529AC79}"/>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image" Target="../media/image22.svg"/><Relationship Id="rId3" Type="http://schemas.openxmlformats.org/officeDocument/2006/relationships/hyperlink" Target="https://nationalcareers.service.gov.uk/job-profiles/quality-assurance-manager" TargetMode="External"/><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 Type="http://schemas.openxmlformats.org/officeDocument/2006/relationships/hyperlink" Target="https://nationalcareers.service.gov.uk/job-profiles/chemical-engineer" TargetMode="External"/><Relationship Id="rId16" Type="http://schemas.openxmlformats.org/officeDocument/2006/relationships/image" Target="../media/image20.svg"/><Relationship Id="rId1" Type="http://schemas.openxmlformats.org/officeDocument/2006/relationships/hyperlink" Target="https://nationalcareers.service.gov.uk/job-profiles/chemist" TargetMode="External"/><Relationship Id="rId6" Type="http://schemas.openxmlformats.org/officeDocument/2006/relationships/hyperlink" Target="https://nationalcareers.service.gov.uk/job-profiles/business-project-manager" TargetMode="External"/><Relationship Id="rId11" Type="http://schemas.openxmlformats.org/officeDocument/2006/relationships/image" Target="../media/image15.png"/><Relationship Id="rId5" Type="http://schemas.openxmlformats.org/officeDocument/2006/relationships/hyperlink" Target="https://nationalcareers.service.gov.uk/job-profiles/laboratory-technician" TargetMode="External"/><Relationship Id="rId1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hyperlink" Target="https://nationalcareers.service.gov.uk/job-profiles/software-developer" TargetMode="External"/><Relationship Id="rId9" Type="http://schemas.openxmlformats.org/officeDocument/2006/relationships/image" Target="../media/image13.png"/><Relationship Id="rId1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19.png"/><Relationship Id="rId18" Type="http://schemas.openxmlformats.org/officeDocument/2006/relationships/hyperlink" Target="https://nationalcareers.service.gov.uk/job-profiles/business-project-manager" TargetMode="External"/><Relationship Id="rId3" Type="http://schemas.openxmlformats.org/officeDocument/2006/relationships/hyperlink" Target="https://nationalcareers.service.gov.uk/job-profiles/chemist" TargetMode="External"/><Relationship Id="rId7" Type="http://schemas.openxmlformats.org/officeDocument/2006/relationships/image" Target="../media/image15.png"/><Relationship Id="rId12" Type="http://schemas.openxmlformats.org/officeDocument/2006/relationships/hyperlink" Target="https://nationalcareers.service.gov.uk/job-profiles/software-developer" TargetMode="External"/><Relationship Id="rId17" Type="http://schemas.openxmlformats.org/officeDocument/2006/relationships/image" Target="../media/image22.svg"/><Relationship Id="rId2" Type="http://schemas.openxmlformats.org/officeDocument/2006/relationships/image" Target="../media/image12.svg"/><Relationship Id="rId16" Type="http://schemas.openxmlformats.org/officeDocument/2006/relationships/image" Target="../media/image21.png"/><Relationship Id="rId1" Type="http://schemas.openxmlformats.org/officeDocument/2006/relationships/image" Target="../media/image11.png"/><Relationship Id="rId6" Type="http://schemas.openxmlformats.org/officeDocument/2006/relationships/hyperlink" Target="https://nationalcareers.service.gov.uk/job-profiles/chemical-engineer" TargetMode="External"/><Relationship Id="rId11" Type="http://schemas.openxmlformats.org/officeDocument/2006/relationships/image" Target="../media/image18.svg"/><Relationship Id="rId5" Type="http://schemas.openxmlformats.org/officeDocument/2006/relationships/image" Target="../media/image14.svg"/><Relationship Id="rId15" Type="http://schemas.openxmlformats.org/officeDocument/2006/relationships/hyperlink" Target="https://nationalcareers.service.gov.uk/job-profiles/laboratory-technician" TargetMode="External"/><Relationship Id="rId10" Type="http://schemas.openxmlformats.org/officeDocument/2006/relationships/image" Target="../media/image17.png"/><Relationship Id="rId4" Type="http://schemas.openxmlformats.org/officeDocument/2006/relationships/image" Target="../media/image13.png"/><Relationship Id="rId9" Type="http://schemas.openxmlformats.org/officeDocument/2006/relationships/hyperlink" Target="https://nationalcareers.service.gov.uk/job-profiles/quality-assurance-manager" TargetMode="External"/><Relationship Id="rId1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B99558-37D2-417B-A703-690EA9A9448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4C1D780-E500-4BD2-A9E3-92A7CC4FDF76}">
      <dgm:prSet custT="1"/>
      <dgm:spPr/>
      <dgm:t>
        <a:bodyPr/>
        <a:lstStyle/>
        <a:p>
          <a:pPr>
            <a:lnSpc>
              <a:spcPct val="100000"/>
            </a:lnSpc>
          </a:pPr>
          <a:r>
            <a:rPr lang="en-US" sz="2000" dirty="0"/>
            <a:t>Analytical Chemist</a:t>
          </a:r>
        </a:p>
      </dgm:t>
    </dgm:pt>
    <dgm:pt modelId="{37DAB9B7-1DDC-4530-84B2-EE9BE358924F}" type="parTrans" cxnId="{D29D557B-2B8F-4DDE-A981-D64ECEAA686E}">
      <dgm:prSet/>
      <dgm:spPr/>
      <dgm:t>
        <a:bodyPr/>
        <a:lstStyle/>
        <a:p>
          <a:endParaRPr lang="en-US"/>
        </a:p>
      </dgm:t>
    </dgm:pt>
    <dgm:pt modelId="{857525C6-1805-4E7F-9AB6-185BEB631E09}" type="sibTrans" cxnId="{D29D557B-2B8F-4DDE-A981-D64ECEAA686E}">
      <dgm:prSet/>
      <dgm:spPr/>
      <dgm:t>
        <a:bodyPr/>
        <a:lstStyle/>
        <a:p>
          <a:endParaRPr lang="en-US"/>
        </a:p>
      </dgm:t>
    </dgm:pt>
    <dgm:pt modelId="{EBB54A18-5045-4ED6-8BAD-2E16E06FAB11}">
      <dgm:prSet custT="1"/>
      <dgm:spPr/>
      <dgm:t>
        <a:bodyPr/>
        <a:lstStyle/>
        <a:p>
          <a:pPr>
            <a:lnSpc>
              <a:spcPct val="100000"/>
            </a:lnSpc>
          </a:pPr>
          <a:r>
            <a:rPr lang="en-US" sz="2000" dirty="0"/>
            <a:t>Process Engineer</a:t>
          </a:r>
          <a:endParaRPr lang="en-GB" sz="2000" dirty="0"/>
        </a:p>
      </dgm:t>
    </dgm:pt>
    <dgm:pt modelId="{1AE80EF2-9C38-40A4-AFAC-29602BFC2DB4}" type="parTrans" cxnId="{13535468-3C6A-45D3-A8A8-6D36816CDD67}">
      <dgm:prSet/>
      <dgm:spPr/>
      <dgm:t>
        <a:bodyPr/>
        <a:lstStyle/>
        <a:p>
          <a:endParaRPr lang="en-GB"/>
        </a:p>
      </dgm:t>
    </dgm:pt>
    <dgm:pt modelId="{ED89AE99-3C37-4046-A745-CB74A46ACA06}" type="sibTrans" cxnId="{13535468-3C6A-45D3-A8A8-6D36816CDD67}">
      <dgm:prSet/>
      <dgm:spPr/>
      <dgm:t>
        <a:bodyPr/>
        <a:lstStyle/>
        <a:p>
          <a:endParaRPr lang="en-GB"/>
        </a:p>
      </dgm:t>
    </dgm:pt>
    <dgm:pt modelId="{661FD3CF-4A9C-440B-88CD-3E27B21EBDB3}">
      <dgm:prSet custT="1"/>
      <dgm:spPr/>
      <dgm:t>
        <a:bodyPr/>
        <a:lstStyle/>
        <a:p>
          <a:pPr>
            <a:lnSpc>
              <a:spcPct val="100000"/>
            </a:lnSpc>
          </a:pPr>
          <a:r>
            <a:rPr lang="en-GB" sz="2000" dirty="0"/>
            <a:t>Quality Assurance Officer</a:t>
          </a:r>
        </a:p>
      </dgm:t>
    </dgm:pt>
    <dgm:pt modelId="{60FB6854-5619-42EE-9C47-9194AF7BA2CC}" type="parTrans" cxnId="{AE96B968-C0ED-4AA2-9EF9-FE5F8C2A4285}">
      <dgm:prSet/>
      <dgm:spPr/>
      <dgm:t>
        <a:bodyPr/>
        <a:lstStyle/>
        <a:p>
          <a:endParaRPr lang="en-GB"/>
        </a:p>
      </dgm:t>
    </dgm:pt>
    <dgm:pt modelId="{AD9D5D31-84CD-48E4-8670-0DE1AB1720B6}" type="sibTrans" cxnId="{AE96B968-C0ED-4AA2-9EF9-FE5F8C2A4285}">
      <dgm:prSet/>
      <dgm:spPr/>
      <dgm:t>
        <a:bodyPr/>
        <a:lstStyle/>
        <a:p>
          <a:endParaRPr lang="en-GB"/>
        </a:p>
      </dgm:t>
    </dgm:pt>
    <dgm:pt modelId="{1B60C0AE-7F77-4626-866A-50AEF64B006F}">
      <dgm:prSet custT="1"/>
      <dgm:spPr/>
      <dgm:t>
        <a:bodyPr/>
        <a:lstStyle/>
        <a:p>
          <a:pPr>
            <a:lnSpc>
              <a:spcPct val="100000"/>
            </a:lnSpc>
          </a:pPr>
          <a:r>
            <a:rPr lang="en-US" sz="2000" dirty="0"/>
            <a:t>Software Engineer</a:t>
          </a:r>
          <a:endParaRPr lang="en-GB" sz="2000" dirty="0"/>
        </a:p>
      </dgm:t>
    </dgm:pt>
    <dgm:pt modelId="{1716CD79-521F-4149-AED8-EC4E4E3741A4}" type="parTrans" cxnId="{4E27AF67-57C7-4EBB-8989-AF9FB02672F6}">
      <dgm:prSet/>
      <dgm:spPr/>
      <dgm:t>
        <a:bodyPr/>
        <a:lstStyle/>
        <a:p>
          <a:endParaRPr lang="en-GB"/>
        </a:p>
      </dgm:t>
    </dgm:pt>
    <dgm:pt modelId="{C5602A78-499A-4C69-B97A-874813770151}" type="sibTrans" cxnId="{4E27AF67-57C7-4EBB-8989-AF9FB02672F6}">
      <dgm:prSet/>
      <dgm:spPr/>
      <dgm:t>
        <a:bodyPr/>
        <a:lstStyle/>
        <a:p>
          <a:endParaRPr lang="en-GB"/>
        </a:p>
      </dgm:t>
    </dgm:pt>
    <dgm:pt modelId="{3E7185C5-1B73-42C8-A769-220378E23364}">
      <dgm:prSet custT="1"/>
      <dgm:spPr/>
      <dgm:t>
        <a:bodyPr/>
        <a:lstStyle/>
        <a:p>
          <a:pPr>
            <a:lnSpc>
              <a:spcPct val="100000"/>
            </a:lnSpc>
          </a:pPr>
          <a:r>
            <a:rPr lang="en-US" sz="1600" dirty="0">
              <a:hlinkClick xmlns:r="http://schemas.openxmlformats.org/officeDocument/2006/relationships" r:id="rId1"/>
            </a:rPr>
            <a:t>Find out more about this role</a:t>
          </a:r>
          <a:endParaRPr lang="en-US" sz="1600" dirty="0"/>
        </a:p>
      </dgm:t>
    </dgm:pt>
    <dgm:pt modelId="{41E75FE7-D877-4248-9E30-D176186EC70E}" type="parTrans" cxnId="{D878DCF9-C408-4959-9CC2-7D8A4D14BFA0}">
      <dgm:prSet/>
      <dgm:spPr/>
      <dgm:t>
        <a:bodyPr/>
        <a:lstStyle/>
        <a:p>
          <a:endParaRPr lang="en-GB"/>
        </a:p>
      </dgm:t>
    </dgm:pt>
    <dgm:pt modelId="{997499C1-5485-4F1E-A17F-C7BFEF45EFE4}" type="sibTrans" cxnId="{D878DCF9-C408-4959-9CC2-7D8A4D14BFA0}">
      <dgm:prSet/>
      <dgm:spPr/>
      <dgm:t>
        <a:bodyPr/>
        <a:lstStyle/>
        <a:p>
          <a:endParaRPr lang="en-GB"/>
        </a:p>
      </dgm:t>
    </dgm:pt>
    <dgm:pt modelId="{1587903C-2964-400D-A7C7-FFC98F294A3C}">
      <dgm:prSet custT="1"/>
      <dgm:spPr/>
      <dgm:t>
        <a:bodyPr/>
        <a:lstStyle/>
        <a:p>
          <a:pPr>
            <a:lnSpc>
              <a:spcPct val="100000"/>
            </a:lnSpc>
          </a:pPr>
          <a:r>
            <a:rPr lang="en-US" sz="1600" dirty="0">
              <a:hlinkClick xmlns:r="http://schemas.openxmlformats.org/officeDocument/2006/relationships" r:id="rId2"/>
            </a:rPr>
            <a:t>Find out more about this role</a:t>
          </a:r>
          <a:endParaRPr lang="en-GB" sz="1600" dirty="0"/>
        </a:p>
      </dgm:t>
    </dgm:pt>
    <dgm:pt modelId="{0D07D4A8-B4E1-4420-BDFD-E44CE53FED17}" type="parTrans" cxnId="{608C504D-D980-41DF-A641-48D0EACDBB2B}">
      <dgm:prSet/>
      <dgm:spPr/>
      <dgm:t>
        <a:bodyPr/>
        <a:lstStyle/>
        <a:p>
          <a:endParaRPr lang="en-GB"/>
        </a:p>
      </dgm:t>
    </dgm:pt>
    <dgm:pt modelId="{D845B3FF-39ED-46FC-9435-2045987E4FBD}" type="sibTrans" cxnId="{608C504D-D980-41DF-A641-48D0EACDBB2B}">
      <dgm:prSet/>
      <dgm:spPr/>
      <dgm:t>
        <a:bodyPr/>
        <a:lstStyle/>
        <a:p>
          <a:endParaRPr lang="en-GB"/>
        </a:p>
      </dgm:t>
    </dgm:pt>
    <dgm:pt modelId="{A0167206-DC64-4DDB-8BC7-CA56F1B1FFEA}">
      <dgm:prSet custT="1"/>
      <dgm:spPr/>
      <dgm:t>
        <a:bodyPr/>
        <a:lstStyle/>
        <a:p>
          <a:pPr>
            <a:lnSpc>
              <a:spcPct val="100000"/>
            </a:lnSpc>
          </a:pPr>
          <a:r>
            <a:rPr lang="en-US" sz="1600" dirty="0">
              <a:hlinkClick xmlns:r="http://schemas.openxmlformats.org/officeDocument/2006/relationships" r:id="rId3"/>
            </a:rPr>
            <a:t>Find out more about this role</a:t>
          </a:r>
          <a:endParaRPr lang="en-GB" sz="1600" dirty="0"/>
        </a:p>
      </dgm:t>
    </dgm:pt>
    <dgm:pt modelId="{23BCD652-1481-41D5-A37A-3F487AFA85B0}" type="parTrans" cxnId="{F4B9E343-4A95-48C0-AF15-A1392B7521C9}">
      <dgm:prSet/>
      <dgm:spPr/>
      <dgm:t>
        <a:bodyPr/>
        <a:lstStyle/>
        <a:p>
          <a:endParaRPr lang="en-GB"/>
        </a:p>
      </dgm:t>
    </dgm:pt>
    <dgm:pt modelId="{72AD3199-BCC2-4BCE-9A63-F8D2BF31C1CB}" type="sibTrans" cxnId="{F4B9E343-4A95-48C0-AF15-A1392B7521C9}">
      <dgm:prSet/>
      <dgm:spPr/>
      <dgm:t>
        <a:bodyPr/>
        <a:lstStyle/>
        <a:p>
          <a:endParaRPr lang="en-GB"/>
        </a:p>
      </dgm:t>
    </dgm:pt>
    <dgm:pt modelId="{028DB0B1-CE9C-4161-B656-920B3ACA0B2E}">
      <dgm:prSet custT="1"/>
      <dgm:spPr/>
      <dgm:t>
        <a:bodyPr/>
        <a:lstStyle/>
        <a:p>
          <a:pPr>
            <a:lnSpc>
              <a:spcPct val="100000"/>
            </a:lnSpc>
          </a:pPr>
          <a:r>
            <a:rPr lang="en-GB" sz="1600" dirty="0">
              <a:hlinkClick xmlns:r="http://schemas.openxmlformats.org/officeDocument/2006/relationships" r:id="rId4"/>
            </a:rPr>
            <a:t>Find out more about this role</a:t>
          </a:r>
          <a:endParaRPr lang="en-GB" sz="1600" dirty="0"/>
        </a:p>
      </dgm:t>
    </dgm:pt>
    <dgm:pt modelId="{52435BA7-3488-442C-B944-A85172B45234}" type="parTrans" cxnId="{4F09915F-345D-4D0D-BCB7-77548360D886}">
      <dgm:prSet/>
      <dgm:spPr/>
      <dgm:t>
        <a:bodyPr/>
        <a:lstStyle/>
        <a:p>
          <a:endParaRPr lang="en-GB"/>
        </a:p>
      </dgm:t>
    </dgm:pt>
    <dgm:pt modelId="{DFB791C8-7C11-4A83-9124-46EC3D179429}" type="sibTrans" cxnId="{4F09915F-345D-4D0D-BCB7-77548360D886}">
      <dgm:prSet/>
      <dgm:spPr/>
      <dgm:t>
        <a:bodyPr/>
        <a:lstStyle/>
        <a:p>
          <a:endParaRPr lang="en-GB"/>
        </a:p>
      </dgm:t>
    </dgm:pt>
    <dgm:pt modelId="{E16339DC-7918-4AA3-A228-438DE87B5CFE}">
      <dgm:prSet custT="1"/>
      <dgm:spPr/>
      <dgm:t>
        <a:bodyPr/>
        <a:lstStyle/>
        <a:p>
          <a:pPr>
            <a:lnSpc>
              <a:spcPct val="100000"/>
            </a:lnSpc>
          </a:pPr>
          <a:r>
            <a:rPr lang="en-GB" sz="2000" dirty="0"/>
            <a:t>Lab Technician</a:t>
          </a:r>
        </a:p>
      </dgm:t>
    </dgm:pt>
    <dgm:pt modelId="{93670FCC-9655-44E6-8C15-B2D923F8AB4A}" type="parTrans" cxnId="{EB0DBA27-419E-4A1B-9758-AC9950DF9029}">
      <dgm:prSet/>
      <dgm:spPr/>
      <dgm:t>
        <a:bodyPr/>
        <a:lstStyle/>
        <a:p>
          <a:endParaRPr lang="en-GB"/>
        </a:p>
      </dgm:t>
    </dgm:pt>
    <dgm:pt modelId="{85DD7C6E-B8B1-4C9F-A917-B0FF21484E4A}" type="sibTrans" cxnId="{EB0DBA27-419E-4A1B-9758-AC9950DF9029}">
      <dgm:prSet/>
      <dgm:spPr/>
      <dgm:t>
        <a:bodyPr/>
        <a:lstStyle/>
        <a:p>
          <a:endParaRPr lang="en-GB"/>
        </a:p>
      </dgm:t>
    </dgm:pt>
    <dgm:pt modelId="{4B80A6C6-F93C-42AA-A252-62F0A124F64F}">
      <dgm:prSet custT="1"/>
      <dgm:spPr/>
      <dgm:t>
        <a:bodyPr/>
        <a:lstStyle/>
        <a:p>
          <a:pPr>
            <a:lnSpc>
              <a:spcPct val="100000"/>
            </a:lnSpc>
          </a:pPr>
          <a:r>
            <a:rPr lang="en-GB" sz="2000" dirty="0"/>
            <a:t>Life Sciences Project Manager</a:t>
          </a:r>
        </a:p>
      </dgm:t>
    </dgm:pt>
    <dgm:pt modelId="{2B65A10F-9E62-4158-87A1-ED0F32A7A242}" type="parTrans" cxnId="{1CC31DEF-0F16-4907-9A55-CDE2661C9597}">
      <dgm:prSet/>
      <dgm:spPr/>
      <dgm:t>
        <a:bodyPr/>
        <a:lstStyle/>
        <a:p>
          <a:endParaRPr lang="en-GB"/>
        </a:p>
      </dgm:t>
    </dgm:pt>
    <dgm:pt modelId="{AEBB56DB-D52A-4ECA-8C06-1D6EE12F7317}" type="sibTrans" cxnId="{1CC31DEF-0F16-4907-9A55-CDE2661C9597}">
      <dgm:prSet/>
      <dgm:spPr/>
      <dgm:t>
        <a:bodyPr/>
        <a:lstStyle/>
        <a:p>
          <a:endParaRPr lang="en-GB"/>
        </a:p>
      </dgm:t>
    </dgm:pt>
    <dgm:pt modelId="{4CD849B0-1C3B-4E74-99EA-C0B798BFE24D}">
      <dgm:prSet custT="1"/>
      <dgm:spPr/>
      <dgm:t>
        <a:bodyPr/>
        <a:lstStyle/>
        <a:p>
          <a:pPr>
            <a:lnSpc>
              <a:spcPct val="100000"/>
            </a:lnSpc>
          </a:pPr>
          <a:r>
            <a:rPr lang="en-GB" sz="1600" dirty="0">
              <a:hlinkClick xmlns:r="http://schemas.openxmlformats.org/officeDocument/2006/relationships" r:id="rId5"/>
            </a:rPr>
            <a:t>Find out more about this role</a:t>
          </a:r>
          <a:endParaRPr lang="en-GB" sz="1600" dirty="0"/>
        </a:p>
      </dgm:t>
    </dgm:pt>
    <dgm:pt modelId="{DDD3EEF6-24F2-45B4-B83C-9964DA32DDD1}" type="parTrans" cxnId="{817502F9-29E7-403D-9BBA-5D2CFCE7374B}">
      <dgm:prSet/>
      <dgm:spPr/>
      <dgm:t>
        <a:bodyPr/>
        <a:lstStyle/>
        <a:p>
          <a:endParaRPr lang="en-GB"/>
        </a:p>
      </dgm:t>
    </dgm:pt>
    <dgm:pt modelId="{7FDC5E77-931C-4123-96EB-2E09E756EB2D}" type="sibTrans" cxnId="{817502F9-29E7-403D-9BBA-5D2CFCE7374B}">
      <dgm:prSet/>
      <dgm:spPr/>
      <dgm:t>
        <a:bodyPr/>
        <a:lstStyle/>
        <a:p>
          <a:endParaRPr lang="en-GB"/>
        </a:p>
      </dgm:t>
    </dgm:pt>
    <dgm:pt modelId="{078308B0-1AC1-4075-AEBA-15874B851208}">
      <dgm:prSet custT="1"/>
      <dgm:spPr/>
      <dgm:t>
        <a:bodyPr/>
        <a:lstStyle/>
        <a:p>
          <a:pPr>
            <a:lnSpc>
              <a:spcPct val="100000"/>
            </a:lnSpc>
          </a:pPr>
          <a:r>
            <a:rPr lang="en-GB" sz="1600" dirty="0">
              <a:hlinkClick xmlns:r="http://schemas.openxmlformats.org/officeDocument/2006/relationships" r:id="rId6"/>
            </a:rPr>
            <a:t>Find out more about this role</a:t>
          </a:r>
          <a:endParaRPr lang="en-GB" sz="1600" dirty="0"/>
        </a:p>
      </dgm:t>
    </dgm:pt>
    <dgm:pt modelId="{14BAF792-837A-49D7-B02B-889A309104A1}" type="parTrans" cxnId="{38E5054D-6116-42DE-A29A-DBD4BE82E811}">
      <dgm:prSet/>
      <dgm:spPr/>
      <dgm:t>
        <a:bodyPr/>
        <a:lstStyle/>
        <a:p>
          <a:endParaRPr lang="en-GB"/>
        </a:p>
      </dgm:t>
    </dgm:pt>
    <dgm:pt modelId="{F8C765AF-4348-4D77-AA6B-3870E39D6610}" type="sibTrans" cxnId="{38E5054D-6116-42DE-A29A-DBD4BE82E811}">
      <dgm:prSet/>
      <dgm:spPr/>
      <dgm:t>
        <a:bodyPr/>
        <a:lstStyle/>
        <a:p>
          <a:endParaRPr lang="en-GB"/>
        </a:p>
      </dgm:t>
    </dgm:pt>
    <dgm:pt modelId="{A9553A93-171A-4204-860B-C13A8913C83D}" type="pres">
      <dgm:prSet presAssocID="{FCB99558-37D2-417B-A703-690EA9A9448A}" presName="root" presStyleCnt="0">
        <dgm:presLayoutVars>
          <dgm:dir/>
          <dgm:resizeHandles val="exact"/>
        </dgm:presLayoutVars>
      </dgm:prSet>
      <dgm:spPr/>
    </dgm:pt>
    <dgm:pt modelId="{0B517246-C04D-4652-8026-F1F242790653}" type="pres">
      <dgm:prSet presAssocID="{84C1D780-E500-4BD2-A9E3-92A7CC4FDF76}" presName="compNode" presStyleCnt="0"/>
      <dgm:spPr/>
    </dgm:pt>
    <dgm:pt modelId="{B26814A9-EF94-4375-B52D-DDC963A2E520}" type="pres">
      <dgm:prSet presAssocID="{84C1D780-E500-4BD2-A9E3-92A7CC4FDF76}" presName="bgRect" presStyleLbl="bgShp" presStyleIdx="0" presStyleCnt="6"/>
      <dgm:spPr/>
    </dgm:pt>
    <dgm:pt modelId="{3832E301-27F1-4998-8954-A21E068A1F1D}" type="pres">
      <dgm:prSet presAssocID="{84C1D780-E500-4BD2-A9E3-92A7CC4FDF76}" presName="iconRect" presStyleLbl="node1" presStyleIdx="0"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Beaker with solid fill"/>
        </a:ext>
      </dgm:extLst>
    </dgm:pt>
    <dgm:pt modelId="{3E7D99CF-6179-48DE-859B-B0CCBE53A211}" type="pres">
      <dgm:prSet presAssocID="{84C1D780-E500-4BD2-A9E3-92A7CC4FDF76}" presName="spaceRect" presStyleCnt="0"/>
      <dgm:spPr/>
    </dgm:pt>
    <dgm:pt modelId="{5EF6689C-AF7A-403F-AFBD-4C06E1A48659}" type="pres">
      <dgm:prSet presAssocID="{84C1D780-E500-4BD2-A9E3-92A7CC4FDF76}" presName="parTx" presStyleLbl="revTx" presStyleIdx="0" presStyleCnt="12">
        <dgm:presLayoutVars>
          <dgm:chMax val="0"/>
          <dgm:chPref val="0"/>
        </dgm:presLayoutVars>
      </dgm:prSet>
      <dgm:spPr/>
    </dgm:pt>
    <dgm:pt modelId="{F793E6B3-5C22-4C56-8B75-1C7FC484E6E8}" type="pres">
      <dgm:prSet presAssocID="{84C1D780-E500-4BD2-A9E3-92A7CC4FDF76}" presName="desTx" presStyleLbl="revTx" presStyleIdx="1" presStyleCnt="12">
        <dgm:presLayoutVars/>
      </dgm:prSet>
      <dgm:spPr/>
    </dgm:pt>
    <dgm:pt modelId="{2329AE5D-57F6-4250-9F55-FD093145AECD}" type="pres">
      <dgm:prSet presAssocID="{857525C6-1805-4E7F-9AB6-185BEB631E09}" presName="sibTrans" presStyleCnt="0"/>
      <dgm:spPr/>
    </dgm:pt>
    <dgm:pt modelId="{918146E0-0D20-4B7A-8400-FA6E8D159FC9}" type="pres">
      <dgm:prSet presAssocID="{EBB54A18-5045-4ED6-8BAD-2E16E06FAB11}" presName="compNode" presStyleCnt="0"/>
      <dgm:spPr/>
    </dgm:pt>
    <dgm:pt modelId="{D21DF7F3-5AB6-4FEB-B460-A33442C175C7}" type="pres">
      <dgm:prSet presAssocID="{EBB54A18-5045-4ED6-8BAD-2E16E06FAB11}" presName="bgRect" presStyleLbl="bgShp" presStyleIdx="1" presStyleCnt="6"/>
      <dgm:spPr/>
    </dgm:pt>
    <dgm:pt modelId="{B618967E-B3E1-4050-A672-34351F7FF645}" type="pres">
      <dgm:prSet presAssocID="{EBB54A18-5045-4ED6-8BAD-2E16E06FAB11}" presName="iconRect" presStyleLbl="node1" presStyleIdx="1"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Factory with solid fill"/>
        </a:ext>
      </dgm:extLst>
    </dgm:pt>
    <dgm:pt modelId="{B1E2347F-E477-454A-B5A9-A42C3BA0B521}" type="pres">
      <dgm:prSet presAssocID="{EBB54A18-5045-4ED6-8BAD-2E16E06FAB11}" presName="spaceRect" presStyleCnt="0"/>
      <dgm:spPr/>
    </dgm:pt>
    <dgm:pt modelId="{00AB2DA3-2C8D-46A6-A8DE-BCFA7BDEB3B2}" type="pres">
      <dgm:prSet presAssocID="{EBB54A18-5045-4ED6-8BAD-2E16E06FAB11}" presName="parTx" presStyleLbl="revTx" presStyleIdx="2" presStyleCnt="12">
        <dgm:presLayoutVars>
          <dgm:chMax val="0"/>
          <dgm:chPref val="0"/>
        </dgm:presLayoutVars>
      </dgm:prSet>
      <dgm:spPr/>
    </dgm:pt>
    <dgm:pt modelId="{B0A71C8D-F6C7-46F0-A67E-C9AB30AC0778}" type="pres">
      <dgm:prSet presAssocID="{EBB54A18-5045-4ED6-8BAD-2E16E06FAB11}" presName="desTx" presStyleLbl="revTx" presStyleIdx="3" presStyleCnt="12">
        <dgm:presLayoutVars/>
      </dgm:prSet>
      <dgm:spPr/>
    </dgm:pt>
    <dgm:pt modelId="{4DC0A2F2-170C-4057-804A-C1BF370B5027}" type="pres">
      <dgm:prSet presAssocID="{ED89AE99-3C37-4046-A745-CB74A46ACA06}" presName="sibTrans" presStyleCnt="0"/>
      <dgm:spPr/>
    </dgm:pt>
    <dgm:pt modelId="{877E96AA-C808-4650-BF80-811212C18166}" type="pres">
      <dgm:prSet presAssocID="{661FD3CF-4A9C-440B-88CD-3E27B21EBDB3}" presName="compNode" presStyleCnt="0"/>
      <dgm:spPr/>
    </dgm:pt>
    <dgm:pt modelId="{333AA47A-0634-4106-B663-3D1801996F34}" type="pres">
      <dgm:prSet presAssocID="{661FD3CF-4A9C-440B-88CD-3E27B21EBDB3}" presName="bgRect" presStyleLbl="bgShp" presStyleIdx="2" presStyleCnt="6"/>
      <dgm:spPr/>
    </dgm:pt>
    <dgm:pt modelId="{4F10FB68-5A15-4BB6-A6DB-E6B393DC14C3}" type="pres">
      <dgm:prSet presAssocID="{661FD3CF-4A9C-440B-88CD-3E27B21EBDB3}" presName="iconRect" presStyleLbl="node1" presStyleIdx="2"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Checklist with solid fill"/>
        </a:ext>
      </dgm:extLst>
    </dgm:pt>
    <dgm:pt modelId="{E14D6435-34B3-4E45-8916-67F1008B3B60}" type="pres">
      <dgm:prSet presAssocID="{661FD3CF-4A9C-440B-88CD-3E27B21EBDB3}" presName="spaceRect" presStyleCnt="0"/>
      <dgm:spPr/>
    </dgm:pt>
    <dgm:pt modelId="{B56FE152-6852-4B53-8A6E-186EA2FAFAC3}" type="pres">
      <dgm:prSet presAssocID="{661FD3CF-4A9C-440B-88CD-3E27B21EBDB3}" presName="parTx" presStyleLbl="revTx" presStyleIdx="4" presStyleCnt="12">
        <dgm:presLayoutVars>
          <dgm:chMax val="0"/>
          <dgm:chPref val="0"/>
        </dgm:presLayoutVars>
      </dgm:prSet>
      <dgm:spPr/>
    </dgm:pt>
    <dgm:pt modelId="{98CFFDD5-5DBE-4BAE-AB1C-969E04E9F442}" type="pres">
      <dgm:prSet presAssocID="{661FD3CF-4A9C-440B-88CD-3E27B21EBDB3}" presName="desTx" presStyleLbl="revTx" presStyleIdx="5" presStyleCnt="12">
        <dgm:presLayoutVars/>
      </dgm:prSet>
      <dgm:spPr/>
    </dgm:pt>
    <dgm:pt modelId="{36CCA1A8-1CE1-421E-9455-7E49DB3E848D}" type="pres">
      <dgm:prSet presAssocID="{AD9D5D31-84CD-48E4-8670-0DE1AB1720B6}" presName="sibTrans" presStyleCnt="0"/>
      <dgm:spPr/>
    </dgm:pt>
    <dgm:pt modelId="{46D57D58-8B00-46B3-9FAD-05ACD8351CC0}" type="pres">
      <dgm:prSet presAssocID="{1B60C0AE-7F77-4626-866A-50AEF64B006F}" presName="compNode" presStyleCnt="0"/>
      <dgm:spPr/>
    </dgm:pt>
    <dgm:pt modelId="{07EAAE6A-7A30-4976-B646-8507862F14B5}" type="pres">
      <dgm:prSet presAssocID="{1B60C0AE-7F77-4626-866A-50AEF64B006F}" presName="bgRect" presStyleLbl="bgShp" presStyleIdx="3" presStyleCnt="6"/>
      <dgm:spPr/>
    </dgm:pt>
    <dgm:pt modelId="{84610B65-A370-41B7-B4C7-784244B44D57}" type="pres">
      <dgm:prSet presAssocID="{1B60C0AE-7F77-4626-866A-50AEF64B006F}" presName="iconRect" presStyleLbl="node1" presStyleIdx="3" presStyleCnt="6"/>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Programmer female with solid fill"/>
        </a:ext>
      </dgm:extLst>
    </dgm:pt>
    <dgm:pt modelId="{82159DC4-3D82-4C15-B8DB-2536431BB325}" type="pres">
      <dgm:prSet presAssocID="{1B60C0AE-7F77-4626-866A-50AEF64B006F}" presName="spaceRect" presStyleCnt="0"/>
      <dgm:spPr/>
    </dgm:pt>
    <dgm:pt modelId="{94BBEADE-29FE-4CB1-90BE-A5FE902FACB1}" type="pres">
      <dgm:prSet presAssocID="{1B60C0AE-7F77-4626-866A-50AEF64B006F}" presName="parTx" presStyleLbl="revTx" presStyleIdx="6" presStyleCnt="12">
        <dgm:presLayoutVars>
          <dgm:chMax val="0"/>
          <dgm:chPref val="0"/>
        </dgm:presLayoutVars>
      </dgm:prSet>
      <dgm:spPr/>
    </dgm:pt>
    <dgm:pt modelId="{DA410F23-5384-4B29-BCE0-497273ED8E5C}" type="pres">
      <dgm:prSet presAssocID="{1B60C0AE-7F77-4626-866A-50AEF64B006F}" presName="desTx" presStyleLbl="revTx" presStyleIdx="7" presStyleCnt="12">
        <dgm:presLayoutVars/>
      </dgm:prSet>
      <dgm:spPr/>
    </dgm:pt>
    <dgm:pt modelId="{B00CFE24-147F-41FC-848E-BEA8D4D4DB17}" type="pres">
      <dgm:prSet presAssocID="{C5602A78-499A-4C69-B97A-874813770151}" presName="sibTrans" presStyleCnt="0"/>
      <dgm:spPr/>
    </dgm:pt>
    <dgm:pt modelId="{DA97868F-CD66-4242-8758-F407AFF1A57B}" type="pres">
      <dgm:prSet presAssocID="{E16339DC-7918-4AA3-A228-438DE87B5CFE}" presName="compNode" presStyleCnt="0"/>
      <dgm:spPr/>
    </dgm:pt>
    <dgm:pt modelId="{87A52A31-2AA5-41AA-A60C-AA00E3DABEB4}" type="pres">
      <dgm:prSet presAssocID="{E16339DC-7918-4AA3-A228-438DE87B5CFE}" presName="bgRect" presStyleLbl="bgShp" presStyleIdx="4" presStyleCnt="6"/>
      <dgm:spPr/>
    </dgm:pt>
    <dgm:pt modelId="{2873293E-99E8-4EF3-8C49-D229E99A78AE}" type="pres">
      <dgm:prSet presAssocID="{E16339DC-7918-4AA3-A228-438DE87B5CFE}" presName="iconRect" presStyleLbl="node1" presStyleIdx="4" presStyleCnt="6"/>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dgm:spPr>
      <dgm:extLst>
        <a:ext uri="{E40237B7-FDA0-4F09-8148-C483321AD2D9}">
          <dgm14:cNvPr xmlns:dgm14="http://schemas.microsoft.com/office/drawing/2010/diagram" id="0" name="" descr="Scientist male with solid fill"/>
        </a:ext>
      </dgm:extLst>
    </dgm:pt>
    <dgm:pt modelId="{B34F37D2-1434-49FA-BD3E-BF73577E9C71}" type="pres">
      <dgm:prSet presAssocID="{E16339DC-7918-4AA3-A228-438DE87B5CFE}" presName="spaceRect" presStyleCnt="0"/>
      <dgm:spPr/>
    </dgm:pt>
    <dgm:pt modelId="{3775CE80-4204-4744-ADE1-3BACB2EC927A}" type="pres">
      <dgm:prSet presAssocID="{E16339DC-7918-4AA3-A228-438DE87B5CFE}" presName="parTx" presStyleLbl="revTx" presStyleIdx="8" presStyleCnt="12">
        <dgm:presLayoutVars>
          <dgm:chMax val="0"/>
          <dgm:chPref val="0"/>
        </dgm:presLayoutVars>
      </dgm:prSet>
      <dgm:spPr/>
    </dgm:pt>
    <dgm:pt modelId="{18104117-110C-4305-9723-055F583539F2}" type="pres">
      <dgm:prSet presAssocID="{E16339DC-7918-4AA3-A228-438DE87B5CFE}" presName="desTx" presStyleLbl="revTx" presStyleIdx="9" presStyleCnt="12">
        <dgm:presLayoutVars/>
      </dgm:prSet>
      <dgm:spPr/>
    </dgm:pt>
    <dgm:pt modelId="{53003646-359E-4F11-A254-210389F7829B}" type="pres">
      <dgm:prSet presAssocID="{85DD7C6E-B8B1-4C9F-A917-B0FF21484E4A}" presName="sibTrans" presStyleCnt="0"/>
      <dgm:spPr/>
    </dgm:pt>
    <dgm:pt modelId="{752D6B6D-4A2E-4244-92CC-5EB4ABB99D7F}" type="pres">
      <dgm:prSet presAssocID="{4B80A6C6-F93C-42AA-A252-62F0A124F64F}" presName="compNode" presStyleCnt="0"/>
      <dgm:spPr/>
    </dgm:pt>
    <dgm:pt modelId="{67AB19AA-245A-4A52-8A3A-525A3B0AE4D8}" type="pres">
      <dgm:prSet presAssocID="{4B80A6C6-F93C-42AA-A252-62F0A124F64F}" presName="bgRect" presStyleLbl="bgShp" presStyleIdx="5" presStyleCnt="6"/>
      <dgm:spPr/>
    </dgm:pt>
    <dgm:pt modelId="{73C04D91-A6DF-46BD-B7AE-910BB359842C}" type="pres">
      <dgm:prSet presAssocID="{4B80A6C6-F93C-42AA-A252-62F0A124F64F}" presName="iconRect" presStyleLbl="node1" presStyleIdx="5" presStyleCnt="6"/>
      <dgm:spPr>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a:blipFill>
      </dgm:spPr>
      <dgm:extLst>
        <a:ext uri="{E40237B7-FDA0-4F09-8148-C483321AD2D9}">
          <dgm14:cNvPr xmlns:dgm14="http://schemas.microsoft.com/office/drawing/2010/diagram" id="0" name="" descr="Meeting with solid fill"/>
        </a:ext>
      </dgm:extLst>
    </dgm:pt>
    <dgm:pt modelId="{38F0ED81-092B-4858-8E66-3DF83D2F52AF}" type="pres">
      <dgm:prSet presAssocID="{4B80A6C6-F93C-42AA-A252-62F0A124F64F}" presName="spaceRect" presStyleCnt="0"/>
      <dgm:spPr/>
    </dgm:pt>
    <dgm:pt modelId="{592AA51C-C698-478B-9DFE-7C0DA0DD1207}" type="pres">
      <dgm:prSet presAssocID="{4B80A6C6-F93C-42AA-A252-62F0A124F64F}" presName="parTx" presStyleLbl="revTx" presStyleIdx="10" presStyleCnt="12">
        <dgm:presLayoutVars>
          <dgm:chMax val="0"/>
          <dgm:chPref val="0"/>
        </dgm:presLayoutVars>
      </dgm:prSet>
      <dgm:spPr/>
    </dgm:pt>
    <dgm:pt modelId="{8F2A94BB-8E77-4166-A24B-F33AB8FD0B60}" type="pres">
      <dgm:prSet presAssocID="{4B80A6C6-F93C-42AA-A252-62F0A124F64F}" presName="desTx" presStyleLbl="revTx" presStyleIdx="11" presStyleCnt="12">
        <dgm:presLayoutVars/>
      </dgm:prSet>
      <dgm:spPr/>
    </dgm:pt>
  </dgm:ptLst>
  <dgm:cxnLst>
    <dgm:cxn modelId="{F71EDB05-C781-4297-A82F-3640CF92A7E0}" type="presOf" srcId="{3E7185C5-1B73-42C8-A769-220378E23364}" destId="{F793E6B3-5C22-4C56-8B75-1C7FC484E6E8}" srcOrd="0" destOrd="0" presId="urn:microsoft.com/office/officeart/2018/2/layout/IconVerticalSolidList"/>
    <dgm:cxn modelId="{6E7F4417-2E1E-44BD-B03D-A02E154AC5ED}" type="presOf" srcId="{1B60C0AE-7F77-4626-866A-50AEF64B006F}" destId="{94BBEADE-29FE-4CB1-90BE-A5FE902FACB1}" srcOrd="0" destOrd="0" presId="urn:microsoft.com/office/officeart/2018/2/layout/IconVerticalSolidList"/>
    <dgm:cxn modelId="{845DDA1D-0B5B-4696-9658-AA2C12293455}" type="presOf" srcId="{4CD849B0-1C3B-4E74-99EA-C0B798BFE24D}" destId="{18104117-110C-4305-9723-055F583539F2}" srcOrd="0" destOrd="0" presId="urn:microsoft.com/office/officeart/2018/2/layout/IconVerticalSolidList"/>
    <dgm:cxn modelId="{EB0DBA27-419E-4A1B-9758-AC9950DF9029}" srcId="{FCB99558-37D2-417B-A703-690EA9A9448A}" destId="{E16339DC-7918-4AA3-A228-438DE87B5CFE}" srcOrd="4" destOrd="0" parTransId="{93670FCC-9655-44E6-8C15-B2D923F8AB4A}" sibTransId="{85DD7C6E-B8B1-4C9F-A917-B0FF21484E4A}"/>
    <dgm:cxn modelId="{EF0AFD28-8163-4955-8CDB-8F523F81DBB1}" type="presOf" srcId="{84C1D780-E500-4BD2-A9E3-92A7CC4FDF76}" destId="{5EF6689C-AF7A-403F-AFBD-4C06E1A48659}" srcOrd="0" destOrd="0" presId="urn:microsoft.com/office/officeart/2018/2/layout/IconVerticalSolidList"/>
    <dgm:cxn modelId="{7BE5672C-58D0-4259-8073-C112437B953B}" type="presOf" srcId="{A0167206-DC64-4DDB-8BC7-CA56F1B1FFEA}" destId="{98CFFDD5-5DBE-4BAE-AB1C-969E04E9F442}" srcOrd="0" destOrd="0" presId="urn:microsoft.com/office/officeart/2018/2/layout/IconVerticalSolidList"/>
    <dgm:cxn modelId="{C158A93E-916D-4BAA-8883-2B40BEBE23EC}" type="presOf" srcId="{078308B0-1AC1-4075-AEBA-15874B851208}" destId="{8F2A94BB-8E77-4166-A24B-F33AB8FD0B60}" srcOrd="0" destOrd="0" presId="urn:microsoft.com/office/officeart/2018/2/layout/IconVerticalSolidList"/>
    <dgm:cxn modelId="{4F09915F-345D-4D0D-BCB7-77548360D886}" srcId="{1B60C0AE-7F77-4626-866A-50AEF64B006F}" destId="{028DB0B1-CE9C-4161-B656-920B3ACA0B2E}" srcOrd="0" destOrd="0" parTransId="{52435BA7-3488-442C-B944-A85172B45234}" sibTransId="{DFB791C8-7C11-4A83-9124-46EC3D179429}"/>
    <dgm:cxn modelId="{F4B9E343-4A95-48C0-AF15-A1392B7521C9}" srcId="{661FD3CF-4A9C-440B-88CD-3E27B21EBDB3}" destId="{A0167206-DC64-4DDB-8BC7-CA56F1B1FFEA}" srcOrd="0" destOrd="0" parTransId="{23BCD652-1481-41D5-A37A-3F487AFA85B0}" sibTransId="{72AD3199-BCC2-4BCE-9A63-F8D2BF31C1CB}"/>
    <dgm:cxn modelId="{4E27AF67-57C7-4EBB-8989-AF9FB02672F6}" srcId="{FCB99558-37D2-417B-A703-690EA9A9448A}" destId="{1B60C0AE-7F77-4626-866A-50AEF64B006F}" srcOrd="3" destOrd="0" parTransId="{1716CD79-521F-4149-AED8-EC4E4E3741A4}" sibTransId="{C5602A78-499A-4C69-B97A-874813770151}"/>
    <dgm:cxn modelId="{13535468-3C6A-45D3-A8A8-6D36816CDD67}" srcId="{FCB99558-37D2-417B-A703-690EA9A9448A}" destId="{EBB54A18-5045-4ED6-8BAD-2E16E06FAB11}" srcOrd="1" destOrd="0" parTransId="{1AE80EF2-9C38-40A4-AFAC-29602BFC2DB4}" sibTransId="{ED89AE99-3C37-4046-A745-CB74A46ACA06}"/>
    <dgm:cxn modelId="{AE96B968-C0ED-4AA2-9EF9-FE5F8C2A4285}" srcId="{FCB99558-37D2-417B-A703-690EA9A9448A}" destId="{661FD3CF-4A9C-440B-88CD-3E27B21EBDB3}" srcOrd="2" destOrd="0" parTransId="{60FB6854-5619-42EE-9C47-9194AF7BA2CC}" sibTransId="{AD9D5D31-84CD-48E4-8670-0DE1AB1720B6}"/>
    <dgm:cxn modelId="{FE11EA4A-0AAE-4054-BE82-12F5DDC231C0}" type="presOf" srcId="{661FD3CF-4A9C-440B-88CD-3E27B21EBDB3}" destId="{B56FE152-6852-4B53-8A6E-186EA2FAFAC3}" srcOrd="0" destOrd="0" presId="urn:microsoft.com/office/officeart/2018/2/layout/IconVerticalSolidList"/>
    <dgm:cxn modelId="{38E5054D-6116-42DE-A29A-DBD4BE82E811}" srcId="{4B80A6C6-F93C-42AA-A252-62F0A124F64F}" destId="{078308B0-1AC1-4075-AEBA-15874B851208}" srcOrd="0" destOrd="0" parTransId="{14BAF792-837A-49D7-B02B-889A309104A1}" sibTransId="{F8C765AF-4348-4D77-AA6B-3870E39D6610}"/>
    <dgm:cxn modelId="{608C504D-D980-41DF-A641-48D0EACDBB2B}" srcId="{EBB54A18-5045-4ED6-8BAD-2E16E06FAB11}" destId="{1587903C-2964-400D-A7C7-FFC98F294A3C}" srcOrd="0" destOrd="0" parTransId="{0D07D4A8-B4E1-4420-BDFD-E44CE53FED17}" sibTransId="{D845B3FF-39ED-46FC-9435-2045987E4FBD}"/>
    <dgm:cxn modelId="{D590AA6F-F6CF-469A-A70D-7A84E42BE064}" type="presOf" srcId="{028DB0B1-CE9C-4161-B656-920B3ACA0B2E}" destId="{DA410F23-5384-4B29-BCE0-497273ED8E5C}" srcOrd="0" destOrd="0" presId="urn:microsoft.com/office/officeart/2018/2/layout/IconVerticalSolidList"/>
    <dgm:cxn modelId="{D29D557B-2B8F-4DDE-A981-D64ECEAA686E}" srcId="{FCB99558-37D2-417B-A703-690EA9A9448A}" destId="{84C1D780-E500-4BD2-A9E3-92A7CC4FDF76}" srcOrd="0" destOrd="0" parTransId="{37DAB9B7-1DDC-4530-84B2-EE9BE358924F}" sibTransId="{857525C6-1805-4E7F-9AB6-185BEB631E09}"/>
    <dgm:cxn modelId="{9D1B0783-61EC-41D5-A195-85A99D72FB1C}" type="presOf" srcId="{E16339DC-7918-4AA3-A228-438DE87B5CFE}" destId="{3775CE80-4204-4744-ADE1-3BACB2EC927A}" srcOrd="0" destOrd="0" presId="urn:microsoft.com/office/officeart/2018/2/layout/IconVerticalSolidList"/>
    <dgm:cxn modelId="{EC09C498-D2D8-4345-A4E9-764E4852E28E}" type="presOf" srcId="{EBB54A18-5045-4ED6-8BAD-2E16E06FAB11}" destId="{00AB2DA3-2C8D-46A6-A8DE-BCFA7BDEB3B2}" srcOrd="0" destOrd="0" presId="urn:microsoft.com/office/officeart/2018/2/layout/IconVerticalSolidList"/>
    <dgm:cxn modelId="{8167B19E-126D-4161-9E8A-2368A50A5EE2}" type="presOf" srcId="{1587903C-2964-400D-A7C7-FFC98F294A3C}" destId="{B0A71C8D-F6C7-46F0-A67E-C9AB30AC0778}" srcOrd="0" destOrd="0" presId="urn:microsoft.com/office/officeart/2018/2/layout/IconVerticalSolidList"/>
    <dgm:cxn modelId="{66641FD7-CE89-4C2C-B472-65DD552C778E}" type="presOf" srcId="{4B80A6C6-F93C-42AA-A252-62F0A124F64F}" destId="{592AA51C-C698-478B-9DFE-7C0DA0DD1207}" srcOrd="0" destOrd="0" presId="urn:microsoft.com/office/officeart/2018/2/layout/IconVerticalSolidList"/>
    <dgm:cxn modelId="{1CC31DEF-0F16-4907-9A55-CDE2661C9597}" srcId="{FCB99558-37D2-417B-A703-690EA9A9448A}" destId="{4B80A6C6-F93C-42AA-A252-62F0A124F64F}" srcOrd="5" destOrd="0" parTransId="{2B65A10F-9E62-4158-87A1-ED0F32A7A242}" sibTransId="{AEBB56DB-D52A-4ECA-8C06-1D6EE12F7317}"/>
    <dgm:cxn modelId="{828442F6-FC8E-4246-8B02-91EEA4D8B3B6}" type="presOf" srcId="{FCB99558-37D2-417B-A703-690EA9A9448A}" destId="{A9553A93-171A-4204-860B-C13A8913C83D}" srcOrd="0" destOrd="0" presId="urn:microsoft.com/office/officeart/2018/2/layout/IconVerticalSolidList"/>
    <dgm:cxn modelId="{817502F9-29E7-403D-9BBA-5D2CFCE7374B}" srcId="{E16339DC-7918-4AA3-A228-438DE87B5CFE}" destId="{4CD849B0-1C3B-4E74-99EA-C0B798BFE24D}" srcOrd="0" destOrd="0" parTransId="{DDD3EEF6-24F2-45B4-B83C-9964DA32DDD1}" sibTransId="{7FDC5E77-931C-4123-96EB-2E09E756EB2D}"/>
    <dgm:cxn modelId="{D878DCF9-C408-4959-9CC2-7D8A4D14BFA0}" srcId="{84C1D780-E500-4BD2-A9E3-92A7CC4FDF76}" destId="{3E7185C5-1B73-42C8-A769-220378E23364}" srcOrd="0" destOrd="0" parTransId="{41E75FE7-D877-4248-9E30-D176186EC70E}" sibTransId="{997499C1-5485-4F1E-A17F-C7BFEF45EFE4}"/>
    <dgm:cxn modelId="{557B943D-25E3-4AB3-95C4-AF0C16A04454}" type="presParOf" srcId="{A9553A93-171A-4204-860B-C13A8913C83D}" destId="{0B517246-C04D-4652-8026-F1F242790653}" srcOrd="0" destOrd="0" presId="urn:microsoft.com/office/officeart/2018/2/layout/IconVerticalSolidList"/>
    <dgm:cxn modelId="{AE434BA6-D666-4837-BC63-BB9BD1A1F015}" type="presParOf" srcId="{0B517246-C04D-4652-8026-F1F242790653}" destId="{B26814A9-EF94-4375-B52D-DDC963A2E520}" srcOrd="0" destOrd="0" presId="urn:microsoft.com/office/officeart/2018/2/layout/IconVerticalSolidList"/>
    <dgm:cxn modelId="{A72DF487-4975-4CE9-95BB-4DA1EA4BE66D}" type="presParOf" srcId="{0B517246-C04D-4652-8026-F1F242790653}" destId="{3832E301-27F1-4998-8954-A21E068A1F1D}" srcOrd="1" destOrd="0" presId="urn:microsoft.com/office/officeart/2018/2/layout/IconVerticalSolidList"/>
    <dgm:cxn modelId="{F4D63457-00BA-42FC-85B1-8EB3CADDA291}" type="presParOf" srcId="{0B517246-C04D-4652-8026-F1F242790653}" destId="{3E7D99CF-6179-48DE-859B-B0CCBE53A211}" srcOrd="2" destOrd="0" presId="urn:microsoft.com/office/officeart/2018/2/layout/IconVerticalSolidList"/>
    <dgm:cxn modelId="{693DF1D1-2DE3-4FB1-89C6-0A9287AA9B95}" type="presParOf" srcId="{0B517246-C04D-4652-8026-F1F242790653}" destId="{5EF6689C-AF7A-403F-AFBD-4C06E1A48659}" srcOrd="3" destOrd="0" presId="urn:microsoft.com/office/officeart/2018/2/layout/IconVerticalSolidList"/>
    <dgm:cxn modelId="{ACF6E7B6-D4E0-4C2B-A814-73A63823689D}" type="presParOf" srcId="{0B517246-C04D-4652-8026-F1F242790653}" destId="{F793E6B3-5C22-4C56-8B75-1C7FC484E6E8}" srcOrd="4" destOrd="0" presId="urn:microsoft.com/office/officeart/2018/2/layout/IconVerticalSolidList"/>
    <dgm:cxn modelId="{6277226E-FE1A-4F58-9B33-9668D956DD32}" type="presParOf" srcId="{A9553A93-171A-4204-860B-C13A8913C83D}" destId="{2329AE5D-57F6-4250-9F55-FD093145AECD}" srcOrd="1" destOrd="0" presId="urn:microsoft.com/office/officeart/2018/2/layout/IconVerticalSolidList"/>
    <dgm:cxn modelId="{266A9F8E-07A2-43BA-BCA4-A26019FC151C}" type="presParOf" srcId="{A9553A93-171A-4204-860B-C13A8913C83D}" destId="{918146E0-0D20-4B7A-8400-FA6E8D159FC9}" srcOrd="2" destOrd="0" presId="urn:microsoft.com/office/officeart/2018/2/layout/IconVerticalSolidList"/>
    <dgm:cxn modelId="{4E96C08A-7199-418F-B8FC-214E7B1DDA80}" type="presParOf" srcId="{918146E0-0D20-4B7A-8400-FA6E8D159FC9}" destId="{D21DF7F3-5AB6-4FEB-B460-A33442C175C7}" srcOrd="0" destOrd="0" presId="urn:microsoft.com/office/officeart/2018/2/layout/IconVerticalSolidList"/>
    <dgm:cxn modelId="{9C2A6195-3142-4E9D-9EB4-54AFCF1C6029}" type="presParOf" srcId="{918146E0-0D20-4B7A-8400-FA6E8D159FC9}" destId="{B618967E-B3E1-4050-A672-34351F7FF645}" srcOrd="1" destOrd="0" presId="urn:microsoft.com/office/officeart/2018/2/layout/IconVerticalSolidList"/>
    <dgm:cxn modelId="{22455BDD-EACC-486B-8ECC-3E348E46171D}" type="presParOf" srcId="{918146E0-0D20-4B7A-8400-FA6E8D159FC9}" destId="{B1E2347F-E477-454A-B5A9-A42C3BA0B521}" srcOrd="2" destOrd="0" presId="urn:microsoft.com/office/officeart/2018/2/layout/IconVerticalSolidList"/>
    <dgm:cxn modelId="{1448C30D-FB23-4B0F-BA48-7826C6E4CA80}" type="presParOf" srcId="{918146E0-0D20-4B7A-8400-FA6E8D159FC9}" destId="{00AB2DA3-2C8D-46A6-A8DE-BCFA7BDEB3B2}" srcOrd="3" destOrd="0" presId="urn:microsoft.com/office/officeart/2018/2/layout/IconVerticalSolidList"/>
    <dgm:cxn modelId="{5F8493E3-A18E-4C9B-9066-95172911AA74}" type="presParOf" srcId="{918146E0-0D20-4B7A-8400-FA6E8D159FC9}" destId="{B0A71C8D-F6C7-46F0-A67E-C9AB30AC0778}" srcOrd="4" destOrd="0" presId="urn:microsoft.com/office/officeart/2018/2/layout/IconVerticalSolidList"/>
    <dgm:cxn modelId="{F151FC82-AFBB-42F6-A5E9-370FC0AD6E57}" type="presParOf" srcId="{A9553A93-171A-4204-860B-C13A8913C83D}" destId="{4DC0A2F2-170C-4057-804A-C1BF370B5027}" srcOrd="3" destOrd="0" presId="urn:microsoft.com/office/officeart/2018/2/layout/IconVerticalSolidList"/>
    <dgm:cxn modelId="{9A8AD701-87A1-40C8-8198-2166EC2886E8}" type="presParOf" srcId="{A9553A93-171A-4204-860B-C13A8913C83D}" destId="{877E96AA-C808-4650-BF80-811212C18166}" srcOrd="4" destOrd="0" presId="urn:microsoft.com/office/officeart/2018/2/layout/IconVerticalSolidList"/>
    <dgm:cxn modelId="{CE328D36-E7E8-4BD6-BDF8-A155F5FA1E3C}" type="presParOf" srcId="{877E96AA-C808-4650-BF80-811212C18166}" destId="{333AA47A-0634-4106-B663-3D1801996F34}" srcOrd="0" destOrd="0" presId="urn:microsoft.com/office/officeart/2018/2/layout/IconVerticalSolidList"/>
    <dgm:cxn modelId="{37C9B6B8-167E-4225-8B52-BCDFAAA6179A}" type="presParOf" srcId="{877E96AA-C808-4650-BF80-811212C18166}" destId="{4F10FB68-5A15-4BB6-A6DB-E6B393DC14C3}" srcOrd="1" destOrd="0" presId="urn:microsoft.com/office/officeart/2018/2/layout/IconVerticalSolidList"/>
    <dgm:cxn modelId="{BA6AC726-8DB0-4A8F-AD30-AB6134E80BE0}" type="presParOf" srcId="{877E96AA-C808-4650-BF80-811212C18166}" destId="{E14D6435-34B3-4E45-8916-67F1008B3B60}" srcOrd="2" destOrd="0" presId="urn:microsoft.com/office/officeart/2018/2/layout/IconVerticalSolidList"/>
    <dgm:cxn modelId="{88554B71-0D80-409A-A24E-14399BE7AE2B}" type="presParOf" srcId="{877E96AA-C808-4650-BF80-811212C18166}" destId="{B56FE152-6852-4B53-8A6E-186EA2FAFAC3}" srcOrd="3" destOrd="0" presId="urn:microsoft.com/office/officeart/2018/2/layout/IconVerticalSolidList"/>
    <dgm:cxn modelId="{2D2C166E-1980-4968-ABF1-2714BECF2D0C}" type="presParOf" srcId="{877E96AA-C808-4650-BF80-811212C18166}" destId="{98CFFDD5-5DBE-4BAE-AB1C-969E04E9F442}" srcOrd="4" destOrd="0" presId="urn:microsoft.com/office/officeart/2018/2/layout/IconVerticalSolidList"/>
    <dgm:cxn modelId="{EB7399B7-C0BA-4E84-AA34-0E774DE5B3A8}" type="presParOf" srcId="{A9553A93-171A-4204-860B-C13A8913C83D}" destId="{36CCA1A8-1CE1-421E-9455-7E49DB3E848D}" srcOrd="5" destOrd="0" presId="urn:microsoft.com/office/officeart/2018/2/layout/IconVerticalSolidList"/>
    <dgm:cxn modelId="{F1AF0C1B-2243-4906-B9B4-62B42D68E151}" type="presParOf" srcId="{A9553A93-171A-4204-860B-C13A8913C83D}" destId="{46D57D58-8B00-46B3-9FAD-05ACD8351CC0}" srcOrd="6" destOrd="0" presId="urn:microsoft.com/office/officeart/2018/2/layout/IconVerticalSolidList"/>
    <dgm:cxn modelId="{AF1F901E-9EA9-43DD-83D6-EAEA447355FB}" type="presParOf" srcId="{46D57D58-8B00-46B3-9FAD-05ACD8351CC0}" destId="{07EAAE6A-7A30-4976-B646-8507862F14B5}" srcOrd="0" destOrd="0" presId="urn:microsoft.com/office/officeart/2018/2/layout/IconVerticalSolidList"/>
    <dgm:cxn modelId="{AF67147F-F772-4000-B00A-7E543FD50D59}" type="presParOf" srcId="{46D57D58-8B00-46B3-9FAD-05ACD8351CC0}" destId="{84610B65-A370-41B7-B4C7-784244B44D57}" srcOrd="1" destOrd="0" presId="urn:microsoft.com/office/officeart/2018/2/layout/IconVerticalSolidList"/>
    <dgm:cxn modelId="{F27B0EA6-509C-4C6D-BE65-7C8777A1E2AF}" type="presParOf" srcId="{46D57D58-8B00-46B3-9FAD-05ACD8351CC0}" destId="{82159DC4-3D82-4C15-B8DB-2536431BB325}" srcOrd="2" destOrd="0" presId="urn:microsoft.com/office/officeart/2018/2/layout/IconVerticalSolidList"/>
    <dgm:cxn modelId="{0FD8EEDD-AB0C-453C-99F8-4C90D6FE4744}" type="presParOf" srcId="{46D57D58-8B00-46B3-9FAD-05ACD8351CC0}" destId="{94BBEADE-29FE-4CB1-90BE-A5FE902FACB1}" srcOrd="3" destOrd="0" presId="urn:microsoft.com/office/officeart/2018/2/layout/IconVerticalSolidList"/>
    <dgm:cxn modelId="{A6AC45F0-7A67-406C-9188-B4CA89675AEF}" type="presParOf" srcId="{46D57D58-8B00-46B3-9FAD-05ACD8351CC0}" destId="{DA410F23-5384-4B29-BCE0-497273ED8E5C}" srcOrd="4" destOrd="0" presId="urn:microsoft.com/office/officeart/2018/2/layout/IconVerticalSolidList"/>
    <dgm:cxn modelId="{EC7F532F-4873-4F8E-9DE9-5AE6227AF2A0}" type="presParOf" srcId="{A9553A93-171A-4204-860B-C13A8913C83D}" destId="{B00CFE24-147F-41FC-848E-BEA8D4D4DB17}" srcOrd="7" destOrd="0" presId="urn:microsoft.com/office/officeart/2018/2/layout/IconVerticalSolidList"/>
    <dgm:cxn modelId="{79233CE9-81D4-49BE-83CD-C9F52F067F18}" type="presParOf" srcId="{A9553A93-171A-4204-860B-C13A8913C83D}" destId="{DA97868F-CD66-4242-8758-F407AFF1A57B}" srcOrd="8" destOrd="0" presId="urn:microsoft.com/office/officeart/2018/2/layout/IconVerticalSolidList"/>
    <dgm:cxn modelId="{A72E4F73-2484-4BC1-8D9D-ECA806F1CF03}" type="presParOf" srcId="{DA97868F-CD66-4242-8758-F407AFF1A57B}" destId="{87A52A31-2AA5-41AA-A60C-AA00E3DABEB4}" srcOrd="0" destOrd="0" presId="urn:microsoft.com/office/officeart/2018/2/layout/IconVerticalSolidList"/>
    <dgm:cxn modelId="{5E491823-A9DC-4AA0-A105-354F66B3DC5F}" type="presParOf" srcId="{DA97868F-CD66-4242-8758-F407AFF1A57B}" destId="{2873293E-99E8-4EF3-8C49-D229E99A78AE}" srcOrd="1" destOrd="0" presId="urn:microsoft.com/office/officeart/2018/2/layout/IconVerticalSolidList"/>
    <dgm:cxn modelId="{537E26C7-8683-44EA-A871-BCA0181B1689}" type="presParOf" srcId="{DA97868F-CD66-4242-8758-F407AFF1A57B}" destId="{B34F37D2-1434-49FA-BD3E-BF73577E9C71}" srcOrd="2" destOrd="0" presId="urn:microsoft.com/office/officeart/2018/2/layout/IconVerticalSolidList"/>
    <dgm:cxn modelId="{EA3B2B95-5DB4-4FDB-BDA7-FD5C074AAC9C}" type="presParOf" srcId="{DA97868F-CD66-4242-8758-F407AFF1A57B}" destId="{3775CE80-4204-4744-ADE1-3BACB2EC927A}" srcOrd="3" destOrd="0" presId="urn:microsoft.com/office/officeart/2018/2/layout/IconVerticalSolidList"/>
    <dgm:cxn modelId="{451428F8-5A21-460D-A6E5-EC7FF757AEF7}" type="presParOf" srcId="{DA97868F-CD66-4242-8758-F407AFF1A57B}" destId="{18104117-110C-4305-9723-055F583539F2}" srcOrd="4" destOrd="0" presId="urn:microsoft.com/office/officeart/2018/2/layout/IconVerticalSolidList"/>
    <dgm:cxn modelId="{8D32A2CA-6DC1-4A37-AE5B-8C4A6AA44271}" type="presParOf" srcId="{A9553A93-171A-4204-860B-C13A8913C83D}" destId="{53003646-359E-4F11-A254-210389F7829B}" srcOrd="9" destOrd="0" presId="urn:microsoft.com/office/officeart/2018/2/layout/IconVerticalSolidList"/>
    <dgm:cxn modelId="{1DF94AD5-ADD2-4640-8E46-9FA8F6B37D7D}" type="presParOf" srcId="{A9553A93-171A-4204-860B-C13A8913C83D}" destId="{752D6B6D-4A2E-4244-92CC-5EB4ABB99D7F}" srcOrd="10" destOrd="0" presId="urn:microsoft.com/office/officeart/2018/2/layout/IconVerticalSolidList"/>
    <dgm:cxn modelId="{CC4618D9-847F-4B56-9181-3E1BD8207A6D}" type="presParOf" srcId="{752D6B6D-4A2E-4244-92CC-5EB4ABB99D7F}" destId="{67AB19AA-245A-4A52-8A3A-525A3B0AE4D8}" srcOrd="0" destOrd="0" presId="urn:microsoft.com/office/officeart/2018/2/layout/IconVerticalSolidList"/>
    <dgm:cxn modelId="{79AE4801-225C-44CC-B58C-61EA880D4A4E}" type="presParOf" srcId="{752D6B6D-4A2E-4244-92CC-5EB4ABB99D7F}" destId="{73C04D91-A6DF-46BD-B7AE-910BB359842C}" srcOrd="1" destOrd="0" presId="urn:microsoft.com/office/officeart/2018/2/layout/IconVerticalSolidList"/>
    <dgm:cxn modelId="{E727821F-9BC4-4B29-B90D-77B3AC9CC676}" type="presParOf" srcId="{752D6B6D-4A2E-4244-92CC-5EB4ABB99D7F}" destId="{38F0ED81-092B-4858-8E66-3DF83D2F52AF}" srcOrd="2" destOrd="0" presId="urn:microsoft.com/office/officeart/2018/2/layout/IconVerticalSolidList"/>
    <dgm:cxn modelId="{491B39F1-0CAF-4447-813F-A2A603472214}" type="presParOf" srcId="{752D6B6D-4A2E-4244-92CC-5EB4ABB99D7F}" destId="{592AA51C-C698-478B-9DFE-7C0DA0DD1207}" srcOrd="3" destOrd="0" presId="urn:microsoft.com/office/officeart/2018/2/layout/IconVerticalSolidList"/>
    <dgm:cxn modelId="{DDF322BE-4AB4-45D6-871F-CF29D5ACBE14}" type="presParOf" srcId="{752D6B6D-4A2E-4244-92CC-5EB4ABB99D7F}" destId="{8F2A94BB-8E77-4166-A24B-F33AB8FD0B60}" srcOrd="4"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6814A9-EF94-4375-B52D-DDC963A2E520}">
      <dsp:nvSpPr>
        <dsp:cNvPr id="0" name=""/>
        <dsp:cNvSpPr/>
      </dsp:nvSpPr>
      <dsp:spPr>
        <a:xfrm>
          <a:off x="0" y="2194"/>
          <a:ext cx="7099074" cy="3505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32E301-27F1-4998-8954-A21E068A1F1D}">
      <dsp:nvSpPr>
        <dsp:cNvPr id="0" name=""/>
        <dsp:cNvSpPr/>
      </dsp:nvSpPr>
      <dsp:spPr>
        <a:xfrm>
          <a:off x="106047" y="81073"/>
          <a:ext cx="193001" cy="1928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F6689C-AF7A-403F-AFBD-4C06E1A48659}">
      <dsp:nvSpPr>
        <dsp:cNvPr id="0" name=""/>
        <dsp:cNvSpPr/>
      </dsp:nvSpPr>
      <dsp:spPr>
        <a:xfrm>
          <a:off x="405096" y="2194"/>
          <a:ext cx="3194583" cy="372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421" tIns="39421" rIns="39421" bIns="39421" numCol="1" spcCol="1270" anchor="ctr" anchorCtr="0">
          <a:noAutofit/>
        </a:bodyPr>
        <a:lstStyle/>
        <a:p>
          <a:pPr marL="0" lvl="0" indent="0" algn="l" defTabSz="889000">
            <a:lnSpc>
              <a:spcPct val="100000"/>
            </a:lnSpc>
            <a:spcBef>
              <a:spcPct val="0"/>
            </a:spcBef>
            <a:spcAft>
              <a:spcPct val="35000"/>
            </a:spcAft>
            <a:buNone/>
          </a:pPr>
          <a:r>
            <a:rPr lang="en-US" sz="2000" kern="1200" dirty="0"/>
            <a:t>Analytical Chemist</a:t>
          </a:r>
        </a:p>
      </dsp:txBody>
      <dsp:txXfrm>
        <a:off x="405096" y="2194"/>
        <a:ext cx="3194583" cy="372480"/>
      </dsp:txXfrm>
    </dsp:sp>
    <dsp:sp modelId="{F793E6B3-5C22-4C56-8B75-1C7FC484E6E8}">
      <dsp:nvSpPr>
        <dsp:cNvPr id="0" name=""/>
        <dsp:cNvSpPr/>
      </dsp:nvSpPr>
      <dsp:spPr>
        <a:xfrm>
          <a:off x="3599680" y="2194"/>
          <a:ext cx="3487123" cy="35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102" tIns="37102" rIns="37102" bIns="37102" numCol="1" spcCol="1270" anchor="ctr" anchorCtr="0">
          <a:noAutofit/>
        </a:bodyPr>
        <a:lstStyle/>
        <a:p>
          <a:pPr marL="0" lvl="0" indent="0" algn="l" defTabSz="711200">
            <a:lnSpc>
              <a:spcPct val="100000"/>
            </a:lnSpc>
            <a:spcBef>
              <a:spcPct val="0"/>
            </a:spcBef>
            <a:spcAft>
              <a:spcPct val="35000"/>
            </a:spcAft>
            <a:buNone/>
          </a:pPr>
          <a:r>
            <a:rPr lang="en-US" sz="1600" kern="1200" dirty="0">
              <a:hlinkClick xmlns:r="http://schemas.openxmlformats.org/officeDocument/2006/relationships" r:id="rId3"/>
            </a:rPr>
            <a:t>Find out more about this role</a:t>
          </a:r>
          <a:endParaRPr lang="en-US" sz="1600" kern="1200" dirty="0"/>
        </a:p>
      </dsp:txBody>
      <dsp:txXfrm>
        <a:off x="3599680" y="2194"/>
        <a:ext cx="3487123" cy="350569"/>
      </dsp:txXfrm>
    </dsp:sp>
    <dsp:sp modelId="{D21DF7F3-5AB6-4FEB-B460-A33442C175C7}">
      <dsp:nvSpPr>
        <dsp:cNvPr id="0" name=""/>
        <dsp:cNvSpPr/>
      </dsp:nvSpPr>
      <dsp:spPr>
        <a:xfrm>
          <a:off x="0" y="467795"/>
          <a:ext cx="7099074" cy="3505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18967E-B3E1-4050-A672-34351F7FF645}">
      <dsp:nvSpPr>
        <dsp:cNvPr id="0" name=""/>
        <dsp:cNvSpPr/>
      </dsp:nvSpPr>
      <dsp:spPr>
        <a:xfrm>
          <a:off x="106047" y="546673"/>
          <a:ext cx="193001" cy="192813"/>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AB2DA3-2C8D-46A6-A8DE-BCFA7BDEB3B2}">
      <dsp:nvSpPr>
        <dsp:cNvPr id="0" name=""/>
        <dsp:cNvSpPr/>
      </dsp:nvSpPr>
      <dsp:spPr>
        <a:xfrm>
          <a:off x="405096" y="467795"/>
          <a:ext cx="3194583" cy="372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421" tIns="39421" rIns="39421" bIns="39421" numCol="1" spcCol="1270" anchor="ctr" anchorCtr="0">
          <a:noAutofit/>
        </a:bodyPr>
        <a:lstStyle/>
        <a:p>
          <a:pPr marL="0" lvl="0" indent="0" algn="l" defTabSz="889000">
            <a:lnSpc>
              <a:spcPct val="100000"/>
            </a:lnSpc>
            <a:spcBef>
              <a:spcPct val="0"/>
            </a:spcBef>
            <a:spcAft>
              <a:spcPct val="35000"/>
            </a:spcAft>
            <a:buNone/>
          </a:pPr>
          <a:r>
            <a:rPr lang="en-US" sz="2000" kern="1200" dirty="0"/>
            <a:t>Process Engineer</a:t>
          </a:r>
          <a:endParaRPr lang="en-GB" sz="2000" kern="1200" dirty="0"/>
        </a:p>
      </dsp:txBody>
      <dsp:txXfrm>
        <a:off x="405096" y="467795"/>
        <a:ext cx="3194583" cy="372480"/>
      </dsp:txXfrm>
    </dsp:sp>
    <dsp:sp modelId="{B0A71C8D-F6C7-46F0-A67E-C9AB30AC0778}">
      <dsp:nvSpPr>
        <dsp:cNvPr id="0" name=""/>
        <dsp:cNvSpPr/>
      </dsp:nvSpPr>
      <dsp:spPr>
        <a:xfrm>
          <a:off x="3599680" y="467795"/>
          <a:ext cx="3487123" cy="35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102" tIns="37102" rIns="37102" bIns="37102" numCol="1" spcCol="1270" anchor="ctr" anchorCtr="0">
          <a:noAutofit/>
        </a:bodyPr>
        <a:lstStyle/>
        <a:p>
          <a:pPr marL="0" lvl="0" indent="0" algn="l" defTabSz="711200">
            <a:lnSpc>
              <a:spcPct val="100000"/>
            </a:lnSpc>
            <a:spcBef>
              <a:spcPct val="0"/>
            </a:spcBef>
            <a:spcAft>
              <a:spcPct val="35000"/>
            </a:spcAft>
            <a:buNone/>
          </a:pPr>
          <a:r>
            <a:rPr lang="en-US" sz="1600" kern="1200" dirty="0">
              <a:hlinkClick xmlns:r="http://schemas.openxmlformats.org/officeDocument/2006/relationships" r:id="rId6"/>
            </a:rPr>
            <a:t>Find out more about this role</a:t>
          </a:r>
          <a:endParaRPr lang="en-GB" sz="1600" kern="1200" dirty="0"/>
        </a:p>
      </dsp:txBody>
      <dsp:txXfrm>
        <a:off x="3599680" y="467795"/>
        <a:ext cx="3487123" cy="350569"/>
      </dsp:txXfrm>
    </dsp:sp>
    <dsp:sp modelId="{333AA47A-0634-4106-B663-3D1801996F34}">
      <dsp:nvSpPr>
        <dsp:cNvPr id="0" name=""/>
        <dsp:cNvSpPr/>
      </dsp:nvSpPr>
      <dsp:spPr>
        <a:xfrm>
          <a:off x="0" y="933396"/>
          <a:ext cx="7099074" cy="3505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10FB68-5A15-4BB6-A6DB-E6B393DC14C3}">
      <dsp:nvSpPr>
        <dsp:cNvPr id="0" name=""/>
        <dsp:cNvSpPr/>
      </dsp:nvSpPr>
      <dsp:spPr>
        <a:xfrm>
          <a:off x="106047" y="1012274"/>
          <a:ext cx="193001" cy="19281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6FE152-6852-4B53-8A6E-186EA2FAFAC3}">
      <dsp:nvSpPr>
        <dsp:cNvPr id="0" name=""/>
        <dsp:cNvSpPr/>
      </dsp:nvSpPr>
      <dsp:spPr>
        <a:xfrm>
          <a:off x="405096" y="933396"/>
          <a:ext cx="3194583" cy="372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421" tIns="39421" rIns="39421" bIns="39421" numCol="1" spcCol="1270" anchor="ctr" anchorCtr="0">
          <a:noAutofit/>
        </a:bodyPr>
        <a:lstStyle/>
        <a:p>
          <a:pPr marL="0" lvl="0" indent="0" algn="l" defTabSz="889000">
            <a:lnSpc>
              <a:spcPct val="100000"/>
            </a:lnSpc>
            <a:spcBef>
              <a:spcPct val="0"/>
            </a:spcBef>
            <a:spcAft>
              <a:spcPct val="35000"/>
            </a:spcAft>
            <a:buNone/>
          </a:pPr>
          <a:r>
            <a:rPr lang="en-GB" sz="2000" kern="1200" dirty="0"/>
            <a:t>Quality Assurance Officer</a:t>
          </a:r>
        </a:p>
      </dsp:txBody>
      <dsp:txXfrm>
        <a:off x="405096" y="933396"/>
        <a:ext cx="3194583" cy="372480"/>
      </dsp:txXfrm>
    </dsp:sp>
    <dsp:sp modelId="{98CFFDD5-5DBE-4BAE-AB1C-969E04E9F442}">
      <dsp:nvSpPr>
        <dsp:cNvPr id="0" name=""/>
        <dsp:cNvSpPr/>
      </dsp:nvSpPr>
      <dsp:spPr>
        <a:xfrm>
          <a:off x="3599680" y="933396"/>
          <a:ext cx="3487123" cy="35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102" tIns="37102" rIns="37102" bIns="37102" numCol="1" spcCol="1270" anchor="ctr" anchorCtr="0">
          <a:noAutofit/>
        </a:bodyPr>
        <a:lstStyle/>
        <a:p>
          <a:pPr marL="0" lvl="0" indent="0" algn="l" defTabSz="711200">
            <a:lnSpc>
              <a:spcPct val="100000"/>
            </a:lnSpc>
            <a:spcBef>
              <a:spcPct val="0"/>
            </a:spcBef>
            <a:spcAft>
              <a:spcPct val="35000"/>
            </a:spcAft>
            <a:buNone/>
          </a:pPr>
          <a:r>
            <a:rPr lang="en-US" sz="1600" kern="1200" dirty="0">
              <a:hlinkClick xmlns:r="http://schemas.openxmlformats.org/officeDocument/2006/relationships" r:id="rId9"/>
            </a:rPr>
            <a:t>Find out more about this role</a:t>
          </a:r>
          <a:endParaRPr lang="en-GB" sz="1600" kern="1200" dirty="0"/>
        </a:p>
      </dsp:txBody>
      <dsp:txXfrm>
        <a:off x="3599680" y="933396"/>
        <a:ext cx="3487123" cy="350569"/>
      </dsp:txXfrm>
    </dsp:sp>
    <dsp:sp modelId="{07EAAE6A-7A30-4976-B646-8507862F14B5}">
      <dsp:nvSpPr>
        <dsp:cNvPr id="0" name=""/>
        <dsp:cNvSpPr/>
      </dsp:nvSpPr>
      <dsp:spPr>
        <a:xfrm>
          <a:off x="0" y="1398997"/>
          <a:ext cx="7099074" cy="3505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610B65-A370-41B7-B4C7-784244B44D57}">
      <dsp:nvSpPr>
        <dsp:cNvPr id="0" name=""/>
        <dsp:cNvSpPr/>
      </dsp:nvSpPr>
      <dsp:spPr>
        <a:xfrm>
          <a:off x="106047" y="1477875"/>
          <a:ext cx="193001" cy="192813"/>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BBEADE-29FE-4CB1-90BE-A5FE902FACB1}">
      <dsp:nvSpPr>
        <dsp:cNvPr id="0" name=""/>
        <dsp:cNvSpPr/>
      </dsp:nvSpPr>
      <dsp:spPr>
        <a:xfrm>
          <a:off x="405096" y="1398997"/>
          <a:ext cx="3194583" cy="372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421" tIns="39421" rIns="39421" bIns="39421" numCol="1" spcCol="1270" anchor="ctr" anchorCtr="0">
          <a:noAutofit/>
        </a:bodyPr>
        <a:lstStyle/>
        <a:p>
          <a:pPr marL="0" lvl="0" indent="0" algn="l" defTabSz="889000">
            <a:lnSpc>
              <a:spcPct val="100000"/>
            </a:lnSpc>
            <a:spcBef>
              <a:spcPct val="0"/>
            </a:spcBef>
            <a:spcAft>
              <a:spcPct val="35000"/>
            </a:spcAft>
            <a:buNone/>
          </a:pPr>
          <a:r>
            <a:rPr lang="en-US" sz="2000" kern="1200" dirty="0"/>
            <a:t>Software Engineer</a:t>
          </a:r>
          <a:endParaRPr lang="en-GB" sz="2000" kern="1200" dirty="0"/>
        </a:p>
      </dsp:txBody>
      <dsp:txXfrm>
        <a:off x="405096" y="1398997"/>
        <a:ext cx="3194583" cy="372480"/>
      </dsp:txXfrm>
    </dsp:sp>
    <dsp:sp modelId="{DA410F23-5384-4B29-BCE0-497273ED8E5C}">
      <dsp:nvSpPr>
        <dsp:cNvPr id="0" name=""/>
        <dsp:cNvSpPr/>
      </dsp:nvSpPr>
      <dsp:spPr>
        <a:xfrm>
          <a:off x="3599680" y="1398997"/>
          <a:ext cx="3487123" cy="35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102" tIns="37102" rIns="37102" bIns="37102" numCol="1" spcCol="1270" anchor="ctr" anchorCtr="0">
          <a:noAutofit/>
        </a:bodyPr>
        <a:lstStyle/>
        <a:p>
          <a:pPr marL="0" lvl="0" indent="0" algn="l" defTabSz="711200">
            <a:lnSpc>
              <a:spcPct val="100000"/>
            </a:lnSpc>
            <a:spcBef>
              <a:spcPct val="0"/>
            </a:spcBef>
            <a:spcAft>
              <a:spcPct val="35000"/>
            </a:spcAft>
            <a:buNone/>
          </a:pPr>
          <a:r>
            <a:rPr lang="en-GB" sz="1600" kern="1200" dirty="0">
              <a:hlinkClick xmlns:r="http://schemas.openxmlformats.org/officeDocument/2006/relationships" r:id="rId12"/>
            </a:rPr>
            <a:t>Find out more about this role</a:t>
          </a:r>
          <a:endParaRPr lang="en-GB" sz="1600" kern="1200" dirty="0"/>
        </a:p>
      </dsp:txBody>
      <dsp:txXfrm>
        <a:off x="3599680" y="1398997"/>
        <a:ext cx="3487123" cy="350569"/>
      </dsp:txXfrm>
    </dsp:sp>
    <dsp:sp modelId="{87A52A31-2AA5-41AA-A60C-AA00E3DABEB4}">
      <dsp:nvSpPr>
        <dsp:cNvPr id="0" name=""/>
        <dsp:cNvSpPr/>
      </dsp:nvSpPr>
      <dsp:spPr>
        <a:xfrm>
          <a:off x="0" y="1864597"/>
          <a:ext cx="7099074" cy="3505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73293E-99E8-4EF3-8C49-D229E99A78AE}">
      <dsp:nvSpPr>
        <dsp:cNvPr id="0" name=""/>
        <dsp:cNvSpPr/>
      </dsp:nvSpPr>
      <dsp:spPr>
        <a:xfrm>
          <a:off x="106047" y="1943476"/>
          <a:ext cx="193001" cy="192813"/>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75CE80-4204-4744-ADE1-3BACB2EC927A}">
      <dsp:nvSpPr>
        <dsp:cNvPr id="0" name=""/>
        <dsp:cNvSpPr/>
      </dsp:nvSpPr>
      <dsp:spPr>
        <a:xfrm>
          <a:off x="405096" y="1864597"/>
          <a:ext cx="3194583" cy="372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421" tIns="39421" rIns="39421" bIns="39421" numCol="1" spcCol="1270" anchor="ctr" anchorCtr="0">
          <a:noAutofit/>
        </a:bodyPr>
        <a:lstStyle/>
        <a:p>
          <a:pPr marL="0" lvl="0" indent="0" algn="l" defTabSz="889000">
            <a:lnSpc>
              <a:spcPct val="100000"/>
            </a:lnSpc>
            <a:spcBef>
              <a:spcPct val="0"/>
            </a:spcBef>
            <a:spcAft>
              <a:spcPct val="35000"/>
            </a:spcAft>
            <a:buNone/>
          </a:pPr>
          <a:r>
            <a:rPr lang="en-GB" sz="2000" kern="1200" dirty="0"/>
            <a:t>Lab Technician</a:t>
          </a:r>
        </a:p>
      </dsp:txBody>
      <dsp:txXfrm>
        <a:off x="405096" y="1864597"/>
        <a:ext cx="3194583" cy="372480"/>
      </dsp:txXfrm>
    </dsp:sp>
    <dsp:sp modelId="{18104117-110C-4305-9723-055F583539F2}">
      <dsp:nvSpPr>
        <dsp:cNvPr id="0" name=""/>
        <dsp:cNvSpPr/>
      </dsp:nvSpPr>
      <dsp:spPr>
        <a:xfrm>
          <a:off x="3599680" y="1864597"/>
          <a:ext cx="3487123" cy="35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102" tIns="37102" rIns="37102" bIns="37102" numCol="1" spcCol="1270" anchor="ctr" anchorCtr="0">
          <a:noAutofit/>
        </a:bodyPr>
        <a:lstStyle/>
        <a:p>
          <a:pPr marL="0" lvl="0" indent="0" algn="l" defTabSz="711200">
            <a:lnSpc>
              <a:spcPct val="100000"/>
            </a:lnSpc>
            <a:spcBef>
              <a:spcPct val="0"/>
            </a:spcBef>
            <a:spcAft>
              <a:spcPct val="35000"/>
            </a:spcAft>
            <a:buNone/>
          </a:pPr>
          <a:r>
            <a:rPr lang="en-GB" sz="1600" kern="1200" dirty="0">
              <a:hlinkClick xmlns:r="http://schemas.openxmlformats.org/officeDocument/2006/relationships" r:id="rId15"/>
            </a:rPr>
            <a:t>Find out more about this role</a:t>
          </a:r>
          <a:endParaRPr lang="en-GB" sz="1600" kern="1200" dirty="0"/>
        </a:p>
      </dsp:txBody>
      <dsp:txXfrm>
        <a:off x="3599680" y="1864597"/>
        <a:ext cx="3487123" cy="350569"/>
      </dsp:txXfrm>
    </dsp:sp>
    <dsp:sp modelId="{67AB19AA-245A-4A52-8A3A-525A3B0AE4D8}">
      <dsp:nvSpPr>
        <dsp:cNvPr id="0" name=""/>
        <dsp:cNvSpPr/>
      </dsp:nvSpPr>
      <dsp:spPr>
        <a:xfrm>
          <a:off x="0" y="2330198"/>
          <a:ext cx="7099074" cy="3505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C04D91-A6DF-46BD-B7AE-910BB359842C}">
      <dsp:nvSpPr>
        <dsp:cNvPr id="0" name=""/>
        <dsp:cNvSpPr/>
      </dsp:nvSpPr>
      <dsp:spPr>
        <a:xfrm>
          <a:off x="106047" y="2409076"/>
          <a:ext cx="193001" cy="192813"/>
        </a:xfrm>
        <a:prstGeom prst="rect">
          <a:avLst/>
        </a:prstGeom>
        <a:blipFill>
          <a:blip xmlns:r="http://schemas.openxmlformats.org/officeDocument/2006/relationships"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2AA51C-C698-478B-9DFE-7C0DA0DD1207}">
      <dsp:nvSpPr>
        <dsp:cNvPr id="0" name=""/>
        <dsp:cNvSpPr/>
      </dsp:nvSpPr>
      <dsp:spPr>
        <a:xfrm>
          <a:off x="405096" y="2330198"/>
          <a:ext cx="3194583" cy="372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421" tIns="39421" rIns="39421" bIns="39421" numCol="1" spcCol="1270" anchor="ctr" anchorCtr="0">
          <a:noAutofit/>
        </a:bodyPr>
        <a:lstStyle/>
        <a:p>
          <a:pPr marL="0" lvl="0" indent="0" algn="l" defTabSz="889000">
            <a:lnSpc>
              <a:spcPct val="100000"/>
            </a:lnSpc>
            <a:spcBef>
              <a:spcPct val="0"/>
            </a:spcBef>
            <a:spcAft>
              <a:spcPct val="35000"/>
            </a:spcAft>
            <a:buNone/>
          </a:pPr>
          <a:r>
            <a:rPr lang="en-GB" sz="2000" kern="1200" dirty="0"/>
            <a:t>Life Sciences Project Manager</a:t>
          </a:r>
        </a:p>
      </dsp:txBody>
      <dsp:txXfrm>
        <a:off x="405096" y="2330198"/>
        <a:ext cx="3194583" cy="372480"/>
      </dsp:txXfrm>
    </dsp:sp>
    <dsp:sp modelId="{8F2A94BB-8E77-4166-A24B-F33AB8FD0B60}">
      <dsp:nvSpPr>
        <dsp:cNvPr id="0" name=""/>
        <dsp:cNvSpPr/>
      </dsp:nvSpPr>
      <dsp:spPr>
        <a:xfrm>
          <a:off x="3599680" y="2330198"/>
          <a:ext cx="3487123" cy="35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102" tIns="37102" rIns="37102" bIns="37102" numCol="1" spcCol="1270" anchor="ctr" anchorCtr="0">
          <a:noAutofit/>
        </a:bodyPr>
        <a:lstStyle/>
        <a:p>
          <a:pPr marL="0" lvl="0" indent="0" algn="l" defTabSz="711200">
            <a:lnSpc>
              <a:spcPct val="100000"/>
            </a:lnSpc>
            <a:spcBef>
              <a:spcPct val="0"/>
            </a:spcBef>
            <a:spcAft>
              <a:spcPct val="35000"/>
            </a:spcAft>
            <a:buNone/>
          </a:pPr>
          <a:r>
            <a:rPr lang="en-GB" sz="1600" kern="1200" dirty="0">
              <a:hlinkClick xmlns:r="http://schemas.openxmlformats.org/officeDocument/2006/relationships" r:id="rId18"/>
            </a:rPr>
            <a:t>Find out more about this role</a:t>
          </a:r>
          <a:endParaRPr lang="en-GB" sz="1600" kern="1200" dirty="0"/>
        </a:p>
      </dsp:txBody>
      <dsp:txXfrm>
        <a:off x="3599680" y="2330198"/>
        <a:ext cx="3487123" cy="35056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16012A-B6B8-1B4B-B3DE-BFA740C7AFDD}" type="datetimeFigureOut">
              <a:rPr lang="en-US" smtClean="0"/>
              <a:t>12/20/2022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BE8983-6ADB-074C-82EC-D9C11D0FB6F2}" type="slidenum">
              <a:rPr lang="en-US" smtClean="0"/>
              <a:t>‹#›</a:t>
            </a:fld>
            <a:endParaRPr lang="en-US"/>
          </a:p>
        </p:txBody>
      </p:sp>
    </p:spTree>
    <p:extLst>
      <p:ext uri="{BB962C8B-B14F-4D97-AF65-F5344CB8AC3E}">
        <p14:creationId xmlns:p14="http://schemas.microsoft.com/office/powerpoint/2010/main" val="1392248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videncehub.northeastlep.co.uk/report/health-and-life-science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71K8b3bDwFs"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youtube.com/watch?v=i_nBSkR64Z4"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www.instituteforapprenticeships.org/occupational-maps/" TargetMode="External"/><Relationship Id="rId3" Type="http://schemas.openxmlformats.org/officeDocument/2006/relationships/hyperlink" Target="https://nationalcareers.service.gov.uk/" TargetMode="External"/><Relationship Id="rId7" Type="http://schemas.openxmlformats.org/officeDocument/2006/relationships/hyperlink" Target="https://www.gov.uk/apply-apprenticeship"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amazingapprenticeships.com/" TargetMode="External"/><Relationship Id="rId5" Type="http://schemas.openxmlformats.org/officeDocument/2006/relationships/hyperlink" Target="https://sciencecouncil.org/" TargetMode="External"/><Relationship Id="rId4" Type="http://schemas.openxmlformats.org/officeDocument/2006/relationships/hyperlink" Target="https://www.prospects.ac.uk/jobs-and-work-experience/job-sectors/science-and-pharmaceutical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Please read accompanying teacher guide before delivering these lesson resources</a:t>
            </a:r>
          </a:p>
        </p:txBody>
      </p:sp>
      <p:sp>
        <p:nvSpPr>
          <p:cNvPr id="4" name="Slide Number Placeholder 3"/>
          <p:cNvSpPr>
            <a:spLocks noGrp="1"/>
          </p:cNvSpPr>
          <p:nvPr>
            <p:ph type="sldNum" sz="quarter" idx="5"/>
          </p:nvPr>
        </p:nvSpPr>
        <p:spPr/>
        <p:txBody>
          <a:bodyPr/>
          <a:lstStyle/>
          <a:p>
            <a:fld id="{E6BE8983-6ADB-074C-82EC-D9C11D0FB6F2}" type="slidenum">
              <a:rPr lang="en-US" smtClean="0"/>
              <a:t>1</a:t>
            </a:fld>
            <a:endParaRPr lang="en-US"/>
          </a:p>
        </p:txBody>
      </p:sp>
    </p:spTree>
    <p:extLst>
      <p:ext uri="{BB962C8B-B14F-4D97-AF65-F5344CB8AC3E}">
        <p14:creationId xmlns:p14="http://schemas.microsoft.com/office/powerpoint/2010/main" val="1871076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https://www.northeastlep.co.uk/</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BE8983-6ADB-074C-82EC-D9C11D0FB6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0895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Employment and enterprise figures quoted based upon ONS 20/21 data. The most up to date labour market data available can be accessed via the North East evidence hub</a:t>
            </a:r>
          </a:p>
          <a:p>
            <a:r>
              <a:rPr lang="en-GB" dirty="0">
                <a:hlinkClick r:id="rId3"/>
              </a:rPr>
              <a:t>Health and life sciences (northeastlep.co.uk)</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BE8983-6ADB-074C-82EC-D9C11D0FB6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9264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watch video and answer questions to share in class discussion </a:t>
            </a:r>
          </a:p>
          <a:p>
            <a:r>
              <a:rPr lang="en-GB" b="1" dirty="0"/>
              <a:t>Please read accompanying teacher briefing guide</a:t>
            </a:r>
          </a:p>
          <a:p>
            <a:r>
              <a:rPr lang="en-GB" dirty="0"/>
              <a:t>North East England is a world leading location for life science businesses to locate and grow (2:16)</a:t>
            </a:r>
          </a:p>
          <a:p>
            <a:r>
              <a:rPr lang="en-GB" dirty="0"/>
              <a:t>https://</a:t>
            </a:r>
            <a:r>
              <a:rPr lang="en-GB" dirty="0" err="1"/>
              <a:t>www.youtube.com</a:t>
            </a:r>
            <a:r>
              <a:rPr lang="en-GB" dirty="0"/>
              <a:t>/</a:t>
            </a:r>
            <a:r>
              <a:rPr lang="en-GB" dirty="0" err="1"/>
              <a:t>watch?app</a:t>
            </a:r>
            <a:r>
              <a:rPr lang="en-GB" dirty="0"/>
              <a:t>=</a:t>
            </a:r>
            <a:r>
              <a:rPr lang="en-GB" dirty="0" err="1"/>
              <a:t>desktop&amp;v</a:t>
            </a:r>
            <a:r>
              <a:rPr lang="en-GB" dirty="0"/>
              <a:t>=SENUSviM7EE&amp;list=PLGVCpm23HHF_z_m8W1dRkwU1BwV2uA5fB</a:t>
            </a:r>
          </a:p>
          <a:p>
            <a:endParaRPr lang="en-GB" dirty="0"/>
          </a:p>
          <a:p>
            <a:r>
              <a:rPr lang="en-GB" dirty="0"/>
              <a:t>CPI = Centre for Process and Innovation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BE8983-6ADB-074C-82EC-D9C11D0FB6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4652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watch videos (teacher can select one which is most relevant to their students if preferred) and answer questions </a:t>
            </a:r>
          </a:p>
          <a:p>
            <a:r>
              <a:rPr lang="en-GB" b="1" dirty="0"/>
              <a:t>See accompanying teacher guide for overview of video content</a:t>
            </a:r>
            <a:endParaRPr lang="en-GB" dirty="0"/>
          </a:p>
          <a:p>
            <a:pPr marL="342900" lvl="0" indent="-342900">
              <a:lnSpc>
                <a:spcPct val="107000"/>
              </a:lnSpc>
              <a:buFont typeface="Symbol" panose="05050102010706020507" pitchFamily="18" charset="2"/>
              <a:buChar char=""/>
            </a:pPr>
            <a:r>
              <a:rPr lang="en-GB" sz="1200" dirty="0">
                <a:effectLst/>
                <a:ea typeface="Calibri" panose="020F0502020204030204" pitchFamily="34" charset="0"/>
              </a:rPr>
              <a:t>Jess, Manufacturing Chemist – High Force Research (2:45)</a:t>
            </a:r>
            <a:endParaRPr lang="en-GB" sz="1200" dirty="0">
              <a:effectLst/>
              <a:ea typeface="Calibri" panose="020F0502020204030204" pitchFamily="34" charset="0"/>
              <a:cs typeface="Calibri" panose="020F0502020204030204"/>
            </a:endParaRP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GB" sz="1200" dirty="0">
                <a:effectLst/>
                <a:ea typeface="Yu Mincho" panose="02020400000000000000" pitchFamily="18" charset="-128"/>
              </a:rPr>
              <a:t>https://www.youtube.com/watch?v=1qQKHGvWq8s</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200" dirty="0">
                <a:effectLst/>
                <a:ea typeface="Yu Mincho" panose="02020400000000000000" pitchFamily="18" charset="-128"/>
              </a:rPr>
              <a:t>Jenny, Manufacturing science and technology team lead – QuantuMDX (3:32)</a:t>
            </a:r>
          </a:p>
          <a:p>
            <a:pPr marL="0" lvl="0" indent="0">
              <a:lnSpc>
                <a:spcPct val="107000"/>
              </a:lnSpc>
              <a:buNone/>
            </a:pPr>
            <a:r>
              <a:rPr lang="en-GB" dirty="0"/>
              <a:t>https://www.youtube.com/watch?v=G1Y3er0vVC4</a:t>
            </a:r>
            <a:endParaRPr lang="en-GB" dirty="0">
              <a:cs typeface="Calibri"/>
            </a:endParaRPr>
          </a:p>
          <a:p>
            <a:pPr marL="342900" lvl="0" indent="-342900">
              <a:lnSpc>
                <a:spcPct val="107000"/>
              </a:lnSpc>
              <a:buFont typeface="Symbol" panose="05050102010706020507" pitchFamily="18" charset="2"/>
              <a:buChar char=""/>
            </a:pPr>
            <a:r>
              <a:rPr lang="en-GB" sz="1200" dirty="0">
                <a:effectLst/>
                <a:ea typeface="Yu Mincho" panose="02020400000000000000" pitchFamily="18" charset="-128"/>
              </a:rPr>
              <a:t>Ben, higher level apprentice, lab scientist CPI (3:02)</a:t>
            </a:r>
            <a:endParaRPr lang="en-GB" sz="1200" b="0" u="none" dirty="0">
              <a:solidFill>
                <a:schemeClr val="tx1"/>
              </a:solidFill>
              <a:effectLst/>
              <a:ea typeface="Yu Mincho" panose="02020400000000000000" pitchFamily="18" charset="-128"/>
            </a:endParaRPr>
          </a:p>
          <a:p>
            <a:pPr marL="0" lvl="0" indent="0">
              <a:lnSpc>
                <a:spcPct val="107000"/>
              </a:lnSpc>
              <a:buFont typeface="Symbol" panose="05050102010706020507" pitchFamily="18" charset="2"/>
              <a:buNone/>
            </a:pPr>
            <a:r>
              <a:rPr lang="en-GB" sz="1200" b="1" u="sng" dirty="0">
                <a:solidFill>
                  <a:srgbClr val="0563C1"/>
                </a:solidFill>
                <a:effectLst/>
                <a:ea typeface="Yu Mincho" panose="02020400000000000000" pitchFamily="18" charset="-128"/>
                <a:hlinkClick r:id="rId3"/>
              </a:rPr>
              <a:t>https://www.youtube.com/watch?v=71K8b3bDwFs</a:t>
            </a:r>
            <a:endParaRPr lang="en-GB" sz="1200" b="1" u="sng" dirty="0">
              <a:solidFill>
                <a:srgbClr val="0563C1"/>
              </a:solidFill>
              <a:effectLst/>
              <a:ea typeface="Yu Mincho" panose="02020400000000000000" pitchFamily="18" charset="-128"/>
            </a:endParaRPr>
          </a:p>
          <a:p>
            <a:pPr marL="342900" lvl="0" indent="-342900">
              <a:lnSpc>
                <a:spcPct val="107000"/>
              </a:lnSpc>
              <a:buFont typeface="Symbol" panose="05050102010706020507" pitchFamily="18" charset="2"/>
              <a:buChar char=""/>
            </a:pPr>
            <a:r>
              <a:rPr lang="en-GB" sz="1200" b="0" dirty="0">
                <a:effectLst/>
                <a:ea typeface="Yu Mincho" panose="02020400000000000000" pitchFamily="18" charset="-128"/>
              </a:rPr>
              <a:t>Libby, Chemical Engineer, CPI (2:01)</a:t>
            </a:r>
            <a:endParaRPr lang="en-GB" sz="1200" b="0" dirty="0">
              <a:effectLst/>
              <a:ea typeface="Calibri" panose="020F0502020204030204" pitchFamily="34" charset="0"/>
            </a:endParaRPr>
          </a:p>
          <a:p>
            <a:pPr marL="0" lvl="0" indent="0">
              <a:lnSpc>
                <a:spcPct val="107000"/>
              </a:lnSpc>
              <a:spcAft>
                <a:spcPts val="800"/>
              </a:spcAft>
              <a:buFont typeface="Symbol" panose="05050102010706020507" pitchFamily="18" charset="2"/>
              <a:buNone/>
            </a:pPr>
            <a:r>
              <a:rPr lang="en-GB" sz="1200" b="1" u="sng" dirty="0">
                <a:solidFill>
                  <a:srgbClr val="0563C1"/>
                </a:solidFill>
                <a:effectLst/>
                <a:ea typeface="Yu Mincho" panose="02020400000000000000" pitchFamily="18" charset="-128"/>
                <a:hlinkClick r:id="rId4"/>
              </a:rPr>
              <a:t>https://www.youtube.com/watch?v=i_nBSkR64Z4</a:t>
            </a:r>
            <a:endParaRPr lang="en-GB" sz="1200" dirty="0">
              <a:effectLst/>
              <a:ea typeface="Calibri" panose="020F0502020204030204" pitchFamily="34" charset="0"/>
            </a:endParaRPr>
          </a:p>
          <a:p>
            <a:endParaRPr lang="en-GB" b="1" dirty="0">
              <a:cs typeface="Calibri"/>
            </a:endParaRPr>
          </a:p>
          <a:p>
            <a:endParaRPr lang="en-US" dirty="0"/>
          </a:p>
        </p:txBody>
      </p:sp>
      <p:sp>
        <p:nvSpPr>
          <p:cNvPr id="4" name="Slide Number Placeholder 3"/>
          <p:cNvSpPr>
            <a:spLocks noGrp="1"/>
          </p:cNvSpPr>
          <p:nvPr>
            <p:ph type="sldNum" sz="quarter" idx="5"/>
          </p:nvPr>
        </p:nvSpPr>
        <p:spPr/>
        <p:txBody>
          <a:bodyPr/>
          <a:lstStyle/>
          <a:p>
            <a:fld id="{E6BE8983-6ADB-074C-82EC-D9C11D0FB6F2}" type="slidenum">
              <a:rPr lang="en-US" smtClean="0"/>
              <a:t>4</a:t>
            </a:fld>
            <a:endParaRPr lang="en-US"/>
          </a:p>
        </p:txBody>
      </p:sp>
    </p:spTree>
    <p:extLst>
      <p:ext uri="{BB962C8B-B14F-4D97-AF65-F5344CB8AC3E}">
        <p14:creationId xmlns:p14="http://schemas.microsoft.com/office/powerpoint/2010/main" val="3802324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GB" dirty="0"/>
              <a:t>Links to similar roles on national careers service website included</a:t>
            </a:r>
          </a:p>
          <a:p>
            <a:pPr marL="228600" indent="-228600">
              <a:buFont typeface="+mj-lt"/>
              <a:buAutoNum type="arabicPeriod"/>
            </a:pPr>
            <a:r>
              <a:rPr lang="en-GB" dirty="0"/>
              <a:t>Analytical Chemist – this role can also be known as a manufacturing chemist or quality assurance analyst</a:t>
            </a:r>
          </a:p>
          <a:p>
            <a:pPr marL="228600" indent="-228600">
              <a:buFont typeface="+mj-lt"/>
              <a:buAutoNum type="arabicPeriod"/>
            </a:pPr>
            <a:r>
              <a:rPr lang="en-GB" dirty="0"/>
              <a:t>Process Engineer – this role can also be known as a chemical engineer, bio-engineer or clinical engineer</a:t>
            </a:r>
          </a:p>
          <a:p>
            <a:pPr marL="228600" indent="-228600">
              <a:buFont typeface="+mj-lt"/>
              <a:buAutoNum type="arabicPeriod"/>
            </a:pPr>
            <a:r>
              <a:rPr lang="en-GB" dirty="0"/>
              <a:t>Quality Assurance Officer – this role can also be known as regulatory affairs manager or qualified person</a:t>
            </a:r>
          </a:p>
          <a:p>
            <a:pPr marL="228600" indent="-228600">
              <a:buFont typeface="+mj-lt"/>
              <a:buAutoNum type="arabicPeriod"/>
            </a:pPr>
            <a:r>
              <a:rPr lang="en-GB" dirty="0"/>
              <a:t>Software Engineer - this role can also be known as electronics and software engineer, or software developer</a:t>
            </a:r>
          </a:p>
          <a:p>
            <a:pPr marL="228600" indent="-228600">
              <a:buFont typeface="+mj-lt"/>
              <a:buAutoNum type="arabicPeriod"/>
            </a:pPr>
            <a:r>
              <a:rPr lang="en-GB" dirty="0"/>
              <a:t>Lab Technician – lab technicians are required with a range of technical skills depending on the business, these range from biology based lab techniques, to chemistry, to calibrating specialist equipment (metrology technician)</a:t>
            </a:r>
          </a:p>
          <a:p>
            <a:pPr marL="228600" indent="-228600">
              <a:buFont typeface="+mj-lt"/>
              <a:buAutoNum type="arabicPeriod"/>
            </a:pPr>
            <a:r>
              <a:rPr lang="en-GB" dirty="0"/>
              <a:t>Life Sciences Project Manager – In addition to general project management skills, this role also requires an understanding of the strict safety regulations which control developing and manufacturing medicines. The employers interviewed reported that the smaller R&amp;D based business preferred candidates with a life sciences background with additional project management skills, while larger pharmaceutical manufacturers looked for qualified project managers who could learn about pharmaceuticals.</a:t>
            </a:r>
          </a:p>
        </p:txBody>
      </p:sp>
      <p:sp>
        <p:nvSpPr>
          <p:cNvPr id="4" name="Slide Number Placeholder 3"/>
          <p:cNvSpPr>
            <a:spLocks noGrp="1"/>
          </p:cNvSpPr>
          <p:nvPr>
            <p:ph type="sldNum" sz="quarter" idx="5"/>
          </p:nvPr>
        </p:nvSpPr>
        <p:spPr/>
        <p:txBody>
          <a:bodyPr/>
          <a:lstStyle/>
          <a:p>
            <a:fld id="{E6BE8983-6ADB-074C-82EC-D9C11D0FB6F2}" type="slidenum">
              <a:rPr lang="en-US" smtClean="0"/>
              <a:t>5</a:t>
            </a:fld>
            <a:endParaRPr lang="en-US"/>
          </a:p>
        </p:txBody>
      </p:sp>
    </p:spTree>
    <p:extLst>
      <p:ext uri="{BB962C8B-B14F-4D97-AF65-F5344CB8AC3E}">
        <p14:creationId xmlns:p14="http://schemas.microsoft.com/office/powerpoint/2010/main" val="941206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u="none"/>
              <a:t>Slide 1 of optional extension task – only use this if you </a:t>
            </a:r>
            <a:r>
              <a:rPr lang="en-US" b="1"/>
              <a:t>would like to </a:t>
            </a:r>
            <a:r>
              <a:rPr lang="en-US" b="1" u="none"/>
              <a:t>turn this into a whole careers lesson rather than starter/plenary. Alternatively this </a:t>
            </a:r>
            <a:r>
              <a:rPr lang="en-US" b="1"/>
              <a:t>activity </a:t>
            </a:r>
            <a:r>
              <a:rPr lang="en-US" b="1" u="none"/>
              <a:t>can be set as home learning.</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Activity – </a:t>
            </a:r>
            <a:r>
              <a:rPr lang="en-US" sz="1200" dirty="0"/>
              <a:t>ask students to pick one of the jobs from the slide and then use the guiding questions on the slide to find out more about it. Websites such as the National Careers Service can be a helpful place to start but links to more detailed information on roles in the life sciences industry can be found on the next slide.</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BE8983-6ADB-074C-82EC-D9C11D0FB6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6279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Slide 2 of optional extension task  - research links</a:t>
            </a:r>
          </a:p>
          <a:p>
            <a:pPr>
              <a:lnSpc>
                <a:spcPct val="120000"/>
              </a:lnSpc>
              <a:spcAft>
                <a:spcPts val="600"/>
              </a:spcAft>
            </a:pPr>
            <a:r>
              <a:rPr lang="en-GB" sz="1200" dirty="0">
                <a:latin typeface="Arial" panose="020B0604020202020204" pitchFamily="34" charset="0"/>
                <a:ea typeface="+mn-lt"/>
                <a:cs typeface="Arial" panose="020B0604020202020204" pitchFamily="34" charset="0"/>
                <a:hlinkClick r:id="rId3"/>
              </a:rPr>
              <a:t>https://nationalcareers.service.gov.uk/</a:t>
            </a:r>
            <a:endParaRPr lang="en-GB" sz="1200" dirty="0">
              <a:latin typeface="Arial" panose="020B0604020202020204" pitchFamily="34" charset="0"/>
              <a:ea typeface="+mn-lt"/>
              <a:cs typeface="Arial" panose="020B0604020202020204" pitchFamily="34" charset="0"/>
            </a:endParaRPr>
          </a:p>
          <a:p>
            <a:pPr>
              <a:lnSpc>
                <a:spcPct val="120000"/>
              </a:lnSpc>
              <a:spcAft>
                <a:spcPts val="600"/>
              </a:spcAft>
            </a:pPr>
            <a:r>
              <a:rPr lang="en-GB" sz="1200" u="sng" dirty="0">
                <a:latin typeface="Arial" panose="020B0604020202020204" pitchFamily="34" charset="0"/>
                <a:ea typeface="+mn-lt"/>
                <a:cs typeface="Arial" panose="020B0604020202020204" pitchFamily="34" charset="0"/>
                <a:hlinkClick r:id="rId4"/>
              </a:rPr>
              <a:t>Overview of the careers in science and pharmaceuticals | Prospects.ac.uk</a:t>
            </a:r>
            <a:endParaRPr lang="en-GB" sz="1200" u="sng" dirty="0">
              <a:latin typeface="Arial" panose="020B0604020202020204" pitchFamily="34" charset="0"/>
              <a:ea typeface="+mn-lt"/>
              <a:cs typeface="Arial" panose="020B0604020202020204" pitchFamily="34" charset="0"/>
            </a:endParaRPr>
          </a:p>
          <a:p>
            <a:pPr>
              <a:lnSpc>
                <a:spcPct val="120000"/>
              </a:lnSpc>
              <a:spcAft>
                <a:spcPts val="600"/>
              </a:spcAft>
            </a:pPr>
            <a:r>
              <a:rPr lang="en-GB" sz="1200" dirty="0">
                <a:latin typeface="Arial" panose="020B0604020202020204" pitchFamily="34" charset="0"/>
                <a:ea typeface="+mn-lt"/>
                <a:cs typeface="Arial" panose="020B0604020202020204" pitchFamily="34" charset="0"/>
                <a:hlinkClick r:id="rId5"/>
              </a:rPr>
              <a:t>https://sciencecouncil.org/</a:t>
            </a:r>
            <a:endParaRPr lang="en-GB" sz="1200" dirty="0">
              <a:latin typeface="Arial" panose="020B0604020202020204" pitchFamily="34" charset="0"/>
              <a:ea typeface="+mn-lt"/>
              <a:cs typeface="Arial" panose="020B0604020202020204" pitchFamily="34" charset="0"/>
            </a:endParaRPr>
          </a:p>
          <a:p>
            <a:pPr>
              <a:lnSpc>
                <a:spcPct val="120000"/>
              </a:lnSpc>
              <a:spcAft>
                <a:spcPts val="600"/>
              </a:spcAft>
            </a:pPr>
            <a:r>
              <a:rPr lang="en-GB" sz="1200" dirty="0">
                <a:latin typeface="Arial" panose="020B0604020202020204" pitchFamily="34" charset="0"/>
                <a:ea typeface="+mn-lt"/>
                <a:cs typeface="Arial" panose="020B0604020202020204" pitchFamily="34" charset="0"/>
                <a:hlinkClick r:id="rId6"/>
              </a:rPr>
              <a:t>https://amazingapprenticeships.com/</a:t>
            </a:r>
            <a:endParaRPr lang="en-GB" sz="1200" dirty="0">
              <a:latin typeface="Arial" panose="020B0604020202020204" pitchFamily="34" charset="0"/>
              <a:cs typeface="Arial" panose="020B0604020202020204" pitchFamily="34" charset="0"/>
            </a:endParaRPr>
          </a:p>
          <a:p>
            <a:pPr>
              <a:lnSpc>
                <a:spcPct val="120000"/>
              </a:lnSpc>
              <a:spcAft>
                <a:spcPts val="600"/>
              </a:spcAft>
            </a:pPr>
            <a:r>
              <a:rPr lang="en-GB" sz="1200" dirty="0">
                <a:latin typeface="Arial" panose="020B0604020202020204" pitchFamily="34" charset="0"/>
                <a:ea typeface="+mn-lt"/>
                <a:cs typeface="Arial" panose="020B0604020202020204" pitchFamily="34" charset="0"/>
                <a:hlinkClick r:id="rId7"/>
              </a:rPr>
              <a:t>https://www.gov.uk/apply-apprenticeship</a:t>
            </a:r>
            <a:endParaRPr lang="en-GB" sz="1200" dirty="0">
              <a:latin typeface="Arial" panose="020B0604020202020204" pitchFamily="34" charset="0"/>
              <a:ea typeface="+mn-lt"/>
              <a:cs typeface="Arial" panose="020B0604020202020204" pitchFamily="34" charset="0"/>
            </a:endParaRPr>
          </a:p>
          <a:p>
            <a:pPr>
              <a:lnSpc>
                <a:spcPct val="120000"/>
              </a:lnSpc>
              <a:spcAft>
                <a:spcPts val="600"/>
              </a:spcAft>
            </a:pPr>
            <a:r>
              <a:rPr lang="en-GB" sz="1200" dirty="0">
                <a:latin typeface="Arial" panose="020B0604020202020204" pitchFamily="34" charset="0"/>
                <a:cs typeface="Arial" panose="020B0604020202020204" pitchFamily="34" charset="0"/>
                <a:hlinkClick r:id="rId8"/>
              </a:rPr>
              <a:t>https://www.instituteforapprenticeships.org/occupational-maps/</a:t>
            </a:r>
            <a:endParaRPr lang="en-GB" sz="1200" dirty="0">
              <a:latin typeface="Arial" panose="020B0604020202020204" pitchFamily="34" charset="0"/>
              <a:cs typeface="Arial" panose="020B0604020202020204" pitchFamily="34" charset="0"/>
            </a:endParaRPr>
          </a:p>
          <a:p>
            <a:pPr>
              <a:lnSpc>
                <a:spcPct val="120000"/>
              </a:lnSpc>
              <a:spcAft>
                <a:spcPts val="600"/>
              </a:spcAft>
            </a:pPr>
            <a:r>
              <a:rPr lang="en-GB" sz="1200" dirty="0">
                <a:latin typeface="Arial" panose="020B0604020202020204" pitchFamily="34" charset="0"/>
                <a:ea typeface="+mn-lt"/>
                <a:cs typeface="Arial" panose="020B0604020202020204" pitchFamily="34" charset="0"/>
              </a:rPr>
              <a:t>https://www.youtube.com/watch?app=desktop&amp;v=f_xAQNNi4pA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BE8983-6ADB-074C-82EC-D9C11D0FB6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1962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to choose curriculum links most appropriate for the topic currently being studied and how this links to the life sciences industry]</a:t>
            </a:r>
          </a:p>
          <a:p>
            <a:r>
              <a:rPr lang="en-GB" b="1" dirty="0"/>
              <a:t>See accompanying teacher briefing guide for suggested curriculum links</a:t>
            </a:r>
          </a:p>
        </p:txBody>
      </p:sp>
      <p:sp>
        <p:nvSpPr>
          <p:cNvPr id="4" name="Slide Number Placeholder 3"/>
          <p:cNvSpPr>
            <a:spLocks noGrp="1"/>
          </p:cNvSpPr>
          <p:nvPr>
            <p:ph type="sldNum" sz="quarter" idx="5"/>
          </p:nvPr>
        </p:nvSpPr>
        <p:spPr/>
        <p:txBody>
          <a:bodyPr/>
          <a:lstStyle/>
          <a:p>
            <a:fld id="{E6BE8983-6ADB-074C-82EC-D9C11D0FB6F2}" type="slidenum">
              <a:rPr lang="en-US" smtClean="0"/>
              <a:t>8</a:t>
            </a:fld>
            <a:endParaRPr lang="en-US"/>
          </a:p>
        </p:txBody>
      </p:sp>
    </p:spTree>
    <p:extLst>
      <p:ext uri="{BB962C8B-B14F-4D97-AF65-F5344CB8AC3E}">
        <p14:creationId xmlns:p14="http://schemas.microsoft.com/office/powerpoint/2010/main" val="2229560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Optional plenary task to follow subject lesson and link to starter activity.</a:t>
            </a:r>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9</a:t>
            </a:fld>
            <a:endParaRPr lang="en-US"/>
          </a:p>
        </p:txBody>
      </p:sp>
    </p:spTree>
    <p:extLst>
      <p:ext uri="{BB962C8B-B14F-4D97-AF65-F5344CB8AC3E}">
        <p14:creationId xmlns:p14="http://schemas.microsoft.com/office/powerpoint/2010/main" val="21423468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3B6A-053F-2F44-BCE1-00D98F109D15}"/>
              </a:ext>
            </a:extLst>
          </p:cNvPr>
          <p:cNvSpPr>
            <a:spLocks noGrp="1"/>
          </p:cNvSpPr>
          <p:nvPr>
            <p:ph type="ctrTitle"/>
          </p:nvPr>
        </p:nvSpPr>
        <p:spPr>
          <a:xfrm>
            <a:off x="506627" y="1122363"/>
            <a:ext cx="10161373" cy="2387600"/>
          </a:xfrm>
          <a:prstGeom prst="rect">
            <a:avLst/>
          </a:prstGeom>
        </p:spPr>
        <p:txBody>
          <a:bodyPr anchor="b"/>
          <a:lstStyle>
            <a:lvl1pPr algn="l">
              <a:defRPr sz="36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427A4A3-16D2-7642-B61E-003CE703AE13}"/>
              </a:ext>
            </a:extLst>
          </p:cNvPr>
          <p:cNvSpPr>
            <a:spLocks noGrp="1"/>
          </p:cNvSpPr>
          <p:nvPr>
            <p:ph type="subTitle" idx="1"/>
          </p:nvPr>
        </p:nvSpPr>
        <p:spPr>
          <a:xfrm>
            <a:off x="506627" y="3602038"/>
            <a:ext cx="10161373"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734572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C8274-0ADB-BF4D-B139-79D1AA726026}"/>
              </a:ext>
            </a:extLst>
          </p:cNvPr>
          <p:cNvSpPr>
            <a:spLocks noGrp="1"/>
          </p:cNvSpPr>
          <p:nvPr>
            <p:ph type="title"/>
          </p:nvPr>
        </p:nvSpPr>
        <p:spPr>
          <a:xfrm>
            <a:off x="457200" y="1205385"/>
            <a:ext cx="10896600" cy="1325563"/>
          </a:xfrm>
          <a:prstGeom prst="rect">
            <a:avLst/>
          </a:prstGeom>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76A5E091-208E-974F-B374-EB2FF4E06197}"/>
              </a:ext>
            </a:extLst>
          </p:cNvPr>
          <p:cNvSpPr>
            <a:spLocks noGrp="1"/>
          </p:cNvSpPr>
          <p:nvPr>
            <p:ph idx="1"/>
          </p:nvPr>
        </p:nvSpPr>
        <p:spPr>
          <a:xfrm>
            <a:off x="457200" y="2817341"/>
            <a:ext cx="10896600" cy="3359621"/>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07186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0536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809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6020B-2AE0-DB43-9394-CC107D49CEDE}"/>
              </a:ext>
            </a:extLst>
          </p:cNvPr>
          <p:cNvSpPr>
            <a:spLocks noGrp="1"/>
          </p:cNvSpPr>
          <p:nvPr>
            <p:ph type="title"/>
          </p:nvPr>
        </p:nvSpPr>
        <p:spPr>
          <a:xfrm>
            <a:off x="831850" y="1709739"/>
            <a:ext cx="10515600" cy="1169386"/>
          </a:xfrm>
          <a:prstGeom prst="rect">
            <a:avLst/>
          </a:prstGeom>
        </p:spPr>
        <p:txBody>
          <a:bodyPr anchor="b"/>
          <a:lstStyle>
            <a:lvl1pPr>
              <a:defRPr sz="3600">
                <a:solidFill>
                  <a:schemeClr val="bg1"/>
                </a:solidFill>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4C78131E-3E36-1849-92EC-B8E63754BB99}"/>
              </a:ext>
            </a:extLst>
          </p:cNvPr>
          <p:cNvSpPr>
            <a:spLocks noGrp="1"/>
          </p:cNvSpPr>
          <p:nvPr>
            <p:ph type="body" idx="1"/>
          </p:nvPr>
        </p:nvSpPr>
        <p:spPr>
          <a:xfrm>
            <a:off x="831850" y="3228782"/>
            <a:ext cx="10515600" cy="1500187"/>
          </a:xfrm>
          <a:prstGeom prst="rect">
            <a:avLst/>
          </a:prstGeo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22285995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9BC2BCEE-9B81-1E44-9CA5-985528CD89B2}"/>
              </a:ext>
            </a:extLst>
          </p:cNvPr>
          <p:cNvSpPr>
            <a:spLocks noGrp="1"/>
          </p:cNvSpPr>
          <p:nvPr>
            <p:ph type="title"/>
          </p:nvPr>
        </p:nvSpPr>
        <p:spPr bwMode="auto">
          <a:xfrm>
            <a:off x="468313" y="126791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GB" altLang="en-US" dirty="0"/>
          </a:p>
        </p:txBody>
      </p:sp>
      <p:sp>
        <p:nvSpPr>
          <p:cNvPr id="19" name="Text Placeholder 2">
            <a:extLst>
              <a:ext uri="{FF2B5EF4-FFF2-40B4-BE49-F238E27FC236}">
                <a16:creationId xmlns:a16="http://schemas.microsoft.com/office/drawing/2014/main" id="{6DC5FC8F-FC26-AE4E-8DBD-255972BD84DF}"/>
              </a:ext>
            </a:extLst>
          </p:cNvPr>
          <p:cNvSpPr>
            <a:spLocks noGrp="1"/>
          </p:cNvSpPr>
          <p:nvPr>
            <p:ph type="body" idx="1"/>
          </p:nvPr>
        </p:nvSpPr>
        <p:spPr bwMode="auto">
          <a:xfrm>
            <a:off x="457200" y="2564904"/>
            <a:ext cx="82296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152902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65" r:id="rId4"/>
    <p:sldLayoutId id="2147483651" r:id="rId5"/>
  </p:sldLayoutIdLst>
  <p:txStyles>
    <p:titleStyle>
      <a:lvl1pPr algn="l" defTabSz="914400" rtl="0" eaLnBrk="1" latinLnBrk="0" hangingPunct="1">
        <a:lnSpc>
          <a:spcPct val="90000"/>
        </a:lnSpc>
        <a:spcBef>
          <a:spcPct val="0"/>
        </a:spcBef>
        <a:buNone/>
        <a:defRPr sz="3600" b="1" kern="1200">
          <a:solidFill>
            <a:srgbClr val="8D0E5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ortheastlep.co.uk/"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app=desktop&amp;v=SENUSviM7EE&amp;list=PLGVCpm23HHF_z_m8W1dRkwU1BwV2uA5fB"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1qQKHGvWq8s" TargetMode="External"/><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youtube.com/watch?v=i_nBSkR64Z4" TargetMode="External"/><Relationship Id="rId5" Type="http://schemas.openxmlformats.org/officeDocument/2006/relationships/hyperlink" Target="https://www.youtube.com/watch?v=71K8b3bDwFs" TargetMode="External"/><Relationship Id="rId4" Type="http://schemas.openxmlformats.org/officeDocument/2006/relationships/hyperlink" Target="https://www.youtube.com/watch?v=G1Y3er0vVC4" TargetMode="Externa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www.northeastlep.co.uk/health-and-life-sciences-career-pathways-for-shortage-roles/" TargetMode="External"/><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bionow.co.uk/jobs" TargetMode="External"/><Relationship Id="rId13" Type="http://schemas.openxmlformats.org/officeDocument/2006/relationships/hyperlink" Target="https://newcastle.crf.nihr.ac.uk/skills-and-workforce-development/" TargetMode="External"/><Relationship Id="rId18" Type="http://schemas.openxmlformats.org/officeDocument/2006/relationships/hyperlink" Target="https://www.gov.uk/apply-apprenticeship" TargetMode="External"/><Relationship Id="rId26" Type="http://schemas.openxmlformats.org/officeDocument/2006/relationships/hyperlink" Target="https://newcellsbiotech.co.uk/careers/" TargetMode="External"/><Relationship Id="rId3" Type="http://schemas.openxmlformats.org/officeDocument/2006/relationships/hyperlink" Target="https://www.quantumdx.com/careers/" TargetMode="External"/><Relationship Id="rId21" Type="http://schemas.openxmlformats.org/officeDocument/2006/relationships/hyperlink" Target="https://onyxipca.com/about-us/careers/" TargetMode="External"/><Relationship Id="rId7" Type="http://schemas.openxmlformats.org/officeDocument/2006/relationships/hyperlink" Target="https://commercial.newcastle-hospitals.nhs.uk/our-services/innovation-lab/" TargetMode="External"/><Relationship Id="rId12" Type="http://schemas.openxmlformats.org/officeDocument/2006/relationships/hyperlink" Target="https://www.ahsnnetwork.com/careers" TargetMode="External"/><Relationship Id="rId17" Type="http://schemas.openxmlformats.org/officeDocument/2006/relationships/hyperlink" Target="https://amazingapprenticeships.com/" TargetMode="External"/><Relationship Id="rId25" Type="http://schemas.openxmlformats.org/officeDocument/2006/relationships/hyperlink" Target="https://alcyomics.com/about-us/our-history/" TargetMode="External"/><Relationship Id="rId2" Type="http://schemas.openxmlformats.org/officeDocument/2006/relationships/notesSlide" Target="../notesSlides/notesSlide7.xml"/><Relationship Id="rId16" Type="http://schemas.openxmlformats.org/officeDocument/2006/relationships/hyperlink" Target="https://sciencecouncil.org/" TargetMode="External"/><Relationship Id="rId20" Type="http://schemas.openxmlformats.org/officeDocument/2006/relationships/hyperlink" Target="https://www.youtube.com/watch?v=f_xAQNNi4pA" TargetMode="External"/><Relationship Id="rId29" Type="http://schemas.openxmlformats.org/officeDocument/2006/relationships/hyperlink" Target="https://polyphotonix.com/" TargetMode="External"/><Relationship Id="rId1" Type="http://schemas.openxmlformats.org/officeDocument/2006/relationships/slideLayout" Target="../slideLayouts/slideLayout2.xml"/><Relationship Id="rId6" Type="http://schemas.openxmlformats.org/officeDocument/2006/relationships/hyperlink" Target="https://iksuda.com/about-us/" TargetMode="External"/><Relationship Id="rId11" Type="http://schemas.openxmlformats.org/officeDocument/2006/relationships/hyperlink" Target="https://www.northeasttechnologypark.com/" TargetMode="External"/><Relationship Id="rId24" Type="http://schemas.openxmlformats.org/officeDocument/2006/relationships/hyperlink" Target="https://www.glycoscoredx.co.uk/" TargetMode="External"/><Relationship Id="rId32" Type="http://schemas.openxmlformats.org/officeDocument/2006/relationships/hyperlink" Target="https://www.definitionip.com/" TargetMode="External"/><Relationship Id="rId5" Type="http://schemas.openxmlformats.org/officeDocument/2006/relationships/hyperlink" Target="https://www.uk-cpi.com/careers" TargetMode="External"/><Relationship Id="rId15" Type="http://schemas.openxmlformats.org/officeDocument/2006/relationships/hyperlink" Target="https://nationalcareers.service.gov.uk/" TargetMode="External"/><Relationship Id="rId23" Type="http://schemas.openxmlformats.org/officeDocument/2006/relationships/hyperlink" Target="https://amlo-biosciences.com/" TargetMode="External"/><Relationship Id="rId28" Type="http://schemas.openxmlformats.org/officeDocument/2006/relationships/hyperlink" Target="https://www.kromek.com/" TargetMode="External"/><Relationship Id="rId10" Type="http://schemas.openxmlformats.org/officeDocument/2006/relationships/hyperlink" Target="https://www.thebiospherenewcastle.co.uk/whos-here/" TargetMode="External"/><Relationship Id="rId19" Type="http://schemas.openxmlformats.org/officeDocument/2006/relationships/hyperlink" Target="https://www.instituteforapprenticeships.org/occupational-maps/" TargetMode="External"/><Relationship Id="rId31" Type="http://schemas.openxmlformats.org/officeDocument/2006/relationships/hyperlink" Target="https://ibexinnovations.co.uk/" TargetMode="External"/><Relationship Id="rId4" Type="http://schemas.openxmlformats.org/officeDocument/2006/relationships/hyperlink" Target="https://highforceresearch.com/career-opportunities/" TargetMode="External"/><Relationship Id="rId9" Type="http://schemas.openxmlformats.org/officeDocument/2006/relationships/hyperlink" Target="https://www.bioindustry.org/bia-membership/sector-jobs.html" TargetMode="External"/><Relationship Id="rId14" Type="http://schemas.openxmlformats.org/officeDocument/2006/relationships/hyperlink" Target="https://www.prospects.ac.uk/jobs-and-work-experience/job-sectors/science-and-pharmaceuticals" TargetMode="External"/><Relationship Id="rId22" Type="http://schemas.openxmlformats.org/officeDocument/2006/relationships/hyperlink" Target="https://lightox.co.uk/" TargetMode="External"/><Relationship Id="rId27" Type="http://schemas.openxmlformats.org/officeDocument/2006/relationships/hyperlink" Target="https://www.femeda.com/" TargetMode="External"/><Relationship Id="rId30" Type="http://schemas.openxmlformats.org/officeDocument/2006/relationships/hyperlink" Target="https://www.3dbiotissues.co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youtube.com/watch?v=f_xAQNNi4pA" TargetMode="External"/><Relationship Id="rId13" Type="http://schemas.openxmlformats.org/officeDocument/2006/relationships/hyperlink" Target="https://sciencecouncil.org/careers-from-science/qualification-choices/" TargetMode="External"/><Relationship Id="rId3" Type="http://schemas.openxmlformats.org/officeDocument/2006/relationships/hyperlink" Target="https://nationalcareers.service.gov.uk/" TargetMode="External"/><Relationship Id="rId7" Type="http://schemas.openxmlformats.org/officeDocument/2006/relationships/hyperlink" Target="https://www.instituteforapprenticeships.org/occupational-maps/" TargetMode="External"/><Relationship Id="rId12" Type="http://schemas.openxmlformats.org/officeDocument/2006/relationships/hyperlink" Target="https://learnliveuk.com/careers-in-the-curriculum-where-can-science-take-you/" TargetMode="External"/><Relationship Id="rId2" Type="http://schemas.openxmlformats.org/officeDocument/2006/relationships/notesSlide" Target="../notesSlides/notesSlide9.xml"/><Relationship Id="rId16"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hyperlink" Target="https://www.gov.uk/apply-apprenticeship" TargetMode="External"/><Relationship Id="rId11" Type="http://schemas.openxmlformats.org/officeDocument/2006/relationships/hyperlink" Target="https://careers.nuth.nhs.uk/your-career/integrated-covid-hub-north-east" TargetMode="External"/><Relationship Id="rId5" Type="http://schemas.openxmlformats.org/officeDocument/2006/relationships/hyperlink" Target="https://amazingapprenticeships.com/" TargetMode="External"/><Relationship Id="rId15" Type="http://schemas.openxmlformats.org/officeDocument/2006/relationships/hyperlink" Target="https://www.bioindustry.org/bia-membership/sector-jobs.html" TargetMode="External"/><Relationship Id="rId10" Type="http://schemas.openxmlformats.org/officeDocument/2006/relationships/hyperlink" Target="https://www.youtube.com/watch?v=heh7osA8ehQ" TargetMode="External"/><Relationship Id="rId4" Type="http://schemas.openxmlformats.org/officeDocument/2006/relationships/hyperlink" Target="https://www.prospects.ac.uk/jobs-and-work-experience/job-sectors/science-and-pharmaceuticals" TargetMode="External"/><Relationship Id="rId9" Type="http://schemas.openxmlformats.org/officeDocument/2006/relationships/hyperlink" Target="https://www.northeastlep.co.uk/key-sectors/health-and-life-sciences/" TargetMode="External"/><Relationship Id="rId14" Type="http://schemas.openxmlformats.org/officeDocument/2006/relationships/hyperlink" Target="https://bionow.co.uk/job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BE2C8-31AB-D04E-A96F-1FAB4A57F2D9}"/>
              </a:ext>
            </a:extLst>
          </p:cNvPr>
          <p:cNvSpPr>
            <a:spLocks noGrp="1"/>
          </p:cNvSpPr>
          <p:nvPr>
            <p:ph type="ctrTitle"/>
          </p:nvPr>
        </p:nvSpPr>
        <p:spPr>
          <a:xfrm>
            <a:off x="506628" y="1122363"/>
            <a:ext cx="8392046" cy="2387600"/>
          </a:xfrm>
        </p:spPr>
        <p:txBody>
          <a:bodyPr/>
          <a:lstStyle/>
          <a:p>
            <a:r>
              <a:rPr lang="en-US" dirty="0"/>
              <a:t>Careers in the North East health </a:t>
            </a:r>
            <a:br>
              <a:rPr lang="en-US" dirty="0"/>
            </a:br>
            <a:r>
              <a:rPr lang="en-US" dirty="0"/>
              <a:t>and life sciences sector</a:t>
            </a:r>
          </a:p>
        </p:txBody>
      </p:sp>
      <p:sp>
        <p:nvSpPr>
          <p:cNvPr id="3" name="Subtitle 2">
            <a:extLst>
              <a:ext uri="{FF2B5EF4-FFF2-40B4-BE49-F238E27FC236}">
                <a16:creationId xmlns:a16="http://schemas.microsoft.com/office/drawing/2014/main" id="{FD8145C1-7EA4-BB43-8F70-212827E96F8A}"/>
              </a:ext>
            </a:extLst>
          </p:cNvPr>
          <p:cNvSpPr>
            <a:spLocks noGrp="1"/>
          </p:cNvSpPr>
          <p:nvPr>
            <p:ph type="subTitle" idx="1"/>
          </p:nvPr>
        </p:nvSpPr>
        <p:spPr>
          <a:xfrm>
            <a:off x="506628" y="3602038"/>
            <a:ext cx="6730514" cy="1655762"/>
          </a:xfrm>
        </p:spPr>
        <p:txBody>
          <a:bodyPr/>
          <a:lstStyle/>
          <a:p>
            <a:r>
              <a:rPr lang="en-GB" dirty="0"/>
              <a:t>Life sciences</a:t>
            </a:r>
          </a:p>
        </p:txBody>
      </p:sp>
    </p:spTree>
    <p:extLst>
      <p:ext uri="{BB962C8B-B14F-4D97-AF65-F5344CB8AC3E}">
        <p14:creationId xmlns:p14="http://schemas.microsoft.com/office/powerpoint/2010/main" val="1210193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3"/>
            <a:extLst>
              <a:ext uri="{FF2B5EF4-FFF2-40B4-BE49-F238E27FC236}">
                <a16:creationId xmlns:a16="http://schemas.microsoft.com/office/drawing/2014/main" id="{79B87E4F-1BA1-46FB-B8B8-EA83CF25A2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273" y="2605087"/>
            <a:ext cx="4552950" cy="164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111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7D56A-B671-4F4B-A87A-C3BB2CC12127}"/>
              </a:ext>
            </a:extLst>
          </p:cNvPr>
          <p:cNvSpPr>
            <a:spLocks noGrp="1"/>
          </p:cNvSpPr>
          <p:nvPr>
            <p:ph type="title"/>
          </p:nvPr>
        </p:nvSpPr>
        <p:spPr>
          <a:xfrm>
            <a:off x="379141" y="185764"/>
            <a:ext cx="10896600" cy="1325563"/>
          </a:xfrm>
        </p:spPr>
        <p:txBody>
          <a:bodyPr/>
          <a:lstStyle/>
          <a:p>
            <a:r>
              <a:rPr lang="en-US" sz="3200" dirty="0"/>
              <a:t>The health and life sciences sector in the North East</a:t>
            </a:r>
            <a:endParaRPr lang="en-GB" sz="3200" dirty="0"/>
          </a:p>
        </p:txBody>
      </p:sp>
      <p:sp>
        <p:nvSpPr>
          <p:cNvPr id="6" name="TextBox 5">
            <a:extLst>
              <a:ext uri="{FF2B5EF4-FFF2-40B4-BE49-F238E27FC236}">
                <a16:creationId xmlns:a16="http://schemas.microsoft.com/office/drawing/2014/main" id="{E678033E-2C47-A344-8AD5-E57B1960E9D4}"/>
              </a:ext>
            </a:extLst>
          </p:cNvPr>
          <p:cNvSpPr txBox="1"/>
          <p:nvPr/>
        </p:nvSpPr>
        <p:spPr>
          <a:xfrm>
            <a:off x="503582" y="1361158"/>
            <a:ext cx="10230680" cy="584775"/>
          </a:xfrm>
          <a:prstGeom prst="rect">
            <a:avLst/>
          </a:prstGeom>
          <a:noFill/>
        </p:spPr>
        <p:txBody>
          <a:bodyPr wrap="square">
            <a:spAutoFit/>
          </a:bodyPr>
          <a:lstStyle/>
          <a:p>
            <a:pPr marL="0" indent="0">
              <a:buNone/>
            </a:pPr>
            <a:r>
              <a:rPr lang="en-GB" sz="1600" b="1" dirty="0">
                <a:latin typeface="Arial"/>
                <a:cs typeface="Arial"/>
              </a:rPr>
              <a:t>Health and life sciences is a sector of strategic importance to the North East economy, due to our exceptional health and life science assets and strengths in medicines manufacturing. </a:t>
            </a:r>
          </a:p>
        </p:txBody>
      </p:sp>
      <p:sp>
        <p:nvSpPr>
          <p:cNvPr id="7" name="TextBox 6">
            <a:extLst>
              <a:ext uri="{FF2B5EF4-FFF2-40B4-BE49-F238E27FC236}">
                <a16:creationId xmlns:a16="http://schemas.microsoft.com/office/drawing/2014/main" id="{D23B46A2-EDB3-DF4F-9662-AAD4724CD83A}"/>
              </a:ext>
            </a:extLst>
          </p:cNvPr>
          <p:cNvSpPr txBox="1"/>
          <p:nvPr/>
        </p:nvSpPr>
        <p:spPr>
          <a:xfrm>
            <a:off x="557561" y="3850062"/>
            <a:ext cx="1839952" cy="1384995"/>
          </a:xfrm>
          <a:prstGeom prst="rect">
            <a:avLst/>
          </a:prstGeom>
          <a:noFill/>
        </p:spPr>
        <p:txBody>
          <a:bodyPr wrap="square">
            <a:spAutoFit/>
          </a:bodyPr>
          <a:lstStyle/>
          <a:p>
            <a:pPr algn="ctr"/>
            <a:r>
              <a:rPr lang="en-GB" sz="1200" dirty="0">
                <a:latin typeface="Arial"/>
                <a:cs typeface="Arial"/>
              </a:rPr>
              <a:t>There are </a:t>
            </a:r>
            <a:r>
              <a:rPr lang="en-GB" sz="1200" b="1" dirty="0">
                <a:latin typeface="Arial"/>
                <a:cs typeface="Arial"/>
              </a:rPr>
              <a:t>over 5000 people employed in over 250 health and life sciences businesses </a:t>
            </a:r>
            <a:r>
              <a:rPr lang="en-GB" sz="1200" dirty="0">
                <a:latin typeface="Arial"/>
                <a:cs typeface="Arial"/>
              </a:rPr>
              <a:t>in our region and this is growing</a:t>
            </a:r>
          </a:p>
        </p:txBody>
      </p:sp>
      <p:pic>
        <p:nvPicPr>
          <p:cNvPr id="8" name="Picture 7" descr="Map&#10;&#10;Description automatically generated">
            <a:extLst>
              <a:ext uri="{FF2B5EF4-FFF2-40B4-BE49-F238E27FC236}">
                <a16:creationId xmlns:a16="http://schemas.microsoft.com/office/drawing/2014/main" id="{482DFD69-EE9B-C546-9D68-C593FDDC97BC}"/>
              </a:ext>
            </a:extLst>
          </p:cNvPr>
          <p:cNvPicPr>
            <a:picLocks noChangeAspect="1"/>
          </p:cNvPicPr>
          <p:nvPr/>
        </p:nvPicPr>
        <p:blipFill>
          <a:blip r:embed="rId3"/>
          <a:stretch>
            <a:fillRect/>
          </a:stretch>
        </p:blipFill>
        <p:spPr>
          <a:xfrm>
            <a:off x="875612" y="2403257"/>
            <a:ext cx="992460" cy="1343638"/>
          </a:xfrm>
          <a:prstGeom prst="rect">
            <a:avLst/>
          </a:prstGeom>
        </p:spPr>
      </p:pic>
      <p:sp>
        <p:nvSpPr>
          <p:cNvPr id="9" name="TextBox 8">
            <a:extLst>
              <a:ext uri="{FF2B5EF4-FFF2-40B4-BE49-F238E27FC236}">
                <a16:creationId xmlns:a16="http://schemas.microsoft.com/office/drawing/2014/main" id="{30F40A0F-D0BD-A240-806B-3AB381513423}"/>
              </a:ext>
            </a:extLst>
          </p:cNvPr>
          <p:cNvSpPr txBox="1"/>
          <p:nvPr/>
        </p:nvSpPr>
        <p:spPr>
          <a:xfrm>
            <a:off x="2777018" y="3850062"/>
            <a:ext cx="2000109" cy="1754326"/>
          </a:xfrm>
          <a:prstGeom prst="rect">
            <a:avLst/>
          </a:prstGeom>
          <a:noFill/>
        </p:spPr>
        <p:txBody>
          <a:bodyPr wrap="square">
            <a:spAutoFit/>
          </a:bodyPr>
          <a:lstStyle/>
          <a:p>
            <a:pPr algn="ctr"/>
            <a:r>
              <a:rPr lang="en-GB" sz="1200" b="1" dirty="0">
                <a:latin typeface="Arial"/>
                <a:cs typeface="Arial"/>
              </a:rPr>
              <a:t>North East England </a:t>
            </a:r>
          </a:p>
          <a:p>
            <a:pPr algn="ctr"/>
            <a:r>
              <a:rPr lang="en-GB" sz="1200" b="1" dirty="0">
                <a:latin typeface="Arial"/>
                <a:cs typeface="Arial"/>
              </a:rPr>
              <a:t>is a major centre </a:t>
            </a:r>
          </a:p>
          <a:p>
            <a:pPr algn="ctr"/>
            <a:r>
              <a:rPr lang="en-GB" sz="1200" b="1" dirty="0">
                <a:latin typeface="Arial"/>
                <a:cs typeface="Arial"/>
              </a:rPr>
              <a:t>for medicines manufacturing </a:t>
            </a:r>
            <a:r>
              <a:rPr lang="en-GB" sz="1200" dirty="0">
                <a:latin typeface="Arial"/>
                <a:cs typeface="Arial"/>
              </a:rPr>
              <a:t>with companies across our region making a vital contribution to the supply of essential medicines across the world</a:t>
            </a:r>
          </a:p>
        </p:txBody>
      </p:sp>
      <p:sp>
        <p:nvSpPr>
          <p:cNvPr id="10" name="TextBox 9">
            <a:extLst>
              <a:ext uri="{FF2B5EF4-FFF2-40B4-BE49-F238E27FC236}">
                <a16:creationId xmlns:a16="http://schemas.microsoft.com/office/drawing/2014/main" id="{1F76FE3C-AD09-F94C-884B-641C5F20C650}"/>
              </a:ext>
            </a:extLst>
          </p:cNvPr>
          <p:cNvSpPr txBox="1"/>
          <p:nvPr/>
        </p:nvSpPr>
        <p:spPr>
          <a:xfrm>
            <a:off x="7376089" y="3850062"/>
            <a:ext cx="1839952" cy="1938992"/>
          </a:xfrm>
          <a:prstGeom prst="rect">
            <a:avLst/>
          </a:prstGeom>
          <a:noFill/>
        </p:spPr>
        <p:txBody>
          <a:bodyPr wrap="square">
            <a:spAutoFit/>
          </a:bodyPr>
          <a:lstStyle/>
          <a:p>
            <a:pPr algn="ctr"/>
            <a:r>
              <a:rPr lang="en-GB" sz="1200" b="1" dirty="0">
                <a:latin typeface="Arial"/>
                <a:cs typeface="Arial"/>
              </a:rPr>
              <a:t>Several world class research and innovation centres are based here in the North East </a:t>
            </a:r>
            <a:r>
              <a:rPr lang="en-GB" sz="1200" dirty="0">
                <a:latin typeface="Arial"/>
                <a:cs typeface="Arial"/>
              </a:rPr>
              <a:t>including; the Centre for Life, the Centre for Process and Innovation and the National Innovation Centre for Ageing</a:t>
            </a:r>
          </a:p>
        </p:txBody>
      </p:sp>
      <p:sp>
        <p:nvSpPr>
          <p:cNvPr id="12" name="TextBox 11">
            <a:extLst>
              <a:ext uri="{FF2B5EF4-FFF2-40B4-BE49-F238E27FC236}">
                <a16:creationId xmlns:a16="http://schemas.microsoft.com/office/drawing/2014/main" id="{00C033C5-48BF-B944-884E-D52B83574A09}"/>
              </a:ext>
            </a:extLst>
          </p:cNvPr>
          <p:cNvSpPr txBox="1"/>
          <p:nvPr/>
        </p:nvSpPr>
        <p:spPr>
          <a:xfrm>
            <a:off x="9595545" y="3850062"/>
            <a:ext cx="1839952" cy="1200329"/>
          </a:xfrm>
          <a:prstGeom prst="rect">
            <a:avLst/>
          </a:prstGeom>
          <a:noFill/>
        </p:spPr>
        <p:txBody>
          <a:bodyPr wrap="square">
            <a:spAutoFit/>
          </a:bodyPr>
          <a:lstStyle/>
          <a:p>
            <a:pPr algn="ctr"/>
            <a:r>
              <a:rPr lang="en-GB" sz="1200" dirty="0">
                <a:latin typeface="Arial"/>
                <a:cs typeface="Arial"/>
              </a:rPr>
              <a:t>Our hospital trusts </a:t>
            </a:r>
          </a:p>
          <a:p>
            <a:pPr algn="ctr"/>
            <a:r>
              <a:rPr lang="en-GB" sz="1200" dirty="0">
                <a:latin typeface="Arial"/>
                <a:cs typeface="Arial"/>
              </a:rPr>
              <a:t>have a </a:t>
            </a:r>
            <a:r>
              <a:rPr lang="en-GB" sz="1200" b="1" dirty="0">
                <a:latin typeface="Arial"/>
                <a:cs typeface="Arial"/>
              </a:rPr>
              <a:t>worldwide reputation </a:t>
            </a:r>
            <a:r>
              <a:rPr lang="en-GB" sz="1200" dirty="0">
                <a:latin typeface="Arial"/>
                <a:cs typeface="Arial"/>
              </a:rPr>
              <a:t>for the quality and range of their clinical research and facilities</a:t>
            </a:r>
          </a:p>
        </p:txBody>
      </p:sp>
      <p:sp>
        <p:nvSpPr>
          <p:cNvPr id="13" name="TextBox 12">
            <a:extLst>
              <a:ext uri="{FF2B5EF4-FFF2-40B4-BE49-F238E27FC236}">
                <a16:creationId xmlns:a16="http://schemas.microsoft.com/office/drawing/2014/main" id="{9E9817F1-2E97-E643-B39B-C35BB835631E}"/>
              </a:ext>
            </a:extLst>
          </p:cNvPr>
          <p:cNvSpPr txBox="1"/>
          <p:nvPr/>
        </p:nvSpPr>
        <p:spPr>
          <a:xfrm>
            <a:off x="5156632" y="3850062"/>
            <a:ext cx="1839952" cy="1938992"/>
          </a:xfrm>
          <a:prstGeom prst="rect">
            <a:avLst/>
          </a:prstGeom>
          <a:noFill/>
        </p:spPr>
        <p:txBody>
          <a:bodyPr wrap="square">
            <a:spAutoFit/>
          </a:bodyPr>
          <a:lstStyle/>
          <a:p>
            <a:pPr algn="ctr"/>
            <a:r>
              <a:rPr lang="en-GB" sz="1200" b="1" dirty="0">
                <a:latin typeface="Arial"/>
                <a:cs typeface="Arial"/>
              </a:rPr>
              <a:t>Our region is home to a thriving community of innovative life sciences businesses,</a:t>
            </a:r>
            <a:r>
              <a:rPr lang="en-GB" sz="1200" dirty="0">
                <a:latin typeface="Arial"/>
                <a:cs typeface="Arial"/>
              </a:rPr>
              <a:t> developing new treatments and technologies to diagnose, prevent, and treat diseases such as cancer and COVID-19</a:t>
            </a:r>
          </a:p>
        </p:txBody>
      </p:sp>
      <p:pic>
        <p:nvPicPr>
          <p:cNvPr id="15" name="Picture 14" descr="Icon&#10;&#10;Description automatically generated">
            <a:extLst>
              <a:ext uri="{FF2B5EF4-FFF2-40B4-BE49-F238E27FC236}">
                <a16:creationId xmlns:a16="http://schemas.microsoft.com/office/drawing/2014/main" id="{B3115E72-34DC-CA48-9BF5-EBE3EAF584C6}"/>
              </a:ext>
            </a:extLst>
          </p:cNvPr>
          <p:cNvPicPr>
            <a:picLocks noChangeAspect="1"/>
          </p:cNvPicPr>
          <p:nvPr/>
        </p:nvPicPr>
        <p:blipFill>
          <a:blip r:embed="rId4"/>
          <a:stretch>
            <a:fillRect/>
          </a:stretch>
        </p:blipFill>
        <p:spPr>
          <a:xfrm>
            <a:off x="3128078" y="2361607"/>
            <a:ext cx="1197059" cy="1343638"/>
          </a:xfrm>
          <a:prstGeom prst="rect">
            <a:avLst/>
          </a:prstGeom>
        </p:spPr>
      </p:pic>
      <p:pic>
        <p:nvPicPr>
          <p:cNvPr id="18" name="Picture 17" descr="Icon&#10;&#10;Description automatically generated">
            <a:extLst>
              <a:ext uri="{FF2B5EF4-FFF2-40B4-BE49-F238E27FC236}">
                <a16:creationId xmlns:a16="http://schemas.microsoft.com/office/drawing/2014/main" id="{D057F0FC-D9DA-3742-82A9-F8E224F0A343}"/>
              </a:ext>
            </a:extLst>
          </p:cNvPr>
          <p:cNvPicPr>
            <a:picLocks noChangeAspect="1"/>
          </p:cNvPicPr>
          <p:nvPr/>
        </p:nvPicPr>
        <p:blipFill>
          <a:blip r:embed="rId5"/>
          <a:stretch>
            <a:fillRect/>
          </a:stretch>
        </p:blipFill>
        <p:spPr>
          <a:xfrm>
            <a:off x="5585143" y="2437468"/>
            <a:ext cx="1035852" cy="1140939"/>
          </a:xfrm>
          <a:prstGeom prst="rect">
            <a:avLst/>
          </a:prstGeom>
        </p:spPr>
      </p:pic>
      <p:pic>
        <p:nvPicPr>
          <p:cNvPr id="20" name="Picture 19" descr="Icon&#10;&#10;Description automatically generated">
            <a:extLst>
              <a:ext uri="{FF2B5EF4-FFF2-40B4-BE49-F238E27FC236}">
                <a16:creationId xmlns:a16="http://schemas.microsoft.com/office/drawing/2014/main" id="{60E20C09-22C8-AF46-96E5-DA3F1DB061C2}"/>
              </a:ext>
            </a:extLst>
          </p:cNvPr>
          <p:cNvPicPr>
            <a:picLocks noChangeAspect="1"/>
          </p:cNvPicPr>
          <p:nvPr/>
        </p:nvPicPr>
        <p:blipFill>
          <a:blip r:embed="rId6"/>
          <a:stretch>
            <a:fillRect/>
          </a:stretch>
        </p:blipFill>
        <p:spPr>
          <a:xfrm>
            <a:off x="7760242" y="2361607"/>
            <a:ext cx="1216613" cy="1294601"/>
          </a:xfrm>
          <a:prstGeom prst="rect">
            <a:avLst/>
          </a:prstGeom>
        </p:spPr>
      </p:pic>
      <p:pic>
        <p:nvPicPr>
          <p:cNvPr id="22" name="Picture 21" descr="A picture containing text, clipart&#10;&#10;Description automatically generated">
            <a:extLst>
              <a:ext uri="{FF2B5EF4-FFF2-40B4-BE49-F238E27FC236}">
                <a16:creationId xmlns:a16="http://schemas.microsoft.com/office/drawing/2014/main" id="{B912E0D9-6889-7C46-8D53-94A9903409D2}"/>
              </a:ext>
            </a:extLst>
          </p:cNvPr>
          <p:cNvPicPr>
            <a:picLocks noChangeAspect="1"/>
          </p:cNvPicPr>
          <p:nvPr/>
        </p:nvPicPr>
        <p:blipFill>
          <a:blip r:embed="rId7"/>
          <a:stretch>
            <a:fillRect/>
          </a:stretch>
        </p:blipFill>
        <p:spPr>
          <a:xfrm>
            <a:off x="9931265" y="2543201"/>
            <a:ext cx="1168512" cy="1063749"/>
          </a:xfrm>
          <a:prstGeom prst="rect">
            <a:avLst/>
          </a:prstGeom>
        </p:spPr>
      </p:pic>
      <p:cxnSp>
        <p:nvCxnSpPr>
          <p:cNvPr id="24" name="Straight Connector 23">
            <a:extLst>
              <a:ext uri="{FF2B5EF4-FFF2-40B4-BE49-F238E27FC236}">
                <a16:creationId xmlns:a16="http://schemas.microsoft.com/office/drawing/2014/main" id="{EDB7BE70-E5A3-B048-B7FB-15D9858C573C}"/>
              </a:ext>
            </a:extLst>
          </p:cNvPr>
          <p:cNvCxnSpPr/>
          <p:nvPr/>
        </p:nvCxnSpPr>
        <p:spPr>
          <a:xfrm>
            <a:off x="2569791" y="2266122"/>
            <a:ext cx="0" cy="3338266"/>
          </a:xfrm>
          <a:prstGeom prst="line">
            <a:avLst/>
          </a:prstGeom>
          <a:ln w="3175">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B8B347B-22F3-F144-9286-3619A72F9A8A}"/>
              </a:ext>
            </a:extLst>
          </p:cNvPr>
          <p:cNvCxnSpPr/>
          <p:nvPr/>
        </p:nvCxnSpPr>
        <p:spPr>
          <a:xfrm>
            <a:off x="4928678" y="2266122"/>
            <a:ext cx="0" cy="3338266"/>
          </a:xfrm>
          <a:prstGeom prst="line">
            <a:avLst/>
          </a:prstGeom>
          <a:ln w="3175">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AD10573-7DA9-934B-B18F-BA8D48910335}"/>
              </a:ext>
            </a:extLst>
          </p:cNvPr>
          <p:cNvCxnSpPr/>
          <p:nvPr/>
        </p:nvCxnSpPr>
        <p:spPr>
          <a:xfrm>
            <a:off x="7141791" y="2266122"/>
            <a:ext cx="0" cy="3338266"/>
          </a:xfrm>
          <a:prstGeom prst="line">
            <a:avLst/>
          </a:prstGeom>
          <a:ln w="3175">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BFBA3C7-3557-8645-A1D1-654E61192242}"/>
              </a:ext>
            </a:extLst>
          </p:cNvPr>
          <p:cNvCxnSpPr/>
          <p:nvPr/>
        </p:nvCxnSpPr>
        <p:spPr>
          <a:xfrm>
            <a:off x="9500678" y="2266122"/>
            <a:ext cx="0" cy="3338266"/>
          </a:xfrm>
          <a:prstGeom prst="line">
            <a:avLst/>
          </a:prstGeom>
          <a:ln w="3175">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4308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7D56A-B671-4F4B-A87A-C3BB2CC12127}"/>
              </a:ext>
            </a:extLst>
          </p:cNvPr>
          <p:cNvSpPr>
            <a:spLocks noGrp="1"/>
          </p:cNvSpPr>
          <p:nvPr>
            <p:ph type="title"/>
          </p:nvPr>
        </p:nvSpPr>
        <p:spPr>
          <a:xfrm>
            <a:off x="379141" y="185764"/>
            <a:ext cx="10896600" cy="1325563"/>
          </a:xfrm>
        </p:spPr>
        <p:txBody>
          <a:bodyPr/>
          <a:lstStyle/>
          <a:p>
            <a:r>
              <a:rPr lang="en-GB" sz="3200" dirty="0"/>
              <a:t>What is the life sciences industry?</a:t>
            </a:r>
          </a:p>
        </p:txBody>
      </p:sp>
      <p:sp>
        <p:nvSpPr>
          <p:cNvPr id="10" name="Content Placeholder 2">
            <a:extLst>
              <a:ext uri="{FF2B5EF4-FFF2-40B4-BE49-F238E27FC236}">
                <a16:creationId xmlns:a16="http://schemas.microsoft.com/office/drawing/2014/main" id="{2EFB7595-2ADE-9C47-894E-801A46BCE2C2}"/>
              </a:ext>
            </a:extLst>
          </p:cNvPr>
          <p:cNvSpPr txBox="1">
            <a:spLocks/>
          </p:cNvSpPr>
          <p:nvPr/>
        </p:nvSpPr>
        <p:spPr bwMode="auto">
          <a:xfrm>
            <a:off x="4699000" y="1719898"/>
            <a:ext cx="7065537" cy="344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t>Watch the video and answer the questions below</a:t>
            </a:r>
          </a:p>
          <a:p>
            <a:r>
              <a:rPr lang="en-US" sz="2000" dirty="0"/>
              <a:t>Why is the North East a great location for life sciences?</a:t>
            </a:r>
          </a:p>
          <a:p>
            <a:r>
              <a:rPr lang="en-US" sz="2000" dirty="0"/>
              <a:t>What innovation expertise do CPI have in the region?</a:t>
            </a:r>
          </a:p>
          <a:p>
            <a:r>
              <a:rPr lang="en-US" sz="2000" dirty="0"/>
              <a:t>What are the North East strengths in life sciences research?</a:t>
            </a:r>
          </a:p>
          <a:p>
            <a:r>
              <a:rPr lang="en-US" sz="2000" dirty="0"/>
              <a:t>Can you name some of the life sciences businesses based here in the North East?</a:t>
            </a:r>
          </a:p>
          <a:p>
            <a:r>
              <a:rPr lang="en-US" sz="2000" dirty="0"/>
              <a:t>What might be the benefits of a career in life sciences?</a:t>
            </a:r>
          </a:p>
          <a:p>
            <a:endParaRPr lang="en-US" sz="2000" dirty="0"/>
          </a:p>
          <a:p>
            <a:pPr marL="0" indent="0">
              <a:buFont typeface="Arial" panose="020B0604020202020204" pitchFamily="34" charset="0"/>
              <a:buNone/>
            </a:pPr>
            <a:endParaRPr lang="en-US" sz="2000" b="1" dirty="0"/>
          </a:p>
        </p:txBody>
      </p:sp>
      <p:pic>
        <p:nvPicPr>
          <p:cNvPr id="5" name="Picture 4">
            <a:hlinkClick r:id="rId3"/>
            <a:extLst>
              <a:ext uri="{FF2B5EF4-FFF2-40B4-BE49-F238E27FC236}">
                <a16:creationId xmlns:a16="http://schemas.microsoft.com/office/drawing/2014/main" id="{FF43C228-5767-437A-87F0-4854D36A0E05}"/>
              </a:ext>
            </a:extLst>
          </p:cNvPr>
          <p:cNvPicPr>
            <a:picLocks noChangeAspect="1"/>
          </p:cNvPicPr>
          <p:nvPr/>
        </p:nvPicPr>
        <p:blipFill rotWithShape="1">
          <a:blip r:embed="rId4"/>
          <a:srcRect l="1144" t="11780" r="48263" b="3650"/>
          <a:stretch/>
        </p:blipFill>
        <p:spPr>
          <a:xfrm>
            <a:off x="379141" y="1999281"/>
            <a:ext cx="3812584" cy="1955369"/>
          </a:xfrm>
          <a:prstGeom prst="rect">
            <a:avLst/>
          </a:prstGeom>
        </p:spPr>
      </p:pic>
    </p:spTree>
    <p:extLst>
      <p:ext uri="{BB962C8B-B14F-4D97-AF65-F5344CB8AC3E}">
        <p14:creationId xmlns:p14="http://schemas.microsoft.com/office/powerpoint/2010/main" val="11844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B3AD755-3228-1844-82F0-4C6FFE94E9D2}"/>
              </a:ext>
            </a:extLst>
          </p:cNvPr>
          <p:cNvSpPr>
            <a:spLocks noGrp="1"/>
          </p:cNvSpPr>
          <p:nvPr>
            <p:ph type="title"/>
          </p:nvPr>
        </p:nvSpPr>
        <p:spPr>
          <a:xfrm>
            <a:off x="457200" y="335591"/>
            <a:ext cx="10896600" cy="690322"/>
          </a:xfrm>
        </p:spPr>
        <p:txBody>
          <a:bodyPr/>
          <a:lstStyle/>
          <a:p>
            <a:r>
              <a:rPr lang="en-US" dirty="0"/>
              <a:t>Jobs in life sciences</a:t>
            </a:r>
          </a:p>
        </p:txBody>
      </p:sp>
      <p:sp>
        <p:nvSpPr>
          <p:cNvPr id="5" name="Content Placeholder 2">
            <a:extLst>
              <a:ext uri="{FF2B5EF4-FFF2-40B4-BE49-F238E27FC236}">
                <a16:creationId xmlns:a16="http://schemas.microsoft.com/office/drawing/2014/main" id="{CD462063-3B80-3043-B014-4FF6CC8EC7BD}"/>
              </a:ext>
            </a:extLst>
          </p:cNvPr>
          <p:cNvSpPr>
            <a:spLocks noGrp="1"/>
          </p:cNvSpPr>
          <p:nvPr>
            <p:ph idx="1"/>
          </p:nvPr>
        </p:nvSpPr>
        <p:spPr>
          <a:xfrm>
            <a:off x="602166" y="3074979"/>
            <a:ext cx="5040351" cy="2791249"/>
          </a:xfrm>
        </p:spPr>
        <p:txBody>
          <a:bodyPr/>
          <a:lstStyle/>
          <a:p>
            <a:pPr marL="0" indent="0">
              <a:buNone/>
            </a:pPr>
            <a:r>
              <a:rPr lang="en-US" sz="2000" b="1" dirty="0">
                <a:latin typeface="Arial"/>
                <a:cs typeface="Arial"/>
              </a:rPr>
              <a:t>Watch the videos of people working in the life sciences industry in the North East and answer the questions.</a:t>
            </a:r>
          </a:p>
          <a:p>
            <a:r>
              <a:rPr lang="en-US" sz="1800" dirty="0">
                <a:hlinkClick r:id="rId3"/>
              </a:rPr>
              <a:t>Jess, Manufacturing Chemist</a:t>
            </a:r>
            <a:endParaRPr lang="en-US" sz="1800" dirty="0"/>
          </a:p>
          <a:p>
            <a:r>
              <a:rPr lang="en-US" sz="1800" dirty="0">
                <a:latin typeface="Arial"/>
                <a:cs typeface="Arial"/>
                <a:hlinkClick r:id="rId4"/>
              </a:rPr>
              <a:t>Jenny, Manufacturing Science and Technology Lead</a:t>
            </a:r>
            <a:endParaRPr lang="en-US" sz="1800" dirty="0">
              <a:hlinkClick r:id="rId4"/>
            </a:endParaRPr>
          </a:p>
          <a:p>
            <a:r>
              <a:rPr lang="en-US" sz="1800" dirty="0">
                <a:hlinkClick r:id="rId5"/>
              </a:rPr>
              <a:t>Ben, Apprentice Lab Scientist</a:t>
            </a:r>
            <a:endParaRPr lang="en-US" sz="1800" dirty="0"/>
          </a:p>
          <a:p>
            <a:r>
              <a:rPr lang="en-US" sz="1800" dirty="0">
                <a:hlinkClick r:id="rId6"/>
              </a:rPr>
              <a:t>Libby, Chemical Engineer</a:t>
            </a:r>
            <a:endParaRPr lang="en-US" sz="1800" dirty="0"/>
          </a:p>
          <a:p>
            <a:endParaRPr lang="en-US" sz="1800" dirty="0"/>
          </a:p>
          <a:p>
            <a:pPr marL="0" indent="0">
              <a:buNone/>
            </a:pPr>
            <a:endParaRPr lang="en-US" sz="1800" dirty="0"/>
          </a:p>
          <a:p>
            <a:pPr marL="0" indent="0">
              <a:buNone/>
            </a:pPr>
            <a:endParaRPr lang="en-US" sz="1800" dirty="0"/>
          </a:p>
          <a:p>
            <a:endParaRPr lang="en-US" sz="1800" dirty="0"/>
          </a:p>
        </p:txBody>
      </p:sp>
      <p:sp>
        <p:nvSpPr>
          <p:cNvPr id="6" name="Content Placeholder 2">
            <a:extLst>
              <a:ext uri="{FF2B5EF4-FFF2-40B4-BE49-F238E27FC236}">
                <a16:creationId xmlns:a16="http://schemas.microsoft.com/office/drawing/2014/main" id="{F30D1BE5-B644-DF4E-AEE1-03903A33239C}"/>
              </a:ext>
            </a:extLst>
          </p:cNvPr>
          <p:cNvSpPr txBox="1">
            <a:spLocks/>
          </p:cNvSpPr>
          <p:nvPr/>
        </p:nvSpPr>
        <p:spPr bwMode="auto">
          <a:xfrm>
            <a:off x="5971308" y="1399540"/>
            <a:ext cx="5618526" cy="40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t>Questions</a:t>
            </a:r>
          </a:p>
          <a:p>
            <a:r>
              <a:rPr lang="en-US" sz="2000" dirty="0"/>
              <a:t>Which company do they work for and what does the company do?</a:t>
            </a:r>
          </a:p>
          <a:p>
            <a:r>
              <a:rPr lang="en-US" sz="2000" dirty="0"/>
              <a:t>What job does the speaker have and what types of things do they do in their role?</a:t>
            </a:r>
          </a:p>
          <a:p>
            <a:r>
              <a:rPr lang="en-US" sz="2000" dirty="0"/>
              <a:t>What qualifications do you need to get the job?</a:t>
            </a:r>
          </a:p>
          <a:p>
            <a:r>
              <a:rPr lang="en-US" sz="2000" dirty="0"/>
              <a:t>Which skills are important to the job?</a:t>
            </a:r>
          </a:p>
          <a:p>
            <a:r>
              <a:rPr lang="en-US" sz="2000" dirty="0"/>
              <a:t>How can you find out more about jobs such as these?</a:t>
            </a:r>
          </a:p>
          <a:p>
            <a:pPr marL="0" indent="0">
              <a:buNone/>
            </a:pPr>
            <a:endParaRPr lang="en-US" sz="2000" dirty="0"/>
          </a:p>
          <a:p>
            <a:pPr marL="0" indent="0">
              <a:buFont typeface="Arial" panose="020B0604020202020204" pitchFamily="34" charset="0"/>
              <a:buNone/>
            </a:pPr>
            <a:endParaRPr lang="en-US" sz="2000" dirty="0"/>
          </a:p>
        </p:txBody>
      </p:sp>
      <p:pic>
        <p:nvPicPr>
          <p:cNvPr id="7" name="Picture 6" descr="Icon&#10;&#10;Description automatically generated">
            <a:extLst>
              <a:ext uri="{FF2B5EF4-FFF2-40B4-BE49-F238E27FC236}">
                <a16:creationId xmlns:a16="http://schemas.microsoft.com/office/drawing/2014/main" id="{0E27A0A3-C480-024D-AF6D-C2A8CE4907D4}"/>
              </a:ext>
            </a:extLst>
          </p:cNvPr>
          <p:cNvPicPr>
            <a:picLocks noChangeAspect="1"/>
          </p:cNvPicPr>
          <p:nvPr/>
        </p:nvPicPr>
        <p:blipFill>
          <a:blip r:embed="rId7"/>
          <a:stretch>
            <a:fillRect/>
          </a:stretch>
        </p:blipFill>
        <p:spPr>
          <a:xfrm>
            <a:off x="729166" y="1399540"/>
            <a:ext cx="2128490" cy="1458725"/>
          </a:xfrm>
          <a:prstGeom prst="rect">
            <a:avLst/>
          </a:prstGeom>
        </p:spPr>
      </p:pic>
    </p:spTree>
    <p:extLst>
      <p:ext uri="{BB962C8B-B14F-4D97-AF65-F5344CB8AC3E}">
        <p14:creationId xmlns:p14="http://schemas.microsoft.com/office/powerpoint/2010/main" val="4213424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0CB47-922E-4ABD-AD94-64D55A4FC10F}"/>
              </a:ext>
            </a:extLst>
          </p:cNvPr>
          <p:cNvSpPr>
            <a:spLocks noGrp="1"/>
          </p:cNvSpPr>
          <p:nvPr>
            <p:ph type="title"/>
          </p:nvPr>
        </p:nvSpPr>
        <p:spPr>
          <a:xfrm>
            <a:off x="457200" y="18256"/>
            <a:ext cx="10896600" cy="1325563"/>
          </a:xfrm>
        </p:spPr>
        <p:txBody>
          <a:bodyPr/>
          <a:lstStyle/>
          <a:p>
            <a:r>
              <a:rPr lang="en-GB" dirty="0"/>
              <a:t>Top jobs in North East Health and Life sciences</a:t>
            </a:r>
          </a:p>
        </p:txBody>
      </p:sp>
      <p:sp>
        <p:nvSpPr>
          <p:cNvPr id="3" name="Content Placeholder 2">
            <a:extLst>
              <a:ext uri="{FF2B5EF4-FFF2-40B4-BE49-F238E27FC236}">
                <a16:creationId xmlns:a16="http://schemas.microsoft.com/office/drawing/2014/main" id="{404CA81A-4904-48D0-849C-A01F7529AC79}"/>
              </a:ext>
            </a:extLst>
          </p:cNvPr>
          <p:cNvSpPr>
            <a:spLocks noGrp="1"/>
          </p:cNvSpPr>
          <p:nvPr>
            <p:ph idx="1"/>
          </p:nvPr>
        </p:nvSpPr>
        <p:spPr>
          <a:xfrm>
            <a:off x="587829" y="1066234"/>
            <a:ext cx="10384971" cy="3359621"/>
          </a:xfrm>
        </p:spPr>
        <p:txBody>
          <a:bodyPr/>
          <a:lstStyle/>
          <a:p>
            <a:pPr marL="0" indent="0">
              <a:buNone/>
            </a:pPr>
            <a:r>
              <a:rPr lang="en-GB" sz="1800" b="1" dirty="0">
                <a:effectLst/>
                <a:ea typeface="Calibri" panose="020F0502020204030204" pitchFamily="34" charset="0"/>
              </a:rPr>
              <a:t>In 2022 the North East Local Enterprise Partnership conducted research in partnership with pharmaceutical manufacturing and life sciences employers across the region. This research identified skills and job roles in most demand by North East employers in the sector.</a:t>
            </a:r>
          </a:p>
          <a:p>
            <a:pPr marL="0" indent="0">
              <a:buNone/>
            </a:pPr>
            <a:r>
              <a:rPr lang="en-GB" sz="1800" dirty="0">
                <a:ea typeface="Calibri" panose="020F0502020204030204" pitchFamily="34" charset="0"/>
              </a:rPr>
              <a:t>This research found a shortage of candidates for the following jobs:</a:t>
            </a:r>
          </a:p>
          <a:p>
            <a:pPr marL="0" indent="0">
              <a:buNone/>
            </a:pPr>
            <a:endParaRPr lang="en-GB" sz="1800" b="1" dirty="0">
              <a:ea typeface="Calibri" panose="020F0502020204030204" pitchFamily="34" charset="0"/>
            </a:endParaRPr>
          </a:p>
          <a:p>
            <a:pPr marL="0" indent="0">
              <a:buNone/>
            </a:pPr>
            <a:endParaRPr lang="en-GB" sz="1800" b="1" dirty="0">
              <a:effectLst/>
              <a:ea typeface="Calibri" panose="020F0502020204030204" pitchFamily="34" charset="0"/>
            </a:endParaRPr>
          </a:p>
          <a:p>
            <a:pPr marL="0" indent="0">
              <a:buNone/>
            </a:pPr>
            <a:endParaRPr lang="en-GB" sz="1800" dirty="0">
              <a:ea typeface="Calibri" panose="020F0502020204030204" pitchFamily="34" charset="0"/>
            </a:endParaRPr>
          </a:p>
          <a:p>
            <a:pPr marL="0" indent="0">
              <a:buNone/>
            </a:pPr>
            <a:endParaRPr lang="en-GB" sz="1800" dirty="0">
              <a:effectLst/>
              <a:ea typeface="Calibri" panose="020F0502020204030204" pitchFamily="34" charset="0"/>
            </a:endParaRPr>
          </a:p>
          <a:p>
            <a:pPr marL="0" indent="0">
              <a:buNone/>
            </a:pPr>
            <a:endParaRPr lang="en-GB" sz="1800" dirty="0">
              <a:ea typeface="Calibri" panose="020F0502020204030204" pitchFamily="34" charset="0"/>
            </a:endParaRPr>
          </a:p>
          <a:p>
            <a:pPr marL="0" indent="0">
              <a:buNone/>
            </a:pPr>
            <a:endParaRPr lang="en-GB" sz="1800" dirty="0">
              <a:effectLst/>
              <a:ea typeface="Calibri" panose="020F0502020204030204" pitchFamily="34" charset="0"/>
            </a:endParaRPr>
          </a:p>
          <a:p>
            <a:pPr marL="0" indent="0">
              <a:buNone/>
            </a:pPr>
            <a:endParaRPr lang="en-GB" sz="1800" dirty="0">
              <a:ea typeface="Calibri" panose="020F0502020204030204" pitchFamily="34" charset="0"/>
            </a:endParaRPr>
          </a:p>
          <a:p>
            <a:pPr marL="0" indent="0">
              <a:buNone/>
            </a:pPr>
            <a:endParaRPr lang="en-GB" sz="1800" dirty="0">
              <a:ea typeface="Calibri" panose="020F0502020204030204" pitchFamily="34" charset="0"/>
            </a:endParaRPr>
          </a:p>
          <a:p>
            <a:pPr marL="0" indent="0">
              <a:lnSpc>
                <a:spcPct val="100000"/>
              </a:lnSpc>
              <a:spcBef>
                <a:spcPts val="0"/>
              </a:spcBef>
              <a:buNone/>
            </a:pPr>
            <a:r>
              <a:rPr lang="en-GB" sz="1800" dirty="0">
                <a:ea typeface="Calibri" panose="020F0502020204030204" pitchFamily="34" charset="0"/>
              </a:rPr>
              <a:t>Potential career </a:t>
            </a:r>
            <a:r>
              <a:rPr lang="en-GB" sz="1800" dirty="0">
                <a:effectLst/>
                <a:ea typeface="Calibri" panose="020F0502020204030204" pitchFamily="34" charset="0"/>
              </a:rPr>
              <a:t>pathways into these key roles have been mapped out through this research in consultation with </a:t>
            </a:r>
            <a:r>
              <a:rPr lang="en-GB" sz="1800">
                <a:effectLst/>
                <a:ea typeface="Calibri" panose="020F0502020204030204" pitchFamily="34" charset="0"/>
              </a:rPr>
              <a:t>North East </a:t>
            </a:r>
            <a:r>
              <a:rPr lang="en-GB" sz="1800" dirty="0">
                <a:effectLst/>
                <a:ea typeface="Calibri" panose="020F0502020204030204" pitchFamily="34" charset="0"/>
              </a:rPr>
              <a:t>employers. Find out more </a:t>
            </a:r>
            <a:r>
              <a:rPr lang="en-GB" sz="1800" u="sng" dirty="0">
                <a:solidFill>
                  <a:srgbClr val="0000FF"/>
                </a:solidFill>
                <a:effectLst/>
                <a:ea typeface="Calibri" panose="020F0502020204030204" pitchFamily="34" charset="0"/>
                <a:hlinkClick r:id="rId3"/>
              </a:rPr>
              <a:t>here</a:t>
            </a:r>
            <a:endParaRPr lang="en-GB" sz="1800" dirty="0">
              <a:effectLst/>
              <a:ea typeface="Calibri" panose="020F0502020204030204" pitchFamily="34" charset="0"/>
            </a:endParaRPr>
          </a:p>
          <a:p>
            <a:endParaRPr lang="en-GB" dirty="0"/>
          </a:p>
        </p:txBody>
      </p:sp>
      <p:graphicFrame>
        <p:nvGraphicFramePr>
          <p:cNvPr id="6" name="Content Placeholder 2">
            <a:extLst>
              <a:ext uri="{FF2B5EF4-FFF2-40B4-BE49-F238E27FC236}">
                <a16:creationId xmlns:a16="http://schemas.microsoft.com/office/drawing/2014/main" id="{F3033AF4-DBD9-479F-8F46-BD9152EA85FD}"/>
              </a:ext>
            </a:extLst>
          </p:cNvPr>
          <p:cNvGraphicFramePr>
            <a:graphicFrameLocks/>
          </p:cNvGraphicFramePr>
          <p:nvPr/>
        </p:nvGraphicFramePr>
        <p:xfrm>
          <a:off x="1653041" y="2391797"/>
          <a:ext cx="7099074" cy="27048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25249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7D56A-B671-4F4B-A87A-C3BB2CC12127}"/>
              </a:ext>
            </a:extLst>
          </p:cNvPr>
          <p:cNvSpPr>
            <a:spLocks noGrp="1"/>
          </p:cNvSpPr>
          <p:nvPr>
            <p:ph type="title"/>
          </p:nvPr>
        </p:nvSpPr>
        <p:spPr>
          <a:xfrm>
            <a:off x="379141" y="185764"/>
            <a:ext cx="10896600" cy="1325563"/>
          </a:xfrm>
        </p:spPr>
        <p:txBody>
          <a:bodyPr/>
          <a:lstStyle/>
          <a:p>
            <a:r>
              <a:rPr lang="en-US" sz="3200" dirty="0"/>
              <a:t>What careers are available in life sciences?</a:t>
            </a:r>
            <a:endParaRPr lang="en-GB" sz="3200" dirty="0"/>
          </a:p>
        </p:txBody>
      </p:sp>
      <p:sp>
        <p:nvSpPr>
          <p:cNvPr id="6" name="TextBox 5">
            <a:extLst>
              <a:ext uri="{FF2B5EF4-FFF2-40B4-BE49-F238E27FC236}">
                <a16:creationId xmlns:a16="http://schemas.microsoft.com/office/drawing/2014/main" id="{E678033E-2C47-A344-8AD5-E57B1960E9D4}"/>
              </a:ext>
            </a:extLst>
          </p:cNvPr>
          <p:cNvSpPr txBox="1"/>
          <p:nvPr/>
        </p:nvSpPr>
        <p:spPr>
          <a:xfrm>
            <a:off x="503582" y="1244086"/>
            <a:ext cx="4497910" cy="707886"/>
          </a:xfrm>
          <a:prstGeom prst="rect">
            <a:avLst/>
          </a:prstGeom>
          <a:noFill/>
        </p:spPr>
        <p:txBody>
          <a:bodyPr wrap="square">
            <a:spAutoFit/>
          </a:bodyPr>
          <a:lstStyle/>
          <a:p>
            <a:r>
              <a:rPr lang="en-US" sz="2000" b="1" dirty="0">
                <a:latin typeface="Arial" panose="020B0604020202020204" pitchFamily="34" charset="0"/>
                <a:cs typeface="Arial" panose="020B0604020202020204" pitchFamily="34" charset="0"/>
              </a:rPr>
              <a:t>Here are some examples of jobs which are available in this sector:</a:t>
            </a:r>
          </a:p>
        </p:txBody>
      </p:sp>
      <p:cxnSp>
        <p:nvCxnSpPr>
          <p:cNvPr id="11" name="Straight Connector 10">
            <a:extLst>
              <a:ext uri="{FF2B5EF4-FFF2-40B4-BE49-F238E27FC236}">
                <a16:creationId xmlns:a16="http://schemas.microsoft.com/office/drawing/2014/main" id="{8D7B51BD-7ED0-F84A-B82F-7A0716BF7F38}"/>
              </a:ext>
            </a:extLst>
          </p:cNvPr>
          <p:cNvCxnSpPr>
            <a:cxnSpLocks/>
          </p:cNvCxnSpPr>
          <p:nvPr/>
        </p:nvCxnSpPr>
        <p:spPr>
          <a:xfrm>
            <a:off x="5291499" y="1484268"/>
            <a:ext cx="0" cy="4185431"/>
          </a:xfrm>
          <a:prstGeom prst="line">
            <a:avLst/>
          </a:prstGeom>
          <a:ln w="3175">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F4D9DB9-A955-5141-A205-A0BE2AED47AD}"/>
              </a:ext>
            </a:extLst>
          </p:cNvPr>
          <p:cNvSpPr txBox="1"/>
          <p:nvPr/>
        </p:nvSpPr>
        <p:spPr>
          <a:xfrm>
            <a:off x="591888" y="1951972"/>
            <a:ext cx="4063571" cy="403187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Analytical Chemist</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Quality Assurance Manager</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Software Test Engineer</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Business Development Manager</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Project Manager – Clinical Trials</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Service Technician</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Research Scientist</a:t>
            </a:r>
          </a:p>
          <a:p>
            <a:pPr marL="285750" indent="-285750">
              <a:buFont typeface="Arial" panose="020B0604020202020204" pitchFamily="34" charset="0"/>
              <a:buChar char="•"/>
            </a:pPr>
            <a:r>
              <a:rPr lang="en-GB" sz="1600" dirty="0">
                <a:latin typeface="Arial"/>
                <a:cs typeface="Arial"/>
              </a:rPr>
              <a:t>Patent Attorney</a:t>
            </a: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LIMS Developer</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Regulatory Affairs Specialist</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Chemical Engineer</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Quality Control Lead</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Development Chemist</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Lab Technician</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Operations Manager</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Supply and Logistics Assistant</a:t>
            </a:r>
          </a:p>
        </p:txBody>
      </p:sp>
      <p:sp>
        <p:nvSpPr>
          <p:cNvPr id="10" name="Content Placeholder 2">
            <a:extLst>
              <a:ext uri="{FF2B5EF4-FFF2-40B4-BE49-F238E27FC236}">
                <a16:creationId xmlns:a16="http://schemas.microsoft.com/office/drawing/2014/main" id="{8BF99801-C9C8-48E5-85FF-D9472AD24CBE}"/>
              </a:ext>
            </a:extLst>
          </p:cNvPr>
          <p:cNvSpPr>
            <a:spLocks noGrp="1"/>
          </p:cNvSpPr>
          <p:nvPr>
            <p:ph idx="1"/>
          </p:nvPr>
        </p:nvSpPr>
        <p:spPr>
          <a:xfrm>
            <a:off x="5637532" y="1275109"/>
            <a:ext cx="5778655" cy="3896352"/>
          </a:xfrm>
        </p:spPr>
        <p:txBody>
          <a:bodyPr/>
          <a:lstStyle/>
          <a:p>
            <a:pPr marL="0" indent="0">
              <a:buNone/>
            </a:pPr>
            <a:r>
              <a:rPr lang="en-US" sz="2000" b="1" dirty="0"/>
              <a:t>Pick one of the jobs listed and research the following:</a:t>
            </a:r>
          </a:p>
          <a:p>
            <a:r>
              <a:rPr lang="en-US" sz="2000" dirty="0"/>
              <a:t>What is the job, what types of things would you do in the role?</a:t>
            </a:r>
          </a:p>
          <a:p>
            <a:r>
              <a:rPr lang="en-US" sz="2000" dirty="0"/>
              <a:t>How many hours would you work a week? Is it a typical 9-5 or varied hours? Can you work part-time or freelance?</a:t>
            </a:r>
          </a:p>
          <a:p>
            <a:r>
              <a:rPr lang="en-US" sz="2000" dirty="0"/>
              <a:t>What qualifications do you need to get the job?</a:t>
            </a:r>
          </a:p>
          <a:p>
            <a:r>
              <a:rPr lang="en-US" sz="2000" dirty="0"/>
              <a:t>What is the starting salary?</a:t>
            </a:r>
          </a:p>
          <a:p>
            <a:r>
              <a:rPr lang="en-US" sz="2000" dirty="0"/>
              <a:t>What jobs could you progress to in the future?</a:t>
            </a:r>
          </a:p>
          <a:p>
            <a:r>
              <a:rPr lang="en-US" sz="2000" dirty="0"/>
              <a:t>Can you find any local companies currently advertising this job role?</a:t>
            </a:r>
          </a:p>
        </p:txBody>
      </p:sp>
    </p:spTree>
    <p:extLst>
      <p:ext uri="{BB962C8B-B14F-4D97-AF65-F5344CB8AC3E}">
        <p14:creationId xmlns:p14="http://schemas.microsoft.com/office/powerpoint/2010/main" val="1855964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7D56A-B671-4F4B-A87A-C3BB2CC12127}"/>
              </a:ext>
            </a:extLst>
          </p:cNvPr>
          <p:cNvSpPr>
            <a:spLocks noGrp="1"/>
          </p:cNvSpPr>
          <p:nvPr>
            <p:ph type="title"/>
          </p:nvPr>
        </p:nvSpPr>
        <p:spPr>
          <a:xfrm>
            <a:off x="379141" y="185764"/>
            <a:ext cx="10896600" cy="1325563"/>
          </a:xfrm>
        </p:spPr>
        <p:txBody>
          <a:bodyPr/>
          <a:lstStyle/>
          <a:p>
            <a:r>
              <a:rPr lang="en-US" sz="3200" dirty="0"/>
              <a:t>Useful links for research task on job roles</a:t>
            </a:r>
            <a:endParaRPr lang="en-GB" sz="3200" dirty="0"/>
          </a:p>
        </p:txBody>
      </p:sp>
      <p:cxnSp>
        <p:nvCxnSpPr>
          <p:cNvPr id="11" name="Straight Connector 10">
            <a:extLst>
              <a:ext uri="{FF2B5EF4-FFF2-40B4-BE49-F238E27FC236}">
                <a16:creationId xmlns:a16="http://schemas.microsoft.com/office/drawing/2014/main" id="{8D7B51BD-7ED0-F84A-B82F-7A0716BF7F38}"/>
              </a:ext>
            </a:extLst>
          </p:cNvPr>
          <p:cNvCxnSpPr>
            <a:cxnSpLocks/>
          </p:cNvCxnSpPr>
          <p:nvPr/>
        </p:nvCxnSpPr>
        <p:spPr>
          <a:xfrm>
            <a:off x="4105725" y="1441463"/>
            <a:ext cx="0" cy="4185431"/>
          </a:xfrm>
          <a:prstGeom prst="line">
            <a:avLst/>
          </a:prstGeom>
          <a:ln w="3175">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4EF2BAF9-460A-3C4C-83DA-DBB9704884A6}"/>
              </a:ext>
            </a:extLst>
          </p:cNvPr>
          <p:cNvSpPr>
            <a:spLocks noGrp="1"/>
          </p:cNvSpPr>
          <p:nvPr>
            <p:ph idx="1"/>
          </p:nvPr>
        </p:nvSpPr>
        <p:spPr>
          <a:xfrm>
            <a:off x="4492817" y="1480824"/>
            <a:ext cx="4168732" cy="3896352"/>
          </a:xfrm>
        </p:spPr>
        <p:txBody>
          <a:bodyPr/>
          <a:lstStyle/>
          <a:p>
            <a:pPr marL="0" indent="0">
              <a:buNone/>
            </a:pPr>
            <a:r>
              <a:rPr lang="en-GB" sz="2000" b="1" dirty="0"/>
              <a:t>Local employers</a:t>
            </a:r>
          </a:p>
          <a:p>
            <a:pPr marL="0" indent="0">
              <a:buNone/>
            </a:pPr>
            <a:r>
              <a:rPr lang="en-GB" sz="1600" dirty="0">
                <a:hlinkClick r:id="rId3"/>
              </a:rPr>
              <a:t>QuantuMDX</a:t>
            </a:r>
            <a:endParaRPr lang="en-GB" sz="1600" dirty="0"/>
          </a:p>
          <a:p>
            <a:pPr marL="0" indent="0">
              <a:buNone/>
            </a:pPr>
            <a:r>
              <a:rPr lang="en-GB" sz="1600" dirty="0">
                <a:hlinkClick r:id="rId4"/>
              </a:rPr>
              <a:t>High Force Research</a:t>
            </a:r>
            <a:endParaRPr lang="en-GB" sz="1600" dirty="0"/>
          </a:p>
          <a:p>
            <a:pPr marL="0" indent="0">
              <a:buNone/>
            </a:pPr>
            <a:r>
              <a:rPr lang="en-GB" sz="1600" dirty="0">
                <a:hlinkClick r:id="rId5"/>
              </a:rPr>
              <a:t>CPI</a:t>
            </a:r>
            <a:endParaRPr lang="en-GB" sz="1600" dirty="0"/>
          </a:p>
          <a:p>
            <a:pPr marL="0" indent="0">
              <a:buNone/>
            </a:pPr>
            <a:r>
              <a:rPr lang="en-GB" sz="1600" dirty="0">
                <a:hlinkClick r:id="rId6"/>
              </a:rPr>
              <a:t>Iksuda</a:t>
            </a:r>
            <a:endParaRPr lang="en-GB" sz="1600" dirty="0"/>
          </a:p>
          <a:p>
            <a:pPr marL="0" indent="0">
              <a:buNone/>
            </a:pPr>
            <a:r>
              <a:rPr lang="en-GB" sz="1600" dirty="0">
                <a:hlinkClick r:id="rId7"/>
              </a:rPr>
              <a:t>North East Innovation Lab</a:t>
            </a:r>
            <a:endParaRPr lang="en-GB" sz="1600" dirty="0"/>
          </a:p>
          <a:p>
            <a:pPr marL="0" indent="0">
              <a:buNone/>
            </a:pPr>
            <a:r>
              <a:rPr lang="en-GB" sz="1600" dirty="0">
                <a:hlinkClick r:id="rId8"/>
              </a:rPr>
              <a:t>Bionow</a:t>
            </a:r>
            <a:r>
              <a:rPr lang="en-GB" sz="1600" dirty="0"/>
              <a:t> </a:t>
            </a:r>
          </a:p>
          <a:p>
            <a:pPr marL="0" indent="0">
              <a:buNone/>
            </a:pPr>
            <a:r>
              <a:rPr lang="en-GB" sz="1600" dirty="0" err="1">
                <a:hlinkClick r:id="rId9"/>
              </a:rPr>
              <a:t>BioIndustry</a:t>
            </a:r>
            <a:r>
              <a:rPr lang="en-GB" sz="1600" dirty="0">
                <a:hlinkClick r:id="rId9"/>
              </a:rPr>
              <a:t> Association</a:t>
            </a:r>
            <a:endParaRPr lang="en-GB" sz="1600" dirty="0"/>
          </a:p>
          <a:p>
            <a:pPr marL="0" indent="0">
              <a:buNone/>
            </a:pPr>
            <a:r>
              <a:rPr lang="en-GB" sz="1600" dirty="0">
                <a:hlinkClick r:id="rId10"/>
              </a:rPr>
              <a:t>Biosphere Newcastle</a:t>
            </a:r>
            <a:endParaRPr lang="en-GB" sz="1600" dirty="0"/>
          </a:p>
          <a:p>
            <a:pPr marL="0" indent="0">
              <a:buNone/>
            </a:pPr>
            <a:r>
              <a:rPr lang="en-GB" sz="1600" dirty="0">
                <a:hlinkClick r:id="rId11"/>
              </a:rPr>
              <a:t>NETPARK Durham</a:t>
            </a:r>
            <a:endParaRPr lang="en-GB" sz="1600" dirty="0"/>
          </a:p>
          <a:p>
            <a:pPr marL="0" indent="0">
              <a:buNone/>
            </a:pPr>
            <a:r>
              <a:rPr lang="en-GB" sz="1600" dirty="0">
                <a:hlinkClick r:id="rId12"/>
              </a:rPr>
              <a:t>AHSN</a:t>
            </a:r>
            <a:endParaRPr lang="en-GB" sz="1600" dirty="0"/>
          </a:p>
          <a:p>
            <a:pPr marL="0" indent="0">
              <a:buNone/>
            </a:pPr>
            <a:r>
              <a:rPr lang="en-GB" sz="1600" dirty="0">
                <a:hlinkClick r:id="rId13"/>
              </a:rPr>
              <a:t>NIHR – Newcastle Clinical Research facility</a:t>
            </a:r>
            <a:endParaRPr lang="en-GB" sz="1600" dirty="0"/>
          </a:p>
          <a:p>
            <a:pPr marL="0" indent="0">
              <a:buNone/>
            </a:pPr>
            <a:endParaRPr lang="en-GB" sz="1600" b="1" dirty="0"/>
          </a:p>
        </p:txBody>
      </p:sp>
      <p:sp>
        <p:nvSpPr>
          <p:cNvPr id="15" name="TextBox 14">
            <a:hlinkClick r:id="rId14"/>
            <a:extLst>
              <a:ext uri="{FF2B5EF4-FFF2-40B4-BE49-F238E27FC236}">
                <a16:creationId xmlns:a16="http://schemas.microsoft.com/office/drawing/2014/main" id="{404B70A4-7FD4-0243-B070-18E8F14C6E72}"/>
              </a:ext>
            </a:extLst>
          </p:cNvPr>
          <p:cNvSpPr txBox="1"/>
          <p:nvPr/>
        </p:nvSpPr>
        <p:spPr>
          <a:xfrm>
            <a:off x="457199" y="1480824"/>
            <a:ext cx="3647661" cy="3927742"/>
          </a:xfrm>
          <a:prstGeom prst="rect">
            <a:avLst/>
          </a:prstGeom>
          <a:noFill/>
        </p:spPr>
        <p:txBody>
          <a:bodyPr wrap="square" lIns="91440" tIns="45720" rIns="91440" bIns="45720" numCol="1" rtlCol="0" anchor="t">
            <a:spAutoFit/>
          </a:bodyPr>
          <a:lstStyle/>
          <a:p>
            <a:pPr>
              <a:lnSpc>
                <a:spcPct val="120000"/>
              </a:lnSpc>
              <a:spcAft>
                <a:spcPts val="600"/>
              </a:spcAft>
            </a:pPr>
            <a:r>
              <a:rPr lang="en-GB" sz="2000" b="1" dirty="0">
                <a:latin typeface="Arial" panose="020B0604020202020204" pitchFamily="34" charset="0"/>
                <a:ea typeface="+mn-lt"/>
                <a:cs typeface="Arial" panose="020B0604020202020204" pitchFamily="34" charset="0"/>
              </a:rPr>
              <a:t>Routes into the industry</a:t>
            </a:r>
            <a:endParaRPr lang="en-US" sz="2000" b="1" dirty="0">
              <a:latin typeface="Arial" panose="020B0604020202020204" pitchFamily="34" charset="0"/>
              <a:cs typeface="Arial" panose="020B0604020202020204" pitchFamily="34" charset="0"/>
            </a:endParaRPr>
          </a:p>
          <a:p>
            <a:pPr>
              <a:lnSpc>
                <a:spcPct val="120000"/>
              </a:lnSpc>
              <a:spcAft>
                <a:spcPts val="600"/>
              </a:spcAft>
            </a:pPr>
            <a:r>
              <a:rPr lang="en-GB" sz="1600" dirty="0">
                <a:latin typeface="Arial" panose="020B0604020202020204" pitchFamily="34" charset="0"/>
                <a:ea typeface="+mn-lt"/>
                <a:cs typeface="Arial" panose="020B0604020202020204" pitchFamily="34" charset="0"/>
                <a:hlinkClick r:id="rId15"/>
              </a:rPr>
              <a:t>National careers service</a:t>
            </a:r>
            <a:endParaRPr lang="en-GB" sz="1600" dirty="0">
              <a:latin typeface="Arial" panose="020B0604020202020204" pitchFamily="34" charset="0"/>
              <a:ea typeface="+mn-lt"/>
              <a:cs typeface="Arial" panose="020B0604020202020204" pitchFamily="34" charset="0"/>
            </a:endParaRPr>
          </a:p>
          <a:p>
            <a:pPr>
              <a:lnSpc>
                <a:spcPct val="120000"/>
              </a:lnSpc>
              <a:spcAft>
                <a:spcPts val="600"/>
              </a:spcAft>
            </a:pPr>
            <a:r>
              <a:rPr lang="en-GB" sz="1600" u="sng" dirty="0">
                <a:latin typeface="Arial" panose="020B0604020202020204" pitchFamily="34" charset="0"/>
                <a:ea typeface="+mn-lt"/>
                <a:cs typeface="Arial" panose="020B0604020202020204" pitchFamily="34" charset="0"/>
                <a:hlinkClick r:id="rId14"/>
              </a:rPr>
              <a:t>Overview of the careers in science and pharmaceuticals | Prospects.ac.uk</a:t>
            </a:r>
            <a:endParaRPr lang="en-GB" sz="1600" u="sng" dirty="0">
              <a:latin typeface="Arial" panose="020B0604020202020204" pitchFamily="34" charset="0"/>
              <a:ea typeface="+mn-lt"/>
              <a:cs typeface="Arial" panose="020B0604020202020204" pitchFamily="34" charset="0"/>
            </a:endParaRPr>
          </a:p>
          <a:p>
            <a:pPr>
              <a:lnSpc>
                <a:spcPct val="120000"/>
              </a:lnSpc>
              <a:spcAft>
                <a:spcPts val="600"/>
              </a:spcAft>
            </a:pPr>
            <a:r>
              <a:rPr lang="en-GB" sz="1600" dirty="0">
                <a:latin typeface="Arial" panose="020B0604020202020204" pitchFamily="34" charset="0"/>
                <a:ea typeface="+mn-lt"/>
                <a:cs typeface="Arial" panose="020B0604020202020204" pitchFamily="34" charset="0"/>
                <a:hlinkClick r:id="rId16"/>
              </a:rPr>
              <a:t>The science council</a:t>
            </a:r>
            <a:endParaRPr lang="en-GB" sz="1600" dirty="0">
              <a:latin typeface="Arial" panose="020B0604020202020204" pitchFamily="34" charset="0"/>
              <a:ea typeface="+mn-lt"/>
              <a:cs typeface="Arial" panose="020B0604020202020204" pitchFamily="34" charset="0"/>
            </a:endParaRPr>
          </a:p>
          <a:p>
            <a:pPr>
              <a:lnSpc>
                <a:spcPct val="120000"/>
              </a:lnSpc>
              <a:spcAft>
                <a:spcPts val="600"/>
              </a:spcAft>
            </a:pPr>
            <a:r>
              <a:rPr lang="en-GB" sz="1600" dirty="0">
                <a:latin typeface="Arial" panose="020B0604020202020204" pitchFamily="34" charset="0"/>
                <a:ea typeface="+mn-lt"/>
                <a:cs typeface="Arial" panose="020B0604020202020204" pitchFamily="34" charset="0"/>
                <a:hlinkClick r:id="rId17"/>
              </a:rPr>
              <a:t>Amazing apprenticeships</a:t>
            </a:r>
            <a:endParaRPr lang="en-GB" sz="1600" dirty="0">
              <a:latin typeface="Arial" panose="020B0604020202020204" pitchFamily="34" charset="0"/>
              <a:cs typeface="Arial" panose="020B0604020202020204" pitchFamily="34" charset="0"/>
            </a:endParaRPr>
          </a:p>
          <a:p>
            <a:pPr>
              <a:lnSpc>
                <a:spcPct val="120000"/>
              </a:lnSpc>
              <a:spcAft>
                <a:spcPts val="600"/>
              </a:spcAft>
            </a:pPr>
            <a:r>
              <a:rPr lang="en-GB" sz="1600" dirty="0">
                <a:latin typeface="Arial" panose="020B0604020202020204" pitchFamily="34" charset="0"/>
                <a:ea typeface="+mn-lt"/>
                <a:cs typeface="Arial" panose="020B0604020202020204" pitchFamily="34" charset="0"/>
                <a:hlinkClick r:id="rId18"/>
              </a:rPr>
              <a:t>Find an apprenticeship</a:t>
            </a:r>
            <a:endParaRPr lang="en-GB" sz="1600" dirty="0">
              <a:latin typeface="Arial" panose="020B0604020202020204" pitchFamily="34" charset="0"/>
              <a:ea typeface="+mn-lt"/>
              <a:cs typeface="Arial" panose="020B0604020202020204" pitchFamily="34" charset="0"/>
            </a:endParaRPr>
          </a:p>
          <a:p>
            <a:pPr>
              <a:lnSpc>
                <a:spcPct val="120000"/>
              </a:lnSpc>
              <a:spcAft>
                <a:spcPts val="600"/>
              </a:spcAft>
            </a:pPr>
            <a:r>
              <a:rPr lang="en-GB" sz="1600" dirty="0">
                <a:latin typeface="Arial" panose="020B0604020202020204" pitchFamily="34" charset="0"/>
                <a:cs typeface="Arial" panose="020B0604020202020204" pitchFamily="34" charset="0"/>
                <a:hlinkClick r:id="rId19"/>
              </a:rPr>
              <a:t>Institute for apprenticeships occupational maps</a:t>
            </a:r>
            <a:endParaRPr lang="en-GB" sz="1600" dirty="0">
              <a:latin typeface="Arial" panose="020B0604020202020204" pitchFamily="34" charset="0"/>
              <a:cs typeface="Arial" panose="020B0604020202020204" pitchFamily="34" charset="0"/>
            </a:endParaRPr>
          </a:p>
          <a:p>
            <a:pPr>
              <a:lnSpc>
                <a:spcPct val="120000"/>
              </a:lnSpc>
              <a:spcAft>
                <a:spcPts val="600"/>
              </a:spcAft>
            </a:pPr>
            <a:r>
              <a:rPr lang="en-GB" sz="1600" dirty="0">
                <a:latin typeface="Arial" panose="020B0604020202020204" pitchFamily="34" charset="0"/>
                <a:ea typeface="+mn-lt"/>
                <a:cs typeface="Arial" panose="020B0604020202020204" pitchFamily="34" charset="0"/>
                <a:hlinkClick r:id="rId20"/>
              </a:rPr>
              <a:t>Dept for Education – post-16 choices</a:t>
            </a:r>
            <a:endParaRPr lang="en-GB" sz="1600" dirty="0">
              <a:latin typeface="Arial" panose="020B0604020202020204" pitchFamily="34" charset="0"/>
              <a:ea typeface="+mn-lt"/>
              <a:cs typeface="Arial" panose="020B0604020202020204" pitchFamily="34" charset="0"/>
            </a:endParaRPr>
          </a:p>
        </p:txBody>
      </p:sp>
      <p:sp>
        <p:nvSpPr>
          <p:cNvPr id="16" name="Content Placeholder 2">
            <a:extLst>
              <a:ext uri="{FF2B5EF4-FFF2-40B4-BE49-F238E27FC236}">
                <a16:creationId xmlns:a16="http://schemas.microsoft.com/office/drawing/2014/main" id="{F4A4F442-4542-5940-B3C6-9B7F4B276D33}"/>
              </a:ext>
            </a:extLst>
          </p:cNvPr>
          <p:cNvSpPr txBox="1">
            <a:spLocks/>
          </p:cNvSpPr>
          <p:nvPr/>
        </p:nvSpPr>
        <p:spPr bwMode="auto">
          <a:xfrm>
            <a:off x="8852525" y="1494601"/>
            <a:ext cx="2161902" cy="3896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Arial"/>
                <a:cs typeface="Arial"/>
                <a:hlinkClick r:id="rId21"/>
              </a:rPr>
              <a:t>OnyxIPCA</a:t>
            </a:r>
            <a:endParaRPr lang="en-GB" sz="1600" dirty="0">
              <a:latin typeface="Arial"/>
              <a:cs typeface="Arial"/>
            </a:endParaRPr>
          </a:p>
          <a:p>
            <a:pPr marL="0" indent="0">
              <a:buNone/>
            </a:pPr>
            <a:r>
              <a:rPr lang="en-GB" sz="1600" dirty="0">
                <a:hlinkClick r:id="rId22"/>
              </a:rPr>
              <a:t>LightOx</a:t>
            </a:r>
            <a:endParaRPr lang="en-GB" sz="1600" dirty="0"/>
          </a:p>
          <a:p>
            <a:pPr marL="0" indent="0">
              <a:buNone/>
            </a:pPr>
            <a:r>
              <a:rPr lang="en-GB" sz="1600" dirty="0">
                <a:latin typeface="Arial"/>
                <a:cs typeface="Arial"/>
                <a:hlinkClick r:id="rId23"/>
              </a:rPr>
              <a:t>AMLo Biosciences</a:t>
            </a:r>
            <a:endParaRPr lang="en-GB" sz="1600" dirty="0">
              <a:latin typeface="Arial"/>
              <a:cs typeface="Arial"/>
            </a:endParaRPr>
          </a:p>
          <a:p>
            <a:pPr marL="0" indent="0">
              <a:buNone/>
            </a:pPr>
            <a:r>
              <a:rPr lang="en-GB" sz="1600" dirty="0">
                <a:latin typeface="Arial"/>
                <a:cs typeface="Arial"/>
                <a:hlinkClick r:id="rId24"/>
              </a:rPr>
              <a:t>GlycoscoreDX</a:t>
            </a:r>
            <a:endParaRPr lang="en-GB" sz="1600" dirty="0">
              <a:latin typeface="Arial"/>
              <a:cs typeface="Arial"/>
            </a:endParaRPr>
          </a:p>
          <a:p>
            <a:pPr marL="0" indent="0">
              <a:buNone/>
            </a:pPr>
            <a:r>
              <a:rPr lang="en-GB" sz="1600" dirty="0">
                <a:latin typeface="Arial"/>
                <a:cs typeface="Arial"/>
                <a:hlinkClick r:id="rId25"/>
              </a:rPr>
              <a:t>Alcyomics</a:t>
            </a:r>
            <a:endParaRPr lang="en-GB" sz="1600" dirty="0">
              <a:latin typeface="Arial"/>
              <a:cs typeface="Arial"/>
            </a:endParaRPr>
          </a:p>
          <a:p>
            <a:pPr marL="0" indent="0">
              <a:buNone/>
            </a:pPr>
            <a:r>
              <a:rPr lang="en-GB" sz="1600" dirty="0">
                <a:latin typeface="Arial"/>
                <a:cs typeface="Arial"/>
                <a:hlinkClick r:id="rId26"/>
              </a:rPr>
              <a:t>Newcells Biotech</a:t>
            </a:r>
            <a:endParaRPr lang="en-GB" sz="1600" dirty="0">
              <a:latin typeface="Arial"/>
              <a:cs typeface="Arial"/>
            </a:endParaRPr>
          </a:p>
          <a:p>
            <a:pPr marL="0" indent="0">
              <a:buNone/>
            </a:pPr>
            <a:r>
              <a:rPr lang="en-GB" sz="1600" dirty="0">
                <a:latin typeface="Arial"/>
                <a:cs typeface="Arial"/>
                <a:hlinkClick r:id="rId27"/>
              </a:rPr>
              <a:t>Femeda</a:t>
            </a:r>
            <a:endParaRPr lang="en-GB" sz="1600" dirty="0">
              <a:latin typeface="Arial"/>
              <a:cs typeface="Arial"/>
            </a:endParaRPr>
          </a:p>
          <a:p>
            <a:pPr marL="0" indent="0">
              <a:buNone/>
            </a:pPr>
            <a:r>
              <a:rPr lang="en-GB" sz="1600" dirty="0">
                <a:latin typeface="Arial"/>
                <a:cs typeface="Arial"/>
                <a:hlinkClick r:id="rId28"/>
              </a:rPr>
              <a:t>Kromek</a:t>
            </a:r>
            <a:endParaRPr lang="en-GB" sz="1600" dirty="0">
              <a:latin typeface="Arial"/>
              <a:cs typeface="Arial"/>
            </a:endParaRPr>
          </a:p>
          <a:p>
            <a:pPr marL="0" indent="0">
              <a:buNone/>
            </a:pPr>
            <a:r>
              <a:rPr lang="en-GB" sz="1600" dirty="0">
                <a:latin typeface="Arial"/>
                <a:cs typeface="Arial"/>
                <a:hlinkClick r:id="rId29"/>
              </a:rPr>
              <a:t>Polyphotonix</a:t>
            </a:r>
            <a:endParaRPr lang="en-GB" sz="1600" dirty="0">
              <a:latin typeface="Arial"/>
              <a:cs typeface="Arial"/>
            </a:endParaRPr>
          </a:p>
          <a:p>
            <a:pPr marL="0" indent="0">
              <a:buNone/>
            </a:pPr>
            <a:r>
              <a:rPr lang="en-GB" sz="1600" dirty="0">
                <a:hlinkClick r:id="rId30"/>
              </a:rPr>
              <a:t>3D Bio-Tissues</a:t>
            </a:r>
            <a:endParaRPr lang="en-GB" sz="1600" dirty="0"/>
          </a:p>
          <a:p>
            <a:pPr marL="0" indent="0">
              <a:buNone/>
            </a:pPr>
            <a:r>
              <a:rPr lang="en-GB" sz="1600" dirty="0">
                <a:hlinkClick r:id="rId31"/>
              </a:rPr>
              <a:t>IBEX Innovations</a:t>
            </a:r>
            <a:endParaRPr lang="en-GB" sz="1600" dirty="0"/>
          </a:p>
          <a:p>
            <a:pPr marL="0" indent="0">
              <a:buNone/>
            </a:pPr>
            <a:r>
              <a:rPr lang="en-GB" sz="1600" dirty="0">
                <a:ea typeface="+mn-lt"/>
                <a:cs typeface="Arial"/>
                <a:hlinkClick r:id="rId32"/>
              </a:rPr>
              <a:t>Definition IP</a:t>
            </a:r>
            <a:endParaRPr lang="en-GB" sz="1600" dirty="0">
              <a:ea typeface="+mn-lt"/>
              <a:cs typeface="Arial"/>
            </a:endParaRPr>
          </a:p>
          <a:p>
            <a:pPr marL="0" indent="0">
              <a:lnSpc>
                <a:spcPct val="120000"/>
              </a:lnSpc>
              <a:spcBef>
                <a:spcPts val="0"/>
              </a:spcBef>
              <a:spcAft>
                <a:spcPts val="600"/>
              </a:spcAft>
              <a:buNone/>
            </a:pPr>
            <a:endParaRPr lang="en-US" sz="1200" dirty="0">
              <a:ea typeface="+mn-lt"/>
              <a:cs typeface="+mn-lt"/>
            </a:endParaRPr>
          </a:p>
        </p:txBody>
      </p:sp>
    </p:spTree>
    <p:extLst>
      <p:ext uri="{BB962C8B-B14F-4D97-AF65-F5344CB8AC3E}">
        <p14:creationId xmlns:p14="http://schemas.microsoft.com/office/powerpoint/2010/main" val="897814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EAF242-D745-CA4E-A304-DFCCFE0B4F6C}"/>
              </a:ext>
            </a:extLst>
          </p:cNvPr>
          <p:cNvSpPr txBox="1"/>
          <p:nvPr/>
        </p:nvSpPr>
        <p:spPr>
          <a:xfrm>
            <a:off x="584616" y="1386590"/>
            <a:ext cx="3372787" cy="4217656"/>
          </a:xfrm>
          <a:prstGeom prst="rect">
            <a:avLst/>
          </a:prstGeom>
          <a:solidFill>
            <a:schemeClr val="bg1">
              <a:lumMod val="95000"/>
            </a:schemeClr>
          </a:solidFill>
        </p:spPr>
        <p:txBody>
          <a:bodyPr wrap="square" rtlCol="0">
            <a:noAutofit/>
          </a:bodyPr>
          <a:lstStyle/>
          <a:p>
            <a:r>
              <a:rPr lang="en-US" b="1" dirty="0">
                <a:solidFill>
                  <a:schemeClr val="tx1">
                    <a:lumMod val="95000"/>
                    <a:lumOff val="5000"/>
                  </a:schemeClr>
                </a:solidFill>
                <a:latin typeface="Arial" panose="020B0604020202020204" pitchFamily="34" charset="0"/>
                <a:cs typeface="Arial" panose="020B0604020202020204" pitchFamily="34" charset="0"/>
              </a:rPr>
              <a:t>In today’s lesson we will learn about:</a:t>
            </a:r>
          </a:p>
          <a:p>
            <a:endParaRPr lang="en-US" b="1"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solidFill>
                  <a:schemeClr val="tx1">
                    <a:lumMod val="95000"/>
                    <a:lumOff val="5000"/>
                  </a:schemeClr>
                </a:solidFill>
                <a:latin typeface="Arial" panose="020B0604020202020204" pitchFamily="34" charset="0"/>
                <a:cs typeface="Arial" panose="020B0604020202020204" pitchFamily="34" charset="0"/>
              </a:rPr>
              <a:t>Text</a:t>
            </a:r>
          </a:p>
          <a:p>
            <a:pPr marL="285750" indent="-285750">
              <a:buFont typeface="Arial" panose="020B0604020202020204" pitchFamily="34" charset="0"/>
              <a:buChar char="•"/>
            </a:pPr>
            <a:r>
              <a:rPr lang="en-US" sz="1200" dirty="0">
                <a:solidFill>
                  <a:schemeClr val="tx1">
                    <a:lumMod val="95000"/>
                    <a:lumOff val="5000"/>
                  </a:schemeClr>
                </a:solidFill>
                <a:latin typeface="Arial" panose="020B0604020202020204" pitchFamily="34" charset="0"/>
                <a:cs typeface="Arial" panose="020B0604020202020204" pitchFamily="34" charset="0"/>
              </a:rPr>
              <a:t>Text</a:t>
            </a:r>
          </a:p>
          <a:p>
            <a:pPr marL="285750" indent="-285750">
              <a:buFont typeface="Arial" panose="020B0604020202020204" pitchFamily="34" charset="0"/>
              <a:buChar char="•"/>
            </a:pPr>
            <a:r>
              <a:rPr lang="en-US" sz="1200" dirty="0">
                <a:solidFill>
                  <a:schemeClr val="tx1">
                    <a:lumMod val="95000"/>
                    <a:lumOff val="5000"/>
                  </a:schemeClr>
                </a:solidFill>
                <a:latin typeface="Arial" panose="020B0604020202020204" pitchFamily="34" charset="0"/>
                <a:cs typeface="Arial" panose="020B0604020202020204" pitchFamily="34" charset="0"/>
              </a:rPr>
              <a:t>Text</a:t>
            </a: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64BC563-D6AC-3F43-BA04-89C5C5DC9040}"/>
              </a:ext>
            </a:extLst>
          </p:cNvPr>
          <p:cNvSpPr txBox="1"/>
          <p:nvPr/>
        </p:nvSpPr>
        <p:spPr>
          <a:xfrm>
            <a:off x="4422098" y="1386590"/>
            <a:ext cx="3372787" cy="4217656"/>
          </a:xfrm>
          <a:prstGeom prst="rect">
            <a:avLst/>
          </a:prstGeom>
          <a:solidFill>
            <a:schemeClr val="bg1">
              <a:lumMod val="95000"/>
            </a:schemeClr>
          </a:solidFill>
        </p:spPr>
        <p:txBody>
          <a:bodyPr wrap="square" rtlCol="0">
            <a:noAutofit/>
          </a:bodyPr>
          <a:lstStyle/>
          <a:p>
            <a:r>
              <a:rPr lang="en-US" b="1" dirty="0">
                <a:solidFill>
                  <a:schemeClr val="tx1">
                    <a:lumMod val="95000"/>
                    <a:lumOff val="5000"/>
                  </a:schemeClr>
                </a:solidFill>
                <a:latin typeface="Arial" panose="020B0604020202020204" pitchFamily="34" charset="0"/>
                <a:cs typeface="Arial" panose="020B0604020202020204" pitchFamily="34" charset="0"/>
              </a:rPr>
              <a:t>We will develop skills such as:</a:t>
            </a:r>
          </a:p>
          <a:p>
            <a:endParaRPr lang="en-US" b="1"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solidFill>
                  <a:schemeClr val="tx1">
                    <a:lumMod val="95000"/>
                    <a:lumOff val="5000"/>
                  </a:schemeClr>
                </a:solidFill>
                <a:latin typeface="Arial" panose="020B0604020202020204" pitchFamily="34" charset="0"/>
                <a:cs typeface="Arial" panose="020B0604020202020204" pitchFamily="34" charset="0"/>
              </a:rPr>
              <a:t>Text</a:t>
            </a:r>
          </a:p>
          <a:p>
            <a:pPr marL="285750" indent="-285750">
              <a:buFont typeface="Arial" panose="020B0604020202020204" pitchFamily="34" charset="0"/>
              <a:buChar char="•"/>
            </a:pPr>
            <a:r>
              <a:rPr lang="en-US" sz="1200" dirty="0">
                <a:solidFill>
                  <a:schemeClr val="tx1">
                    <a:lumMod val="95000"/>
                    <a:lumOff val="5000"/>
                  </a:schemeClr>
                </a:solidFill>
                <a:latin typeface="Arial" panose="020B0604020202020204" pitchFamily="34" charset="0"/>
                <a:cs typeface="Arial" panose="020B0604020202020204" pitchFamily="34" charset="0"/>
              </a:rPr>
              <a:t>Text</a:t>
            </a:r>
          </a:p>
          <a:p>
            <a:pPr marL="285750" indent="-285750">
              <a:buFont typeface="Arial" panose="020B0604020202020204" pitchFamily="34" charset="0"/>
              <a:buChar char="•"/>
            </a:pPr>
            <a:r>
              <a:rPr lang="en-US" sz="1200" dirty="0">
                <a:solidFill>
                  <a:schemeClr val="tx1">
                    <a:lumMod val="95000"/>
                    <a:lumOff val="5000"/>
                  </a:schemeClr>
                </a:solidFill>
                <a:latin typeface="Arial" panose="020B0604020202020204" pitchFamily="34" charset="0"/>
                <a:cs typeface="Arial" panose="020B0604020202020204" pitchFamily="34" charset="0"/>
              </a:rPr>
              <a:t>Text</a:t>
            </a:r>
          </a:p>
        </p:txBody>
      </p:sp>
      <p:sp>
        <p:nvSpPr>
          <p:cNvPr id="13" name="TextBox 12">
            <a:extLst>
              <a:ext uri="{FF2B5EF4-FFF2-40B4-BE49-F238E27FC236}">
                <a16:creationId xmlns:a16="http://schemas.microsoft.com/office/drawing/2014/main" id="{415774D7-EF88-B045-A897-6DEFFE45AA21}"/>
              </a:ext>
            </a:extLst>
          </p:cNvPr>
          <p:cNvSpPr txBox="1"/>
          <p:nvPr/>
        </p:nvSpPr>
        <p:spPr>
          <a:xfrm>
            <a:off x="8229599" y="1386590"/>
            <a:ext cx="3372787" cy="4217656"/>
          </a:xfrm>
          <a:prstGeom prst="rect">
            <a:avLst/>
          </a:prstGeom>
          <a:solidFill>
            <a:schemeClr val="bg1">
              <a:lumMod val="95000"/>
            </a:schemeClr>
          </a:solidFill>
        </p:spPr>
        <p:txBody>
          <a:bodyPr wrap="square" rtlCol="0">
            <a:noAutofit/>
          </a:bodyPr>
          <a:lstStyle/>
          <a:p>
            <a:r>
              <a:rPr lang="en-US" b="1" dirty="0">
                <a:solidFill>
                  <a:schemeClr val="tx1">
                    <a:lumMod val="95000"/>
                    <a:lumOff val="5000"/>
                  </a:schemeClr>
                </a:solidFill>
                <a:latin typeface="Arial" panose="020B0604020202020204" pitchFamily="34" charset="0"/>
                <a:cs typeface="Arial" panose="020B0604020202020204" pitchFamily="34" charset="0"/>
              </a:rPr>
              <a:t>These are important for the life science industry because:</a:t>
            </a:r>
          </a:p>
          <a:p>
            <a:endParaRPr lang="en-US" b="1"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solidFill>
                  <a:schemeClr val="tx1">
                    <a:lumMod val="95000"/>
                    <a:lumOff val="5000"/>
                  </a:schemeClr>
                </a:solidFill>
                <a:latin typeface="Arial" panose="020B0604020202020204" pitchFamily="34" charset="0"/>
                <a:cs typeface="Arial" panose="020B0604020202020204" pitchFamily="34" charset="0"/>
              </a:rPr>
              <a:t>Text</a:t>
            </a:r>
          </a:p>
          <a:p>
            <a:pPr marL="285750" indent="-285750">
              <a:buFont typeface="Arial" panose="020B0604020202020204" pitchFamily="34" charset="0"/>
              <a:buChar char="•"/>
            </a:pPr>
            <a:r>
              <a:rPr lang="en-US" sz="1200" dirty="0">
                <a:solidFill>
                  <a:schemeClr val="tx1">
                    <a:lumMod val="95000"/>
                    <a:lumOff val="5000"/>
                  </a:schemeClr>
                </a:solidFill>
                <a:latin typeface="Arial" panose="020B0604020202020204" pitchFamily="34" charset="0"/>
                <a:cs typeface="Arial" panose="020B0604020202020204" pitchFamily="34" charset="0"/>
              </a:rPr>
              <a:t>Text</a:t>
            </a:r>
          </a:p>
          <a:p>
            <a:pPr marL="285750" indent="-285750">
              <a:buFont typeface="Arial" panose="020B0604020202020204" pitchFamily="34" charset="0"/>
              <a:buChar char="•"/>
            </a:pPr>
            <a:r>
              <a:rPr lang="en-US" sz="1200" dirty="0">
                <a:solidFill>
                  <a:schemeClr val="tx1">
                    <a:lumMod val="95000"/>
                    <a:lumOff val="5000"/>
                  </a:schemeClr>
                </a:solidFill>
                <a:latin typeface="Arial" panose="020B0604020202020204" pitchFamily="34" charset="0"/>
                <a:cs typeface="Arial" panose="020B0604020202020204" pitchFamily="34" charset="0"/>
              </a:rPr>
              <a:t>Text</a:t>
            </a:r>
          </a:p>
          <a:p>
            <a:pPr marL="285750" indent="-285750">
              <a:buFont typeface="Arial" panose="020B0604020202020204" pitchFamily="34" charset="0"/>
              <a:buChar char="•"/>
            </a:pPr>
            <a:endParaRPr lang="en-US" sz="1400"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p:txBody>
      </p:sp>
      <p:sp>
        <p:nvSpPr>
          <p:cNvPr id="6" name="Right Arrow 5">
            <a:extLst>
              <a:ext uri="{FF2B5EF4-FFF2-40B4-BE49-F238E27FC236}">
                <a16:creationId xmlns:a16="http://schemas.microsoft.com/office/drawing/2014/main" id="{7F10D37C-7E66-804C-A370-4E093A0F0358}"/>
              </a:ext>
            </a:extLst>
          </p:cNvPr>
          <p:cNvSpPr/>
          <p:nvPr/>
        </p:nvSpPr>
        <p:spPr>
          <a:xfrm>
            <a:off x="3657600" y="4550685"/>
            <a:ext cx="764498" cy="689548"/>
          </a:xfrm>
          <a:prstGeom prst="rightArrow">
            <a:avLst/>
          </a:prstGeom>
          <a:solidFill>
            <a:srgbClr val="8D0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a:extLst>
              <a:ext uri="{FF2B5EF4-FFF2-40B4-BE49-F238E27FC236}">
                <a16:creationId xmlns:a16="http://schemas.microsoft.com/office/drawing/2014/main" id="{A66EA990-263A-A54C-BE81-B60EEE718D6C}"/>
              </a:ext>
            </a:extLst>
          </p:cNvPr>
          <p:cNvSpPr/>
          <p:nvPr/>
        </p:nvSpPr>
        <p:spPr>
          <a:xfrm>
            <a:off x="7465101" y="4538974"/>
            <a:ext cx="764498" cy="689548"/>
          </a:xfrm>
          <a:prstGeom prst="rightArrow">
            <a:avLst/>
          </a:prstGeom>
          <a:solidFill>
            <a:srgbClr val="8D0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B883735-3082-3A4A-A8A0-CF233057A97B}"/>
              </a:ext>
            </a:extLst>
          </p:cNvPr>
          <p:cNvSpPr txBox="1">
            <a:spLocks/>
          </p:cNvSpPr>
          <p:nvPr/>
        </p:nvSpPr>
        <p:spPr bwMode="auto">
          <a:xfrm>
            <a:off x="379141" y="249163"/>
            <a:ext cx="1073612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914400" rtl="0" eaLnBrk="1" latinLnBrk="0" hangingPunct="1">
              <a:lnSpc>
                <a:spcPct val="90000"/>
              </a:lnSpc>
              <a:spcBef>
                <a:spcPct val="0"/>
              </a:spcBef>
              <a:buNone/>
              <a:defRPr sz="3600" b="1" kern="1200">
                <a:solidFill>
                  <a:srgbClr val="8D0E57"/>
                </a:solidFill>
                <a:latin typeface="Arial" panose="020B0604020202020204" pitchFamily="34" charset="0"/>
                <a:ea typeface="+mj-ea"/>
                <a:cs typeface="Arial" panose="020B0604020202020204" pitchFamily="34" charset="0"/>
              </a:defRPr>
            </a:lvl1pPr>
          </a:lstStyle>
          <a:p>
            <a:r>
              <a:rPr lang="en-US" sz="3200" dirty="0"/>
              <a:t>Skills for careers in life sciences</a:t>
            </a:r>
            <a:endParaRPr lang="en-GB" sz="3200" dirty="0"/>
          </a:p>
        </p:txBody>
      </p:sp>
    </p:spTree>
    <p:extLst>
      <p:ext uri="{BB962C8B-B14F-4D97-AF65-F5344CB8AC3E}">
        <p14:creationId xmlns:p14="http://schemas.microsoft.com/office/powerpoint/2010/main" val="3325864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1FF316-7263-5240-BD1C-CAE8F0C6CF10}"/>
              </a:ext>
            </a:extLst>
          </p:cNvPr>
          <p:cNvSpPr txBox="1">
            <a:spLocks/>
          </p:cNvSpPr>
          <p:nvPr/>
        </p:nvSpPr>
        <p:spPr bwMode="auto">
          <a:xfrm>
            <a:off x="379141" y="188574"/>
            <a:ext cx="1073612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914400" rtl="0" eaLnBrk="1" latinLnBrk="0" hangingPunct="1">
              <a:lnSpc>
                <a:spcPct val="90000"/>
              </a:lnSpc>
              <a:spcBef>
                <a:spcPct val="0"/>
              </a:spcBef>
              <a:buNone/>
              <a:defRPr sz="3600" b="1" kern="1200">
                <a:solidFill>
                  <a:srgbClr val="8D0E57"/>
                </a:solidFill>
                <a:latin typeface="Arial" panose="020B0604020202020204" pitchFamily="34" charset="0"/>
                <a:ea typeface="+mj-ea"/>
                <a:cs typeface="Arial" panose="020B0604020202020204" pitchFamily="34" charset="0"/>
              </a:defRPr>
            </a:lvl1pPr>
          </a:lstStyle>
          <a:p>
            <a:r>
              <a:rPr lang="en-US" sz="3200" dirty="0"/>
              <a:t>Review</a:t>
            </a:r>
            <a:endParaRPr lang="en-GB" sz="3200" dirty="0"/>
          </a:p>
        </p:txBody>
      </p:sp>
      <p:sp>
        <p:nvSpPr>
          <p:cNvPr id="8" name="TextBox 7">
            <a:extLst>
              <a:ext uri="{FF2B5EF4-FFF2-40B4-BE49-F238E27FC236}">
                <a16:creationId xmlns:a16="http://schemas.microsoft.com/office/drawing/2014/main" id="{13E7666E-65FE-C84C-B47E-BE74729E5573}"/>
              </a:ext>
            </a:extLst>
          </p:cNvPr>
          <p:cNvSpPr txBox="1"/>
          <p:nvPr/>
        </p:nvSpPr>
        <p:spPr>
          <a:xfrm>
            <a:off x="569409" y="1264290"/>
            <a:ext cx="9970932" cy="400110"/>
          </a:xfrm>
          <a:prstGeom prst="rect">
            <a:avLst/>
          </a:prstGeom>
          <a:noFill/>
        </p:spPr>
        <p:txBody>
          <a:bodyPr wrap="square" lIns="91440" tIns="45720" rIns="91440" bIns="45720" numCol="1" rtlCol="0" anchor="t">
            <a:spAutoFit/>
          </a:bodyPr>
          <a:lstStyle/>
          <a:p>
            <a:pPr marL="0" indent="0">
              <a:buNone/>
            </a:pPr>
            <a:r>
              <a:rPr lang="en-GB" sz="2000" b="1" dirty="0">
                <a:solidFill>
                  <a:srgbClr val="8D0E57"/>
                </a:solidFill>
                <a:latin typeface="Arial" panose="020B0604020202020204" pitchFamily="34" charset="0"/>
                <a:cs typeface="Arial" panose="020B0604020202020204" pitchFamily="34" charset="0"/>
              </a:rPr>
              <a:t>How does what we have learned today link to the life sciences industry?</a:t>
            </a:r>
          </a:p>
        </p:txBody>
      </p:sp>
      <p:sp>
        <p:nvSpPr>
          <p:cNvPr id="11" name="Content Placeholder 2">
            <a:extLst>
              <a:ext uri="{FF2B5EF4-FFF2-40B4-BE49-F238E27FC236}">
                <a16:creationId xmlns:a16="http://schemas.microsoft.com/office/drawing/2014/main" id="{4F6DB750-50CB-4D43-8D30-6963E86E3D77}"/>
              </a:ext>
            </a:extLst>
          </p:cNvPr>
          <p:cNvSpPr>
            <a:spLocks noGrp="1"/>
          </p:cNvSpPr>
          <p:nvPr>
            <p:ph idx="1"/>
          </p:nvPr>
        </p:nvSpPr>
        <p:spPr>
          <a:xfrm>
            <a:off x="569409" y="1814662"/>
            <a:ext cx="6140879" cy="529539"/>
          </a:xfrm>
        </p:spPr>
        <p:txBody>
          <a:bodyPr/>
          <a:lstStyle/>
          <a:p>
            <a:pPr marL="0" indent="0">
              <a:buNone/>
            </a:pPr>
            <a:r>
              <a:rPr lang="en-GB" sz="1800" b="1" dirty="0">
                <a:cs typeface="Calibri"/>
              </a:rPr>
              <a:t>Want to find out more?</a:t>
            </a:r>
          </a:p>
          <a:p>
            <a:pPr marL="0" indent="0">
              <a:buNone/>
            </a:pPr>
            <a:r>
              <a:rPr lang="en-GB" sz="1600" dirty="0">
                <a:latin typeface="Arial"/>
                <a:cs typeface="Calibri"/>
              </a:rPr>
              <a:t>Here are some links to more information on careers in life sciences </a:t>
            </a:r>
            <a:r>
              <a:rPr lang="en-GB" sz="1600" dirty="0">
                <a:latin typeface="Arial"/>
                <a:cs typeface="Arial"/>
              </a:rPr>
              <a:t>in the North East: </a:t>
            </a:r>
          </a:p>
        </p:txBody>
      </p:sp>
      <p:sp>
        <p:nvSpPr>
          <p:cNvPr id="7" name="TextBox 6">
            <a:extLst>
              <a:ext uri="{FF2B5EF4-FFF2-40B4-BE49-F238E27FC236}">
                <a16:creationId xmlns:a16="http://schemas.microsoft.com/office/drawing/2014/main" id="{9073667B-5200-2141-A1C2-69CA8AA536A7}"/>
              </a:ext>
            </a:extLst>
          </p:cNvPr>
          <p:cNvSpPr txBox="1"/>
          <p:nvPr/>
        </p:nvSpPr>
        <p:spPr>
          <a:xfrm>
            <a:off x="121167" y="2644726"/>
            <a:ext cx="7037364" cy="3108543"/>
          </a:xfrm>
          <a:prstGeom prst="rect">
            <a:avLst/>
          </a:prstGeom>
          <a:noFill/>
        </p:spPr>
        <p:txBody>
          <a:bodyPr wrap="square">
            <a:spAutoFit/>
          </a:bodyPr>
          <a:lstStyle/>
          <a:p>
            <a:pPr marL="457200" lvl="1" indent="0">
              <a:lnSpc>
                <a:spcPct val="100000"/>
              </a:lnSpc>
              <a:spcBef>
                <a:spcPts val="0"/>
              </a:spcBef>
              <a:buNone/>
            </a:pPr>
            <a:r>
              <a:rPr lang="en-GB" sz="1400" dirty="0">
                <a:latin typeface="Arial" panose="020B0604020202020204" pitchFamily="34" charset="0"/>
                <a:ea typeface="+mn-lt"/>
                <a:cs typeface="Arial" panose="020B0604020202020204" pitchFamily="34" charset="0"/>
                <a:hlinkClick r:id="rId3"/>
              </a:rPr>
              <a:t>National careers service</a:t>
            </a:r>
            <a:endParaRPr lang="en-GB" sz="1400" dirty="0">
              <a:latin typeface="Arial" panose="020B0604020202020204" pitchFamily="34" charset="0"/>
              <a:ea typeface="+mn-lt"/>
              <a:cs typeface="Arial" panose="020B0604020202020204" pitchFamily="34" charset="0"/>
            </a:endParaRPr>
          </a:p>
          <a:p>
            <a:pPr marL="457200" lvl="1" indent="0">
              <a:lnSpc>
                <a:spcPct val="100000"/>
              </a:lnSpc>
              <a:spcBef>
                <a:spcPts val="0"/>
              </a:spcBef>
              <a:buNone/>
            </a:pPr>
            <a:r>
              <a:rPr lang="en-GB" sz="1400" u="sng" dirty="0">
                <a:latin typeface="Arial" panose="020B0604020202020204" pitchFamily="34" charset="0"/>
                <a:ea typeface="+mn-lt"/>
                <a:cs typeface="Arial" panose="020B0604020202020204" pitchFamily="34" charset="0"/>
                <a:hlinkClick r:id="rId4"/>
              </a:rPr>
              <a:t>Overview of the careers in science and pharmaceuticals | Prospects.ac.uk</a:t>
            </a:r>
            <a:endParaRPr lang="en-GB" sz="1400" u="sng" dirty="0">
              <a:latin typeface="Arial" panose="020B0604020202020204" pitchFamily="34" charset="0"/>
              <a:ea typeface="+mn-lt"/>
              <a:cs typeface="Arial" panose="020B0604020202020204" pitchFamily="34" charset="0"/>
            </a:endParaRPr>
          </a:p>
          <a:p>
            <a:pPr marL="457200" lvl="1" indent="0">
              <a:lnSpc>
                <a:spcPct val="100000"/>
              </a:lnSpc>
              <a:spcBef>
                <a:spcPts val="0"/>
              </a:spcBef>
              <a:buNone/>
            </a:pPr>
            <a:r>
              <a:rPr lang="en-GB" sz="1400" dirty="0">
                <a:latin typeface="Arial" panose="020B0604020202020204" pitchFamily="34" charset="0"/>
                <a:ea typeface="+mn-lt"/>
                <a:cs typeface="Arial" panose="020B0604020202020204" pitchFamily="34" charset="0"/>
                <a:hlinkClick r:id="rId5"/>
              </a:rPr>
              <a:t>Amazing apprenticeships</a:t>
            </a:r>
            <a:endParaRPr lang="en-GB" sz="1400" dirty="0">
              <a:latin typeface="Arial" panose="020B0604020202020204" pitchFamily="34" charset="0"/>
              <a:cs typeface="Arial" panose="020B0604020202020204" pitchFamily="34" charset="0"/>
            </a:endParaRPr>
          </a:p>
          <a:p>
            <a:pPr marL="457200" lvl="1" indent="0">
              <a:lnSpc>
                <a:spcPct val="100000"/>
              </a:lnSpc>
              <a:spcBef>
                <a:spcPts val="0"/>
              </a:spcBef>
              <a:buNone/>
            </a:pPr>
            <a:r>
              <a:rPr lang="en-GB" sz="1400" dirty="0">
                <a:latin typeface="Arial" panose="020B0604020202020204" pitchFamily="34" charset="0"/>
                <a:ea typeface="+mn-lt"/>
                <a:cs typeface="Arial" panose="020B0604020202020204" pitchFamily="34" charset="0"/>
                <a:hlinkClick r:id="rId6"/>
              </a:rPr>
              <a:t>Find an apprenticeship</a:t>
            </a:r>
            <a:endParaRPr lang="en-GB" sz="1400" dirty="0">
              <a:latin typeface="Arial" panose="020B0604020202020204" pitchFamily="34" charset="0"/>
              <a:ea typeface="+mn-lt"/>
              <a:cs typeface="Arial" panose="020B0604020202020204" pitchFamily="34" charset="0"/>
            </a:endParaRPr>
          </a:p>
          <a:p>
            <a:pPr marL="457200" lvl="1" indent="0">
              <a:lnSpc>
                <a:spcPct val="100000"/>
              </a:lnSpc>
              <a:spcBef>
                <a:spcPts val="0"/>
              </a:spcBef>
              <a:buNone/>
            </a:pPr>
            <a:r>
              <a:rPr lang="en-GB" sz="1400" dirty="0">
                <a:latin typeface="Arial" panose="020B0604020202020204" pitchFamily="34" charset="0"/>
                <a:cs typeface="Arial" panose="020B0604020202020204" pitchFamily="34" charset="0"/>
                <a:hlinkClick r:id="rId7"/>
              </a:rPr>
              <a:t>Institute for apprenticeships occupational maps</a:t>
            </a:r>
            <a:endParaRPr lang="en-GB" sz="1400" dirty="0">
              <a:latin typeface="Arial" panose="020B0604020202020204" pitchFamily="34" charset="0"/>
              <a:cs typeface="Arial" panose="020B0604020202020204" pitchFamily="34" charset="0"/>
            </a:endParaRPr>
          </a:p>
          <a:p>
            <a:pPr marL="457200" lvl="1" indent="0">
              <a:lnSpc>
                <a:spcPct val="100000"/>
              </a:lnSpc>
              <a:spcBef>
                <a:spcPts val="0"/>
              </a:spcBef>
              <a:buNone/>
            </a:pPr>
            <a:r>
              <a:rPr lang="en-GB" sz="1400" dirty="0">
                <a:latin typeface="Arial" panose="020B0604020202020204" pitchFamily="34" charset="0"/>
                <a:ea typeface="+mn-lt"/>
                <a:cs typeface="Arial" panose="020B0604020202020204" pitchFamily="34" charset="0"/>
                <a:hlinkClick r:id="rId8"/>
              </a:rPr>
              <a:t>Dept for Education – post-16 choices</a:t>
            </a:r>
            <a:endParaRPr lang="en-GB" sz="1400" u="sng" dirty="0">
              <a:solidFill>
                <a:srgbClr val="0070C0"/>
              </a:solidFill>
              <a:latin typeface="Arial" panose="020B0604020202020204" pitchFamily="34" charset="0"/>
              <a:cs typeface="Arial" panose="020B0604020202020204" pitchFamily="34" charset="0"/>
              <a:hlinkClick r:id="rId3"/>
            </a:endParaRPr>
          </a:p>
          <a:p>
            <a:pPr marL="457200" lvl="1" indent="0">
              <a:buNone/>
            </a:pPr>
            <a:r>
              <a:rPr lang="en-GB" sz="1400" u="sng" dirty="0">
                <a:solidFill>
                  <a:srgbClr val="0070C0"/>
                </a:solidFill>
                <a:latin typeface="Arial" panose="020B0604020202020204" pitchFamily="34" charset="0"/>
                <a:cs typeface="Arial" panose="020B0604020202020204" pitchFamily="34" charset="0"/>
              </a:rPr>
              <a:t>LMI For All – LMI For All</a:t>
            </a:r>
          </a:p>
          <a:p>
            <a:pPr marL="457200" lvl="1" indent="0">
              <a:buNone/>
            </a:pPr>
            <a:r>
              <a:rPr lang="en-GB" sz="1400" u="sng" dirty="0">
                <a:solidFill>
                  <a:srgbClr val="0070C0"/>
                </a:solidFill>
                <a:latin typeface="Arial" panose="020B0604020202020204" pitchFamily="34" charset="0"/>
                <a:cs typeface="Arial" panose="020B0604020202020204" pitchFamily="34" charset="0"/>
                <a:hlinkClick r:id="rId9"/>
              </a:rPr>
              <a:t>North East Local Enterprise Partnership - Health and Life Sciences</a:t>
            </a:r>
            <a:endParaRPr lang="en-GB" sz="1400" u="sng" dirty="0">
              <a:solidFill>
                <a:srgbClr val="0070C0"/>
              </a:solidFill>
              <a:latin typeface="Arial" panose="020B0604020202020204" pitchFamily="34" charset="0"/>
              <a:cs typeface="Arial" panose="020B0604020202020204" pitchFamily="34" charset="0"/>
            </a:endParaRPr>
          </a:p>
          <a:p>
            <a:pPr marL="457200" lvl="1" indent="0">
              <a:buNone/>
            </a:pPr>
            <a:r>
              <a:rPr lang="en-GB" sz="1400" u="sng" dirty="0">
                <a:solidFill>
                  <a:srgbClr val="0000FF"/>
                </a:solidFill>
                <a:latin typeface="Arial" panose="020B0604020202020204" pitchFamily="34" charset="0"/>
                <a:ea typeface="游明朝" panose="02020400000000000000" pitchFamily="18" charset="-128"/>
                <a:cs typeface="Arial" panose="020B0604020202020204" pitchFamily="34" charset="0"/>
                <a:hlinkClick r:id="rId10"/>
              </a:rPr>
              <a:t>We Are CPI – YouTube</a:t>
            </a:r>
            <a:endParaRPr lang="en-GB" sz="1400" u="sng" dirty="0">
              <a:solidFill>
                <a:srgbClr val="0000FF"/>
              </a:solidFill>
              <a:latin typeface="Arial" panose="020B0604020202020204" pitchFamily="34" charset="0"/>
              <a:ea typeface="游明朝" panose="02020400000000000000" pitchFamily="18" charset="-128"/>
              <a:cs typeface="Arial" panose="020B0604020202020204" pitchFamily="34" charset="0"/>
            </a:endParaRPr>
          </a:p>
          <a:p>
            <a:pPr marL="457200" lvl="1" indent="0">
              <a:buNone/>
            </a:pPr>
            <a:r>
              <a:rPr lang="en-GB" sz="1400" dirty="0">
                <a:latin typeface="Arial" panose="020B0604020202020204" pitchFamily="34" charset="0"/>
                <a:cs typeface="Arial" panose="020B0604020202020204" pitchFamily="34" charset="0"/>
                <a:hlinkClick r:id="rId11"/>
              </a:rPr>
              <a:t>Integrated Covid Hub North East</a:t>
            </a:r>
            <a:endParaRPr lang="en-GB" sz="1400" dirty="0">
              <a:solidFill>
                <a:srgbClr val="000000"/>
              </a:solidFill>
              <a:latin typeface="Arial" panose="020B0604020202020204" pitchFamily="34" charset="0"/>
              <a:cs typeface="Arial" panose="020B0604020202020204" pitchFamily="34" charset="0"/>
            </a:endParaRPr>
          </a:p>
          <a:p>
            <a:pPr marL="457200" lvl="1" indent="0">
              <a:buNone/>
            </a:pPr>
            <a:r>
              <a:rPr lang="en-GB" sz="1400" u="sng" dirty="0">
                <a:solidFill>
                  <a:srgbClr val="0563C1"/>
                </a:solidFill>
                <a:latin typeface="Arial" panose="020B0604020202020204" pitchFamily="34" charset="0"/>
                <a:cs typeface="Arial" panose="020B0604020202020204" pitchFamily="34" charset="0"/>
                <a:hlinkClick r:id="rId12"/>
              </a:rPr>
              <a:t>Learn live careers - Where can science take you?</a:t>
            </a:r>
            <a:r>
              <a:rPr lang="en-GB" sz="1400" u="sng" dirty="0">
                <a:solidFill>
                  <a:srgbClr val="000000"/>
                </a:solidFill>
                <a:latin typeface="Arial" panose="020B0604020202020204" pitchFamily="34" charset="0"/>
                <a:cs typeface="Arial" panose="020B0604020202020204" pitchFamily="34" charset="0"/>
              </a:rPr>
              <a:t> </a:t>
            </a:r>
          </a:p>
          <a:p>
            <a:pPr marL="457200" lvl="1" indent="0">
              <a:buNone/>
            </a:pPr>
            <a:r>
              <a:rPr lang="en-GB" sz="1400" u="sng" dirty="0">
                <a:solidFill>
                  <a:srgbClr val="000000"/>
                </a:solidFill>
                <a:latin typeface="Arial" panose="020B0604020202020204" pitchFamily="34" charset="0"/>
                <a:cs typeface="Arial" panose="020B0604020202020204" pitchFamily="34" charset="0"/>
                <a:hlinkClick r:id="rId13"/>
              </a:rPr>
              <a:t>Science Council</a:t>
            </a:r>
            <a:endParaRPr lang="en-GB" sz="1400" u="sng" dirty="0">
              <a:solidFill>
                <a:srgbClr val="000000"/>
              </a:solidFill>
              <a:latin typeface="Arial" panose="020B0604020202020204" pitchFamily="34" charset="0"/>
              <a:cs typeface="Arial" panose="020B0604020202020204" pitchFamily="34" charset="0"/>
            </a:endParaRPr>
          </a:p>
          <a:p>
            <a:pPr marL="457200" lvl="1" indent="0">
              <a:buNone/>
            </a:pPr>
            <a:r>
              <a:rPr lang="en-GB" sz="1400" dirty="0">
                <a:latin typeface="Arial" panose="020B0604020202020204" pitchFamily="34" charset="0"/>
                <a:cs typeface="Arial" panose="020B0604020202020204" pitchFamily="34" charset="0"/>
                <a:hlinkClick r:id="rId14"/>
              </a:rPr>
              <a:t>Bionow</a:t>
            </a:r>
            <a:r>
              <a:rPr lang="en-GB" sz="1400" dirty="0">
                <a:latin typeface="Arial" panose="020B0604020202020204" pitchFamily="34" charset="0"/>
                <a:cs typeface="Arial" panose="020B0604020202020204" pitchFamily="34" charset="0"/>
              </a:rPr>
              <a:t> </a:t>
            </a:r>
          </a:p>
          <a:p>
            <a:pPr marL="457200" lvl="1" indent="0">
              <a:buNone/>
            </a:pPr>
            <a:r>
              <a:rPr lang="en-GB" sz="1400" dirty="0">
                <a:latin typeface="Arial" panose="020B0604020202020204" pitchFamily="34" charset="0"/>
                <a:cs typeface="Arial" panose="020B0604020202020204" pitchFamily="34" charset="0"/>
                <a:hlinkClick r:id="rId15"/>
              </a:rPr>
              <a:t>BioIndustry Association</a:t>
            </a:r>
            <a:endParaRPr lang="en-GB" sz="1400" u="sng" dirty="0">
              <a:solidFill>
                <a:srgbClr val="0070C0"/>
              </a:solidFill>
              <a:latin typeface="Arial" panose="020B0604020202020204" pitchFamily="34" charset="0"/>
              <a:cs typeface="Arial" panose="020B0604020202020204" pitchFamily="34" charset="0"/>
              <a:hlinkClick r:id="rId3"/>
            </a:endParaRPr>
          </a:p>
        </p:txBody>
      </p:sp>
      <p:pic>
        <p:nvPicPr>
          <p:cNvPr id="9" name="Picture 8">
            <a:extLst>
              <a:ext uri="{FF2B5EF4-FFF2-40B4-BE49-F238E27FC236}">
                <a16:creationId xmlns:a16="http://schemas.microsoft.com/office/drawing/2014/main" id="{28C0EB49-4848-8640-8B64-F1B45B10ED2D}"/>
              </a:ext>
            </a:extLst>
          </p:cNvPr>
          <p:cNvPicPr>
            <a:picLocks noChangeAspect="1"/>
          </p:cNvPicPr>
          <p:nvPr/>
        </p:nvPicPr>
        <p:blipFill rotWithShape="1">
          <a:blip r:embed="rId16"/>
          <a:srcRect l="21952"/>
          <a:stretch/>
        </p:blipFill>
        <p:spPr>
          <a:xfrm>
            <a:off x="7451122" y="2115187"/>
            <a:ext cx="4171467" cy="3386138"/>
          </a:xfrm>
          <a:prstGeom prst="rect">
            <a:avLst/>
          </a:prstGeom>
        </p:spPr>
      </p:pic>
    </p:spTree>
    <p:extLst>
      <p:ext uri="{BB962C8B-B14F-4D97-AF65-F5344CB8AC3E}">
        <p14:creationId xmlns:p14="http://schemas.microsoft.com/office/powerpoint/2010/main" val="13445988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C009910082934097460A7F63B0B4A5" ma:contentTypeVersion="9" ma:contentTypeDescription="Create a new document." ma:contentTypeScope="" ma:versionID="034f8f4a3d962c4fc86283de1dfed680">
  <xsd:schema xmlns:xsd="http://www.w3.org/2001/XMLSchema" xmlns:xs="http://www.w3.org/2001/XMLSchema" xmlns:p="http://schemas.microsoft.com/office/2006/metadata/properties" xmlns:ns2="0a74d1f6-2196-493a-b438-e9b7c0b8e247" xmlns:ns3="db688f3a-50be-4ff6-929f-dd9ef6d37328" targetNamespace="http://schemas.microsoft.com/office/2006/metadata/properties" ma:root="true" ma:fieldsID="a3e364f4ced47b99b944a470830858e1" ns2:_="" ns3:_="">
    <xsd:import namespace="0a74d1f6-2196-493a-b438-e9b7c0b8e247"/>
    <xsd:import namespace="db688f3a-50be-4ff6-929f-dd9ef6d3732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74d1f6-2196-493a-b438-e9b7c0b8e2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b688f3a-50be-4ff6-929f-dd9ef6d3732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18AAE5C-B1EF-46F2-A95D-14C5E3B010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74d1f6-2196-493a-b438-e9b7c0b8e247"/>
    <ds:schemaRef ds:uri="db688f3a-50be-4ff6-929f-dd9ef6d373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927DD93-2753-4171-8EDD-9682B7B7FD01}">
  <ds:schemaRefs>
    <ds:schemaRef ds:uri="http://schemas.microsoft.com/sharepoint/v3/contenttype/forms"/>
  </ds:schemaRefs>
</ds:datastoreItem>
</file>

<file path=customXml/itemProps3.xml><?xml version="1.0" encoding="utf-8"?>
<ds:datastoreItem xmlns:ds="http://schemas.openxmlformats.org/officeDocument/2006/customXml" ds:itemID="{913C1C5C-B5DB-4130-8C0D-668727D4D00F}">
  <ds:schemaRefs>
    <ds:schemaRef ds:uri="http://purl.org/dc/terms/"/>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http://purl.org/dc/elements/1.1/"/>
    <ds:schemaRef ds:uri="http://schemas.microsoft.com/office/2006/metadata/properties"/>
    <ds:schemaRef ds:uri="db688f3a-50be-4ff6-929f-dd9ef6d37328"/>
    <ds:schemaRef ds:uri="0a74d1f6-2196-493a-b438-e9b7c0b8e247"/>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1030</TotalTime>
  <Words>1590</Words>
  <Application>Microsoft Office PowerPoint</Application>
  <PresentationFormat>Widescreen</PresentationFormat>
  <Paragraphs>209</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Symbol</vt:lpstr>
      <vt:lpstr>Office Theme</vt:lpstr>
      <vt:lpstr>Careers in the North East health  and life sciences sector</vt:lpstr>
      <vt:lpstr>The health and life sciences sector in the North East</vt:lpstr>
      <vt:lpstr>What is the life sciences industry?</vt:lpstr>
      <vt:lpstr>Jobs in life sciences</vt:lpstr>
      <vt:lpstr>Top jobs in North East Health and Life sciences</vt:lpstr>
      <vt:lpstr>What careers are available in life sciences?</vt:lpstr>
      <vt:lpstr>Useful links for research task on job roles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Miners</dc:creator>
  <cp:lastModifiedBy>Karen Burgess</cp:lastModifiedBy>
  <cp:revision>80</cp:revision>
  <dcterms:created xsi:type="dcterms:W3CDTF">2019-11-28T00:18:28Z</dcterms:created>
  <dcterms:modified xsi:type="dcterms:W3CDTF">2022-12-20T13:02:17Z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0x010100B0C009910082934097460A7F63B0B4A5</vt:lpwstr>
  </property>
</Properties>
</file>